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2" r:id="rId5"/>
    <p:sldId id="264" r:id="rId6"/>
    <p:sldId id="272" r:id="rId7"/>
    <p:sldId id="274" r:id="rId8"/>
    <p:sldId id="273" r:id="rId9"/>
    <p:sldId id="279" r:id="rId10"/>
    <p:sldId id="278" r:id="rId11"/>
    <p:sldId id="276" r:id="rId12"/>
    <p:sldId id="280" r:id="rId13"/>
    <p:sldId id="282" r:id="rId14"/>
    <p:sldId id="283" r:id="rId15"/>
    <p:sldId id="281" r:id="rId16"/>
    <p:sldId id="289" r:id="rId17"/>
    <p:sldId id="284" r:id="rId18"/>
    <p:sldId id="285" r:id="rId19"/>
    <p:sldId id="286"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p:cViewPr varScale="1">
        <p:scale>
          <a:sx n="65" d="100"/>
          <a:sy n="65" d="100"/>
        </p:scale>
        <p:origin x="-117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11C9A-1D8C-48DE-877B-99110C1D3809}"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B6130-4C19-4F02-872E-36F3B4FBFA5D}" type="slidenum">
              <a:rPr lang="en-US" smtClean="0"/>
              <a:pPr/>
              <a:t>‹#›</a:t>
            </a:fld>
            <a:endParaRPr lang="en-US"/>
          </a:p>
        </p:txBody>
      </p:sp>
    </p:spTree>
    <p:extLst>
      <p:ext uri="{BB962C8B-B14F-4D97-AF65-F5344CB8AC3E}">
        <p14:creationId xmlns:p14="http://schemas.microsoft.com/office/powerpoint/2010/main" xmlns="" val="244498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spite of the decline of housing prices produced by current market crisis, housing affordability is a continuing issue in many cities of the United States with almost one quarter of …, which is considered to be in the category of severely housing cost burden.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severely housing cost burden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owners opt-out from contracts or fail to maintain properties according to the required standards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impacts negatively affect current efforts to expand the assisted housing stock. From 2004 to 2010, for instance, while 45,923 units were added to the stock, 30,617 units were lost.</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2</a:t>
            </a:fld>
            <a:endParaRPr lang="en-US"/>
          </a:p>
        </p:txBody>
      </p:sp>
    </p:spTree>
    <p:extLst>
      <p:ext uri="{BB962C8B-B14F-4D97-AF65-F5344CB8AC3E}">
        <p14:creationId xmlns:p14="http://schemas.microsoft.com/office/powerpoint/2010/main" xmlns="" val="181552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map presents the scores for the AHI and LPI properties discriminated by program.</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11</a:t>
            </a:fld>
            <a:endParaRPr lang="en-US"/>
          </a:p>
        </p:txBody>
      </p:sp>
    </p:spTree>
    <p:extLst>
      <p:ext uri="{BB962C8B-B14F-4D97-AF65-F5344CB8AC3E}">
        <p14:creationId xmlns:p14="http://schemas.microsoft.com/office/powerpoint/2010/main" xmlns="" val="97375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properties include programs of rental assistance under section 8, capital advance and direct loans under section 202, below the market rates loans under section 236 and 221(d)(3), mortgage insurance under section 542, and capital advance for persons with disabilities under section 811. </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12</a:t>
            </a:fld>
            <a:endParaRPr lang="en-US"/>
          </a:p>
        </p:txBody>
      </p:sp>
    </p:spTree>
    <p:extLst>
      <p:ext uri="{BB962C8B-B14F-4D97-AF65-F5344CB8AC3E}">
        <p14:creationId xmlns:p14="http://schemas.microsoft.com/office/powerpoint/2010/main" xmlns="" val="132934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properties are funded mainly by Low-Income Housing Tax Credits (LIHTC) and other programs based on low-interest loans and bonds.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consistent with their spatial pattern, which is more dispersed, and their location, which is more oriented to second ring suburbs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Interestingly, the group funded jointly by FHFC and HUD appear to magnify the pattern of the FHFC-only properties. Instead of being influenced by HUD’s good accessibility and bad socio-economic conditions: HUD+FHFC have the worst scores in the first dimension but the best score in the second. However, this group is composed by only one property so the case cannot be considered as representative of a general trend.</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13</a:t>
            </a:fld>
            <a:endParaRPr lang="en-US"/>
          </a:p>
        </p:txBody>
      </p:sp>
    </p:spTree>
    <p:extLst>
      <p:ext uri="{BB962C8B-B14F-4D97-AF65-F5344CB8AC3E}">
        <p14:creationId xmlns:p14="http://schemas.microsoft.com/office/powerpoint/2010/main" xmlns="" val="132934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Properties funded by Local Housing Finance Authorities (LHFA) through local bonds have the second best final score thanks to a more balanced result in the ‘urban trade-off’ being concentrated in suburban locations to the east with good accessibility provided by access to main highways and also good availability of social services at the neighborhood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Properties funded by the Department of Agriculture and Rural Development (RD). These results are expectable since this program is centered in providing rental assistance with stringent requirements for the development of housing in very low-income rural areas.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properties funded by guarantees (an FHFC administered credit enhancement program that works in concert with federal, state and local government financing sources)</a:t>
            </a:r>
          </a:p>
          <a:p>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14</a:t>
            </a:fld>
            <a:endParaRPr lang="en-US"/>
          </a:p>
        </p:txBody>
      </p:sp>
    </p:spTree>
    <p:extLst>
      <p:ext uri="{BB962C8B-B14F-4D97-AF65-F5344CB8AC3E}">
        <p14:creationId xmlns:p14="http://schemas.microsoft.com/office/powerpoint/2010/main" xmlns="" val="132934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shows the ‘urban trade-off’ between accessibility and socio-economic conditions through the comparison of the z-scores per program for the components of neighborhood characteristics and neighborhood accessibility</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15</a:t>
            </a:fld>
            <a:endParaRPr lang="en-US"/>
          </a:p>
        </p:txBody>
      </p:sp>
    </p:spTree>
    <p:extLst>
      <p:ext uri="{BB962C8B-B14F-4D97-AF65-F5344CB8AC3E}">
        <p14:creationId xmlns:p14="http://schemas.microsoft.com/office/powerpoint/2010/main" xmlns="" val="49647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17</a:t>
            </a:fld>
            <a:endParaRPr lang="en-US"/>
          </a:p>
        </p:txBody>
      </p:sp>
    </p:spTree>
    <p:extLst>
      <p:ext uri="{BB962C8B-B14F-4D97-AF65-F5344CB8AC3E}">
        <p14:creationId xmlns:p14="http://schemas.microsoft.com/office/powerpoint/2010/main" xmlns="" val="22536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are associated with changes in public policy priorities as funders, particularly FHFC, have started to add points for accessibility (especially transit) in their process of evaluation.</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regard, it is important to note that the different trends by program described in the previous section are also associated with changes in the relative composition of the assisted stock according to decade since in the 1960s and 1970s HUD properties were prevalent whereas FHFC properties are the majority in the 1990s and the 2000s.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FB6130-4C19-4F02-872E-36F3B4FBFA5D}" type="slidenum">
              <a:rPr lang="en-US" smtClean="0"/>
              <a:pPr/>
              <a:t>18</a:t>
            </a:fld>
            <a:endParaRPr lang="en-US"/>
          </a:p>
        </p:txBody>
      </p:sp>
    </p:spTree>
    <p:extLst>
      <p:ext uri="{BB962C8B-B14F-4D97-AF65-F5344CB8AC3E}">
        <p14:creationId xmlns:p14="http://schemas.microsoft.com/office/powerpoint/2010/main" xmlns="" val="174429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reflecting an “urban trade-off”</a:t>
            </a:r>
          </a:p>
          <a:p>
            <a:endParaRPr lang="en-US" dirty="0" smtClean="0"/>
          </a:p>
          <a:p>
            <a:r>
              <a:rPr lang="en-US" dirty="0" smtClean="0"/>
              <a:t>Future work needs to be done</a:t>
            </a:r>
            <a:r>
              <a:rPr lang="en-US" baseline="0" dirty="0" smtClean="0"/>
              <a:t>, possibly using correlation analysis to determine which factor – decade of initial funding, or program type, contributes to the difference</a:t>
            </a:r>
          </a:p>
          <a:p>
            <a:endParaRPr lang="en-US" baseline="0" dirty="0" smtClean="0"/>
          </a:p>
          <a:p>
            <a:r>
              <a:rPr lang="en-US" baseline="0" dirty="0" smtClean="0"/>
              <a:t>Reflecting new directions of public policy</a:t>
            </a:r>
            <a:endParaRPr lang="en-US" dirty="0" smtClean="0"/>
          </a:p>
          <a:p>
            <a:endParaRPr lang="en-US" dirty="0" smtClean="0"/>
          </a:p>
          <a:p>
            <a:r>
              <a:rPr lang="en-US" sz="1200" kern="1200" dirty="0" smtClean="0">
                <a:solidFill>
                  <a:schemeClr val="tx1"/>
                </a:solidFill>
                <a:effectLst/>
                <a:latin typeface="+mn-lt"/>
                <a:ea typeface="+mn-ea"/>
                <a:cs typeface="+mn-cs"/>
              </a:rPr>
              <a:t>This reflects new directions of public policy that conceptualize transportation costs as part of housing affordability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important because</a:t>
            </a:r>
            <a:r>
              <a:rPr lang="en-US" sz="1200" kern="1200" baseline="0" dirty="0" smtClean="0">
                <a:solidFill>
                  <a:schemeClr val="tx1"/>
                </a:solidFill>
                <a:effectLst/>
                <a:latin typeface="+mn-lt"/>
                <a:ea typeface="+mn-ea"/>
                <a:cs typeface="+mn-cs"/>
              </a:rPr>
              <a:t> it presents additional challenges to policy makers that they need to consider preservation dimension as they try to improve the assisted housing stock.</a:t>
            </a:r>
            <a:endParaRPr lang="en-US" dirty="0" smtClean="0"/>
          </a:p>
        </p:txBody>
      </p:sp>
      <p:sp>
        <p:nvSpPr>
          <p:cNvPr id="4" name="Slide Number Placeholder 3"/>
          <p:cNvSpPr>
            <a:spLocks noGrp="1"/>
          </p:cNvSpPr>
          <p:nvPr>
            <p:ph type="sldNum" sz="quarter" idx="10"/>
          </p:nvPr>
        </p:nvSpPr>
        <p:spPr/>
        <p:txBody>
          <a:bodyPr/>
          <a:lstStyle/>
          <a:p>
            <a:fld id="{20FB6130-4C19-4F02-872E-36F3B4FBFA5D}" type="slidenum">
              <a:rPr lang="en-US" smtClean="0"/>
              <a:pPr/>
              <a:t>19</a:t>
            </a:fld>
            <a:endParaRPr lang="en-US"/>
          </a:p>
        </p:txBody>
      </p:sp>
    </p:spTree>
    <p:extLst>
      <p:ext uri="{BB962C8B-B14F-4D97-AF65-F5344CB8AC3E}">
        <p14:creationId xmlns:p14="http://schemas.microsoft.com/office/powerpoint/2010/main" xmlns="" val="318466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20</a:t>
            </a:fld>
            <a:endParaRPr lang="en-US"/>
          </a:p>
        </p:txBody>
      </p:sp>
    </p:spTree>
    <p:extLst>
      <p:ext uri="{BB962C8B-B14F-4D97-AF65-F5344CB8AC3E}">
        <p14:creationId xmlns:p14="http://schemas.microsoft.com/office/powerpoint/2010/main" xmlns="" val="415445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this end,</a:t>
            </a:r>
            <a:r>
              <a:rPr lang="en-US" sz="1200" kern="1200" baseline="0" dirty="0" smtClean="0">
                <a:solidFill>
                  <a:schemeClr val="tx1"/>
                </a:solidFill>
                <a:effectLst/>
                <a:latin typeface="+mn-lt"/>
                <a:ea typeface="+mn-ea"/>
                <a:cs typeface="+mn-cs"/>
              </a:rPr>
              <a:t> this study intends to … by using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Geographic Information Systems (GIS)-based decision tool to assess optimum locations for low-income housing.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AHS model does not only provide a way to visualize a big amount of information by showing … but also it can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county is the central area of the Orlando MSA, the fastest growing urban area in the state.</a:t>
            </a:r>
          </a:p>
          <a:p>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3</a:t>
            </a:fld>
            <a:endParaRPr lang="en-US"/>
          </a:p>
        </p:txBody>
      </p:sp>
    </p:spTree>
    <p:extLst>
      <p:ext uri="{BB962C8B-B14F-4D97-AF65-F5344CB8AC3E}">
        <p14:creationId xmlns:p14="http://schemas.microsoft.com/office/powerpoint/2010/main" xmlns="" val="111653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In</a:t>
            </a:r>
            <a:r>
              <a:rPr lang="en-US" sz="1200" b="0" baseline="0" dirty="0" smtClean="0"/>
              <a:t> the next few slides I will briefly go over the AHS model. The ultimate goal of this model, as you can see from this conceptual structure here, is to generate an affordable housing suitability score for each parcel of the study area, which consists of four components ... </a:t>
            </a:r>
            <a:endParaRPr lang="en-US" sz="1200" b="0" dirty="0" smtClean="0"/>
          </a:p>
          <a:p>
            <a:endParaRPr lang="en-US" sz="1200" b="1" dirty="0" smtClean="0"/>
          </a:p>
          <a:p>
            <a:r>
              <a:rPr lang="en-US" sz="1200" b="0" dirty="0" smtClean="0"/>
              <a:t>The</a:t>
            </a:r>
            <a:r>
              <a:rPr lang="en-US" sz="1200" b="0" baseline="0" dirty="0" smtClean="0"/>
              <a:t> score is a relative value associated with local conditions.</a:t>
            </a:r>
            <a:endParaRPr lang="en-US" sz="1200" b="0" dirty="0" smtClean="0"/>
          </a:p>
        </p:txBody>
      </p:sp>
      <p:sp>
        <p:nvSpPr>
          <p:cNvPr id="4" name="Slide Number Placeholder 3"/>
          <p:cNvSpPr>
            <a:spLocks noGrp="1"/>
          </p:cNvSpPr>
          <p:nvPr>
            <p:ph type="sldNum" sz="quarter" idx="10"/>
          </p:nvPr>
        </p:nvSpPr>
        <p:spPr/>
        <p:txBody>
          <a:bodyPr/>
          <a:lstStyle/>
          <a:p>
            <a:fld id="{20FB6130-4C19-4F02-872E-36F3B4FBFA5D}" type="slidenum">
              <a:rPr lang="en-US" smtClean="0"/>
              <a:pPr/>
              <a:t>4</a:t>
            </a:fld>
            <a:endParaRPr lang="en-US"/>
          </a:p>
        </p:txBody>
      </p:sp>
    </p:spTree>
    <p:extLst>
      <p:ext uri="{BB962C8B-B14F-4D97-AF65-F5344CB8AC3E}">
        <p14:creationId xmlns:p14="http://schemas.microsoft.com/office/powerpoint/2010/main" xmlns="" val="266963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sub-component and component consist of a set of variables. Detailed descriptions of each variable are provided in the paper.</a:t>
            </a:r>
            <a:endParaRPr lang="en-US" dirty="0" smtClean="0"/>
          </a:p>
        </p:txBody>
      </p:sp>
      <p:sp>
        <p:nvSpPr>
          <p:cNvPr id="4" name="Slide Number Placeholder 3"/>
          <p:cNvSpPr>
            <a:spLocks noGrp="1"/>
          </p:cNvSpPr>
          <p:nvPr>
            <p:ph type="sldNum" sz="quarter" idx="10"/>
          </p:nvPr>
        </p:nvSpPr>
        <p:spPr/>
        <p:txBody>
          <a:bodyPr/>
          <a:lstStyle/>
          <a:p>
            <a:fld id="{20FB6130-4C19-4F02-872E-36F3B4FBFA5D}" type="slidenum">
              <a:rPr lang="en-US" smtClean="0"/>
              <a:pPr/>
              <a:t>5</a:t>
            </a:fld>
            <a:endParaRPr lang="en-US"/>
          </a:p>
        </p:txBody>
      </p:sp>
    </p:spTree>
    <p:extLst>
      <p:ext uri="{BB962C8B-B14F-4D97-AF65-F5344CB8AC3E}">
        <p14:creationId xmlns:p14="http://schemas.microsoft.com/office/powerpoint/2010/main" xmlns="" val="315728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of the data were obtained from the Florida Geographic Data Library (FGDL) warehoused and maintained by the </a:t>
            </a:r>
            <a:r>
              <a:rPr lang="en-US" sz="1200" kern="1200" dirty="0" err="1" smtClean="0">
                <a:solidFill>
                  <a:schemeClr val="tx1"/>
                </a:solidFill>
                <a:effectLst/>
                <a:latin typeface="+mn-lt"/>
                <a:ea typeface="+mn-ea"/>
                <a:cs typeface="+mn-cs"/>
              </a:rPr>
              <a:t>GeoPlan</a:t>
            </a:r>
            <a:r>
              <a:rPr lang="en-US" sz="1200" kern="1200" dirty="0" smtClean="0">
                <a:solidFill>
                  <a:schemeClr val="tx1"/>
                </a:solidFill>
                <a:effectLst/>
                <a:latin typeface="+mn-lt"/>
                <a:ea typeface="+mn-ea"/>
                <a:cs typeface="+mn-cs"/>
              </a:rPr>
              <a:t> Center at the University of Florida.</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6</a:t>
            </a:fld>
            <a:endParaRPr lang="en-US"/>
          </a:p>
        </p:txBody>
      </p:sp>
    </p:spTree>
    <p:extLst>
      <p:ext uri="{BB962C8B-B14F-4D97-AF65-F5344CB8AC3E}">
        <p14:creationId xmlns:p14="http://schemas.microsoft.com/office/powerpoint/2010/main" xmlns="" val="71677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background of the larger map shows the final score of affordable housing suitability,</a:t>
            </a:r>
            <a:r>
              <a:rPr lang="en-US" sz="1200" kern="1200" baseline="0" dirty="0" smtClean="0">
                <a:solidFill>
                  <a:schemeClr val="tx1"/>
                </a:solidFill>
                <a:effectLst/>
                <a:latin typeface="+mn-lt"/>
                <a:ea typeface="+mn-ea"/>
                <a:cs typeface="+mn-cs"/>
              </a:rPr>
              <a:t> with </a:t>
            </a:r>
            <a:r>
              <a:rPr lang="en-US" sz="1200" kern="1200" dirty="0" smtClean="0">
                <a:solidFill>
                  <a:schemeClr val="tx1"/>
                </a:solidFill>
                <a:effectLst/>
                <a:latin typeface="+mn-lt"/>
                <a:ea typeface="+mn-ea"/>
                <a:cs typeface="+mn-cs"/>
              </a:rPr>
              <a:t>green areas showing higher suitability within or nearby the municipality of Orlando, jobs and social services are located. Low suitable areas are represented in red colors and correspond mainly to low density suburban or rural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formerly and currently subsidized rental housing developments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purpose of capturing neighborhood characteristics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7</a:t>
            </a:fld>
            <a:endParaRPr lang="en-US"/>
          </a:p>
        </p:txBody>
      </p:sp>
    </p:spTree>
    <p:extLst>
      <p:ext uri="{BB962C8B-B14F-4D97-AF65-F5344CB8AC3E}">
        <p14:creationId xmlns:p14="http://schemas.microsoft.com/office/powerpoint/2010/main" xmlns="" val="20638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those maps in</a:t>
            </a:r>
            <a:r>
              <a:rPr lang="en-US" sz="1200" kern="1200" baseline="0" dirty="0" smtClean="0">
                <a:solidFill>
                  <a:schemeClr val="tx1"/>
                </a:solidFill>
                <a:effectLst/>
                <a:latin typeface="+mn-lt"/>
                <a:ea typeface="+mn-ea"/>
                <a:cs typeface="+mn-cs"/>
              </a:rPr>
              <a:t> hand, we are able to evaluate the assisted housing stock. Our analyses start by a general comparison among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total assisted housing stock consists of two parts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part - the AHI, defined as privately owned rental properties that receive public subsidies, is one of the main sources for low-income households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part - formerly subsidized rental</a:t>
            </a:r>
            <a:r>
              <a:rPr lang="en-US" sz="1200" kern="1200" baseline="0" dirty="0" smtClean="0">
                <a:solidFill>
                  <a:schemeClr val="tx1"/>
                </a:solidFill>
                <a:effectLst/>
                <a:latin typeface="+mn-lt"/>
                <a:ea typeface="+mn-ea"/>
                <a:cs typeface="+mn-cs"/>
              </a:rPr>
              <a:t> housing that are no longer bound by rent and income restrictions.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Analyses will be done on total assisted housing stock by program types and decade of initial funding</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8</a:t>
            </a:fld>
            <a:endParaRPr lang="en-US"/>
          </a:p>
        </p:txBody>
      </p:sp>
    </p:spTree>
    <p:extLst>
      <p:ext uri="{BB962C8B-B14F-4D97-AF65-F5344CB8AC3E}">
        <p14:creationId xmlns:p14="http://schemas.microsoft.com/office/powerpoint/2010/main" xmlns="" val="207759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average, the final scores of total assisted housing stock is higher than the average for parcels in the county and than the average for multifamily parcels.</a:t>
            </a:r>
          </a:p>
        </p:txBody>
      </p:sp>
      <p:sp>
        <p:nvSpPr>
          <p:cNvPr id="4" name="Slide Number Placeholder 3"/>
          <p:cNvSpPr>
            <a:spLocks noGrp="1"/>
          </p:cNvSpPr>
          <p:nvPr>
            <p:ph type="sldNum" sz="quarter" idx="10"/>
          </p:nvPr>
        </p:nvSpPr>
        <p:spPr/>
        <p:txBody>
          <a:bodyPr/>
          <a:lstStyle/>
          <a:p>
            <a:fld id="{20FB6130-4C19-4F02-872E-36F3B4FBFA5D}" type="slidenum">
              <a:rPr lang="en-US" smtClean="0"/>
              <a:pPr/>
              <a:t>9</a:t>
            </a:fld>
            <a:endParaRPr lang="en-US"/>
          </a:p>
        </p:txBody>
      </p:sp>
    </p:spTree>
    <p:extLst>
      <p:ext uri="{BB962C8B-B14F-4D97-AF65-F5344CB8AC3E}">
        <p14:creationId xmlns:p14="http://schemas.microsoft.com/office/powerpoint/2010/main" xmlns="" val="383383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pattern can</a:t>
            </a:r>
            <a:r>
              <a:rPr lang="en-US" sz="1200" kern="1200" baseline="0" dirty="0" smtClean="0">
                <a:solidFill>
                  <a:schemeClr val="tx1"/>
                </a:solidFill>
                <a:effectLst/>
                <a:latin typeface="+mn-lt"/>
                <a:ea typeface="+mn-ea"/>
                <a:cs typeface="+mn-cs"/>
              </a:rPr>
              <a:t> be explained by the fact that the LPI properties fare better as they prepare to enter the market.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could be because of the small sample size of the LPI. It can also suggest that a big part of the difference between those properties that remained in the assisted inventory and those that left is explained by characteristics of the property rather than by locations or characteristics of the neighborhood. In fact, different studies have concluded that the probability of staying in the assisted stock depends on some variables that are not included in the AHS.</a:t>
            </a:r>
            <a:endParaRPr lang="en-US" dirty="0"/>
          </a:p>
        </p:txBody>
      </p:sp>
      <p:sp>
        <p:nvSpPr>
          <p:cNvPr id="4" name="Slide Number Placeholder 3"/>
          <p:cNvSpPr>
            <a:spLocks noGrp="1"/>
          </p:cNvSpPr>
          <p:nvPr>
            <p:ph type="sldNum" sz="quarter" idx="10"/>
          </p:nvPr>
        </p:nvSpPr>
        <p:spPr/>
        <p:txBody>
          <a:bodyPr/>
          <a:lstStyle/>
          <a:p>
            <a:fld id="{20FB6130-4C19-4F02-872E-36F3B4FBFA5D}" type="slidenum">
              <a:rPr lang="en-US" smtClean="0"/>
              <a:pPr/>
              <a:t>10</a:t>
            </a:fld>
            <a:endParaRPr lang="en-US"/>
          </a:p>
        </p:txBody>
      </p:sp>
    </p:spTree>
    <p:extLst>
      <p:ext uri="{BB962C8B-B14F-4D97-AF65-F5344CB8AC3E}">
        <p14:creationId xmlns:p14="http://schemas.microsoft.com/office/powerpoint/2010/main" xmlns="" val="211978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17685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344619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190645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312538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40604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400425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216599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26691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410667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52083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E71D7-9A2D-40E4-98E3-B6DBF1D4C75E}" type="datetimeFigureOut">
              <a:rPr lang="en-US" smtClean="0"/>
              <a:pPr/>
              <a:t>5/14/2012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365029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71D7-9A2D-40E4-98E3-B6DBF1D4C75E}" type="datetimeFigureOut">
              <a:rPr lang="en-US" smtClean="0"/>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6DAE6-9C40-4367-93A0-C4E8DC9B374B}" type="slidenum">
              <a:rPr lang="en-US" smtClean="0"/>
              <a:pPr/>
              <a:t>‹#›</a:t>
            </a:fld>
            <a:endParaRPr lang="en-US" dirty="0"/>
          </a:p>
        </p:txBody>
      </p:sp>
    </p:spTree>
    <p:extLst>
      <p:ext uri="{BB962C8B-B14F-4D97-AF65-F5344CB8AC3E}">
        <p14:creationId xmlns:p14="http://schemas.microsoft.com/office/powerpoint/2010/main" xmlns="" val="123898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rnvince@ufl.ed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wrnvince@uf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 name="Title 1"/>
          <p:cNvSpPr>
            <a:spLocks noGrp="1"/>
          </p:cNvSpPr>
          <p:nvPr>
            <p:ph type="ctrTitle"/>
          </p:nvPr>
        </p:nvSpPr>
        <p:spPr>
          <a:xfrm>
            <a:off x="685800" y="1066800"/>
            <a:ext cx="7772400" cy="2305050"/>
          </a:xfrm>
        </p:spPr>
        <p:txBody>
          <a:bodyPr>
            <a:normAutofit/>
          </a:bodyPr>
          <a:lstStyle/>
          <a:p>
            <a:r>
              <a:rPr lang="en-US" sz="3200" dirty="0" smtClean="0">
                <a:solidFill>
                  <a:schemeClr val="bg1"/>
                </a:solidFill>
              </a:rPr>
              <a:t>Evaluating Suitable Locations for the Development and </a:t>
            </a:r>
            <a:r>
              <a:rPr lang="en-US" sz="3200" dirty="0" smtClean="0">
                <a:solidFill>
                  <a:schemeClr val="bg1"/>
                </a:solidFill>
              </a:rPr>
              <a:t>Preservation </a:t>
            </a:r>
            <a:r>
              <a:rPr lang="en-US" sz="3200" dirty="0" smtClean="0">
                <a:solidFill>
                  <a:schemeClr val="bg1"/>
                </a:solidFill>
              </a:rPr>
              <a:t>of Affordable Housing in Florida</a:t>
            </a:r>
            <a:r>
              <a:rPr lang="en-US" sz="3200" smtClean="0">
                <a:solidFill>
                  <a:schemeClr val="bg1"/>
                </a:solidFill>
              </a:rPr>
              <a:t>: </a:t>
            </a:r>
            <a:r>
              <a:rPr lang="en-US" sz="3200" smtClean="0">
                <a:solidFill>
                  <a:schemeClr val="bg1"/>
                </a:solidFill>
              </a:rPr>
              <a:t>The </a:t>
            </a:r>
            <a:r>
              <a:rPr lang="en-US" sz="3200" dirty="0" smtClean="0">
                <a:solidFill>
                  <a:schemeClr val="bg1"/>
                </a:solidFill>
              </a:rPr>
              <a:t>AHS Model</a:t>
            </a:r>
            <a:endParaRPr lang="en-US" sz="3200" dirty="0">
              <a:solidFill>
                <a:schemeClr val="bg1"/>
              </a:solidFill>
            </a:endParaRPr>
          </a:p>
        </p:txBody>
      </p:sp>
      <p:sp>
        <p:nvSpPr>
          <p:cNvPr id="3" name="Subtitle 2"/>
          <p:cNvSpPr>
            <a:spLocks noGrp="1"/>
          </p:cNvSpPr>
          <p:nvPr>
            <p:ph type="subTitle" idx="1"/>
          </p:nvPr>
        </p:nvSpPr>
        <p:spPr>
          <a:xfrm>
            <a:off x="381000" y="3048000"/>
            <a:ext cx="8382000" cy="2590800"/>
          </a:xfrm>
        </p:spPr>
        <p:txBody>
          <a:bodyPr>
            <a:normAutofit/>
          </a:bodyPr>
          <a:lstStyle/>
          <a:p>
            <a:r>
              <a:rPr lang="en-US" sz="1400" dirty="0" smtClean="0">
                <a:solidFill>
                  <a:schemeClr val="bg1"/>
                </a:solidFill>
              </a:rPr>
              <a:t>Andres Blanco, Ph.D.</a:t>
            </a:r>
          </a:p>
          <a:p>
            <a:r>
              <a:rPr lang="en-US" sz="1400" dirty="0" err="1" smtClean="0">
                <a:solidFill>
                  <a:schemeClr val="bg1"/>
                </a:solidFill>
              </a:rPr>
              <a:t>Jeongseob</a:t>
            </a:r>
            <a:r>
              <a:rPr lang="en-US" sz="1400" dirty="0" smtClean="0">
                <a:solidFill>
                  <a:schemeClr val="bg1"/>
                </a:solidFill>
              </a:rPr>
              <a:t> Kim</a:t>
            </a:r>
          </a:p>
          <a:p>
            <a:r>
              <a:rPr lang="en-US" sz="1400" dirty="0" err="1" smtClean="0">
                <a:solidFill>
                  <a:schemeClr val="bg1"/>
                </a:solidFill>
              </a:rPr>
              <a:t>Hyungchul</a:t>
            </a:r>
            <a:r>
              <a:rPr lang="en-US" sz="1400" dirty="0" smtClean="0">
                <a:solidFill>
                  <a:schemeClr val="bg1"/>
                </a:solidFill>
              </a:rPr>
              <a:t> Chung</a:t>
            </a:r>
          </a:p>
          <a:p>
            <a:r>
              <a:rPr lang="en-US" sz="1400" dirty="0" smtClean="0">
                <a:solidFill>
                  <a:schemeClr val="bg1"/>
                </a:solidFill>
              </a:rPr>
              <a:t>Anne Ray</a:t>
            </a:r>
          </a:p>
          <a:p>
            <a:r>
              <a:rPr lang="en-US" sz="1400" dirty="0" err="1" smtClean="0">
                <a:solidFill>
                  <a:schemeClr val="bg1"/>
                </a:solidFill>
              </a:rPr>
              <a:t>Abdulnaser</a:t>
            </a:r>
            <a:r>
              <a:rPr lang="en-US" sz="1400" dirty="0" smtClean="0">
                <a:solidFill>
                  <a:schemeClr val="bg1"/>
                </a:solidFill>
              </a:rPr>
              <a:t> Arafat, </a:t>
            </a:r>
            <a:r>
              <a:rPr lang="en-US" sz="1400" dirty="0" err="1" smtClean="0">
                <a:solidFill>
                  <a:schemeClr val="bg1"/>
                </a:solidFill>
              </a:rPr>
              <a:t>Ph.D</a:t>
            </a:r>
            <a:endParaRPr lang="en-US" sz="1400" dirty="0" smtClean="0">
              <a:solidFill>
                <a:schemeClr val="bg1"/>
              </a:solidFill>
            </a:endParaRPr>
          </a:p>
          <a:p>
            <a:r>
              <a:rPr lang="en-US" sz="1400" dirty="0" smtClean="0">
                <a:solidFill>
                  <a:schemeClr val="bg1"/>
                </a:solidFill>
              </a:rPr>
              <a:t>William O’Dell</a:t>
            </a:r>
          </a:p>
          <a:p>
            <a:r>
              <a:rPr lang="en-US" sz="1400" dirty="0" smtClean="0">
                <a:solidFill>
                  <a:schemeClr val="bg1"/>
                </a:solidFill>
              </a:rPr>
              <a:t>Elizabeth Thompson</a:t>
            </a:r>
          </a:p>
          <a:p>
            <a:r>
              <a:rPr lang="en-US" sz="1400" dirty="0" smtClean="0">
                <a:solidFill>
                  <a:schemeClr val="bg1"/>
                </a:solidFill>
              </a:rPr>
              <a:t>Presenter: </a:t>
            </a:r>
            <a:r>
              <a:rPr lang="en-US" sz="1400" dirty="0" err="1" smtClean="0">
                <a:solidFill>
                  <a:schemeClr val="bg1"/>
                </a:solidFill>
              </a:rPr>
              <a:t>Ruoniu</a:t>
            </a:r>
            <a:r>
              <a:rPr lang="en-US" sz="1400" dirty="0" smtClean="0">
                <a:solidFill>
                  <a:schemeClr val="bg1"/>
                </a:solidFill>
              </a:rPr>
              <a:t> Wang, Email: </a:t>
            </a:r>
            <a:r>
              <a:rPr lang="en-US" sz="1400" dirty="0" smtClean="0">
                <a:solidFill>
                  <a:schemeClr val="bg1"/>
                </a:solidFill>
                <a:hlinkClick r:id="rId3"/>
              </a:rPr>
              <a:t>wrnvince@ufl.edu</a:t>
            </a:r>
            <a:endParaRPr lang="en-US" sz="1400" dirty="0" smtClean="0">
              <a:solidFill>
                <a:schemeClr val="bg1"/>
              </a:solidFill>
            </a:endParaRPr>
          </a:p>
          <a:p>
            <a:r>
              <a:rPr lang="en-US" sz="2000" dirty="0" smtClean="0">
                <a:solidFill>
                  <a:schemeClr val="bg1"/>
                </a:solidFill>
              </a:rPr>
              <a:t>UAA. 2012 – Pittsburgh, PA</a:t>
            </a:r>
            <a:endParaRPr lang="en-US" sz="2000" dirty="0">
              <a:solidFill>
                <a:schemeClr val="bg1"/>
              </a:solidFill>
            </a:endParaRPr>
          </a:p>
          <a:p>
            <a:endParaRPr lang="en-US" sz="1400" dirty="0" smtClean="0">
              <a:solidFill>
                <a:schemeClr val="bg1"/>
              </a:solidFill>
            </a:endParaRPr>
          </a:p>
        </p:txBody>
      </p:sp>
      <p:pic>
        <p:nvPicPr>
          <p:cNvPr id="1026" name="Picture 2" descr="C:\Users\Vince\Desktop\未命名.jpg"/>
          <p:cNvPicPr>
            <a:picLocks noChangeAspect="1" noChangeArrowheads="1"/>
          </p:cNvPicPr>
          <p:nvPr/>
        </p:nvPicPr>
        <p:blipFill>
          <a:blip r:embed="rId4" cstate="print"/>
          <a:srcRect/>
          <a:stretch>
            <a:fillRect/>
          </a:stretch>
        </p:blipFill>
        <p:spPr bwMode="auto">
          <a:xfrm>
            <a:off x="4495800" y="5715000"/>
            <a:ext cx="2514600" cy="645362"/>
          </a:xfrm>
          <a:prstGeom prst="rect">
            <a:avLst/>
          </a:prstGeom>
          <a:noFill/>
        </p:spPr>
      </p:pic>
      <p:pic>
        <p:nvPicPr>
          <p:cNvPr id="6" name="Picture 5" descr="UF_Signature1.jpg"/>
          <p:cNvPicPr>
            <a:picLocks noChangeAspect="1"/>
          </p:cNvPicPr>
          <p:nvPr/>
        </p:nvPicPr>
        <p:blipFill>
          <a:blip r:embed="rId5" cstate="print"/>
          <a:stretch>
            <a:fillRect/>
          </a:stretch>
        </p:blipFill>
        <p:spPr>
          <a:xfrm>
            <a:off x="2295144" y="5715000"/>
            <a:ext cx="2124456" cy="649436"/>
          </a:xfrm>
          <a:prstGeom prst="rect">
            <a:avLst/>
          </a:prstGeom>
        </p:spPr>
      </p:pic>
    </p:spTree>
    <p:extLst>
      <p:ext uri="{BB962C8B-B14F-4D97-AF65-F5344CB8AC3E}">
        <p14:creationId xmlns:p14="http://schemas.microsoft.com/office/powerpoint/2010/main" xmlns="" val="274196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29628206"/>
              </p:ext>
            </p:extLst>
          </p:nvPr>
        </p:nvGraphicFramePr>
        <p:xfrm>
          <a:off x="228600" y="1726704"/>
          <a:ext cx="8686803" cy="2845296"/>
        </p:xfrm>
        <a:graphic>
          <a:graphicData uri="http://schemas.openxmlformats.org/drawingml/2006/table">
            <a:tbl>
              <a:tblPr firstRow="1" firstCol="1" bandRow="1">
                <a:tableStyleId>{2D5ABB26-0587-4C30-8999-92F81FD0307C}</a:tableStyleId>
              </a:tblPr>
              <a:tblGrid>
                <a:gridCol w="2057400"/>
                <a:gridCol w="838200"/>
                <a:gridCol w="838200"/>
                <a:gridCol w="609600"/>
                <a:gridCol w="609600"/>
                <a:gridCol w="914400"/>
                <a:gridCol w="685800"/>
                <a:gridCol w="616860"/>
                <a:gridCol w="759279"/>
                <a:gridCol w="757464"/>
              </a:tblGrid>
              <a:tr h="1645920">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kern="400" baseline="0">
                          <a:effectLst/>
                        </a:rPr>
                        <a:t>Frequency</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Infrastructure + Environmental Characteristics (I)</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Neighborhood Characteristics (N)</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Neighborhood Accessibility (NA)</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Residential Suitability Score (I+N+NA=R1)</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Rental Cost (R2)</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a:effectLst/>
                        </a:rPr>
                        <a:t>Driving Cost (D)</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Transit Accessibility (T)</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Final Score = R1+R2+D+T</a:t>
                      </a:r>
                      <a:endParaRPr lang="en-US" sz="1600" kern="400" baseline="0" dirty="0">
                        <a:effectLst/>
                        <a:latin typeface="Calibri"/>
                        <a:ea typeface="Calibri"/>
                        <a:cs typeface="Times New Roman"/>
                      </a:endParaRPr>
                    </a:p>
                  </a:txBody>
                  <a:tcPr marL="0" marR="0" marT="0" marB="0" vert="vert270" anchor="ctr"/>
                </a:tc>
              </a:tr>
              <a:tr h="399792">
                <a:tc>
                  <a:txBody>
                    <a:bodyPr/>
                    <a:lstStyle/>
                    <a:p>
                      <a:pPr marL="0" marR="0">
                        <a:lnSpc>
                          <a:spcPct val="150000"/>
                        </a:lnSpc>
                        <a:spcBef>
                          <a:spcPts val="0"/>
                        </a:spcBef>
                        <a:spcAft>
                          <a:spcPts val="0"/>
                        </a:spcAft>
                      </a:pPr>
                      <a:r>
                        <a:rPr lang="en-US" sz="1600">
                          <a:effectLst/>
                        </a:rPr>
                        <a:t>AHI</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168</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3.80</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5.39</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4.97</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15.04</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16.33</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16.29</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9.73</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58.85</a:t>
                      </a:r>
                      <a:endParaRPr lang="en-US" sz="1600">
                        <a:effectLst/>
                        <a:latin typeface="Calibri"/>
                        <a:ea typeface="Calibri"/>
                        <a:cs typeface="Times New Roman"/>
                      </a:endParaRPr>
                    </a:p>
                  </a:txBody>
                  <a:tcPr marL="68580" marR="68580" marT="0" marB="0"/>
                </a:tc>
              </a:tr>
              <a:tr h="399792">
                <a:tc>
                  <a:txBody>
                    <a:bodyPr/>
                    <a:lstStyle/>
                    <a:p>
                      <a:pPr marL="0" marR="0">
                        <a:lnSpc>
                          <a:spcPct val="150000"/>
                        </a:lnSpc>
                        <a:spcBef>
                          <a:spcPts val="0"/>
                        </a:spcBef>
                        <a:spcAft>
                          <a:spcPts val="0"/>
                        </a:spcAft>
                      </a:pPr>
                      <a:r>
                        <a:rPr lang="en-US" sz="1600">
                          <a:effectLst/>
                        </a:rPr>
                        <a:t>LPI</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34</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3.88</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5.82</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5.32</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15.91</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17.00</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15.44</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10.21</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60.09</a:t>
                      </a:r>
                      <a:endParaRPr lang="en-US" sz="1600">
                        <a:effectLst/>
                        <a:latin typeface="Calibri"/>
                        <a:ea typeface="Calibri"/>
                        <a:cs typeface="Times New Roman"/>
                      </a:endParaRPr>
                    </a:p>
                  </a:txBody>
                  <a:tcPr marL="68580" marR="68580" marT="0" marB="0"/>
                </a:tc>
              </a:tr>
              <a:tr h="399792">
                <a:tc>
                  <a:txBody>
                    <a:bodyPr/>
                    <a:lstStyle/>
                    <a:p>
                      <a:pPr marL="0" marR="0">
                        <a:lnSpc>
                          <a:spcPct val="150000"/>
                        </a:lnSpc>
                        <a:spcBef>
                          <a:spcPts val="0"/>
                        </a:spcBef>
                        <a:spcAft>
                          <a:spcPts val="0"/>
                        </a:spcAft>
                      </a:pPr>
                      <a:r>
                        <a:rPr lang="en-US" sz="1600">
                          <a:solidFill>
                            <a:schemeClr val="bg1">
                              <a:lumMod val="65000"/>
                            </a:schemeClr>
                          </a:solidFill>
                          <a:effectLst/>
                        </a:rPr>
                        <a:t>TOTAL ASSISTED</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202</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3.82</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5.47</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5.03</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15.18</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16.45</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16.14</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solidFill>
                            <a:schemeClr val="bg1">
                              <a:lumMod val="65000"/>
                            </a:schemeClr>
                          </a:solidFill>
                          <a:effectLst/>
                        </a:rPr>
                        <a:t>9.81</a:t>
                      </a:r>
                      <a:endParaRPr lang="en-US" sz="1600">
                        <a:solidFill>
                          <a:schemeClr val="bg1">
                            <a:lumMod val="65000"/>
                          </a:schemeClr>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solidFill>
                            <a:schemeClr val="bg1">
                              <a:lumMod val="65000"/>
                            </a:schemeClr>
                          </a:solidFill>
                          <a:effectLst/>
                        </a:rPr>
                        <a:t>59.05</a:t>
                      </a:r>
                      <a:endParaRPr lang="en-US" sz="1600" dirty="0">
                        <a:solidFill>
                          <a:schemeClr val="bg1">
                            <a:lumMod val="65000"/>
                          </a:schemeClr>
                        </a:solidFill>
                        <a:effectLst/>
                        <a:latin typeface="Calibri"/>
                        <a:ea typeface="Calibri"/>
                        <a:cs typeface="Times New Roman"/>
                      </a:endParaRPr>
                    </a:p>
                  </a:txBody>
                  <a:tcPr marL="68580" marR="68580" marT="0" marB="0"/>
                </a:tc>
              </a:tr>
            </a:tbl>
          </a:graphicData>
        </a:graphic>
      </p:graphicFrame>
      <p:sp>
        <p:nvSpPr>
          <p:cNvPr id="5"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sp>
        <p:nvSpPr>
          <p:cNvPr id="6" name="TextBox 5"/>
          <p:cNvSpPr txBox="1"/>
          <p:nvPr/>
        </p:nvSpPr>
        <p:spPr>
          <a:xfrm>
            <a:off x="290186" y="4936629"/>
            <a:ext cx="8610600" cy="1692771"/>
          </a:xfrm>
          <a:prstGeom prst="rect">
            <a:avLst/>
          </a:prstGeom>
          <a:noFill/>
        </p:spPr>
        <p:txBody>
          <a:bodyPr wrap="square" rtlCol="0">
            <a:spAutoFit/>
          </a:bodyPr>
          <a:lstStyle/>
          <a:p>
            <a:r>
              <a:rPr lang="en-US" sz="2400" b="1" dirty="0" smtClean="0"/>
              <a:t>AHI vs. LPI</a:t>
            </a:r>
            <a:r>
              <a:rPr lang="en-US" sz="2400" dirty="0" smtClean="0"/>
              <a:t>:</a:t>
            </a:r>
          </a:p>
          <a:p>
            <a:pPr marL="342900" indent="-342900">
              <a:buFont typeface="Arial" pitchFamily="34" charset="0"/>
              <a:buChar char="•"/>
            </a:pPr>
            <a:r>
              <a:rPr lang="en-US" sz="2000" dirty="0" smtClean="0"/>
              <a:t>In average, LPI scores are higher in the final score and most components except for driving cost</a:t>
            </a:r>
          </a:p>
          <a:p>
            <a:pPr marL="342900" indent="-342900">
              <a:buFont typeface="Arial" pitchFamily="34" charset="0"/>
              <a:buChar char="•"/>
            </a:pPr>
            <a:r>
              <a:rPr lang="en-US" sz="2000" dirty="0" smtClean="0"/>
              <a:t>Driving cost scores are better in the AHI because of closer proximity to main highways</a:t>
            </a:r>
          </a:p>
        </p:txBody>
      </p:sp>
      <p:sp>
        <p:nvSpPr>
          <p:cNvPr id="7" name="TextBox 6"/>
          <p:cNvSpPr txBox="1"/>
          <p:nvPr/>
        </p:nvSpPr>
        <p:spPr>
          <a:xfrm>
            <a:off x="305844" y="1066800"/>
            <a:ext cx="8610600" cy="369332"/>
          </a:xfrm>
          <a:prstGeom prst="rect">
            <a:avLst/>
          </a:prstGeom>
          <a:noFill/>
        </p:spPr>
        <p:txBody>
          <a:bodyPr wrap="square" rtlCol="0">
            <a:spAutoFit/>
          </a:bodyPr>
          <a:lstStyle/>
          <a:p>
            <a:r>
              <a:rPr lang="en-US" dirty="0" smtClean="0"/>
              <a:t>Table 2. Average results for the AHI and LPI</a:t>
            </a:r>
            <a:endParaRPr lang="en-US" dirty="0"/>
          </a:p>
        </p:txBody>
      </p:sp>
      <p:sp>
        <p:nvSpPr>
          <p:cNvPr id="8" name="Rectangle 7"/>
          <p:cNvSpPr/>
          <p:nvPr/>
        </p:nvSpPr>
        <p:spPr>
          <a:xfrm>
            <a:off x="3200400" y="1851124"/>
            <a:ext cx="762000" cy="2797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047352" y="1851124"/>
            <a:ext cx="448448" cy="2797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4671686" y="1851124"/>
            <a:ext cx="448448" cy="2797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5272534" y="1851124"/>
            <a:ext cx="823466" cy="2797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6781800" y="1851124"/>
            <a:ext cx="609600" cy="2797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6172200" y="1851124"/>
            <a:ext cx="533400" cy="2797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7467600" y="1740932"/>
            <a:ext cx="609600" cy="28973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p:cNvSpPr/>
          <p:nvPr/>
        </p:nvSpPr>
        <p:spPr>
          <a:xfrm>
            <a:off x="8153400" y="1750846"/>
            <a:ext cx="685800" cy="28973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 val="136334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 y="914400"/>
            <a:ext cx="8229600" cy="5818649"/>
          </a:xfrm>
          <a:prstGeom prst="rect">
            <a:avLst/>
          </a:prstGeom>
        </p:spPr>
      </p:pic>
    </p:spTree>
    <p:extLst>
      <p:ext uri="{BB962C8B-B14F-4D97-AF65-F5344CB8AC3E}">
        <p14:creationId xmlns:p14="http://schemas.microsoft.com/office/powerpoint/2010/main" xmlns="" val="252616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Assisted Housing Inventory</a:t>
            </a:r>
            <a:endParaRPr lang="en-US" sz="3800" dirty="0"/>
          </a:p>
        </p:txBody>
      </p:sp>
      <p:graphicFrame>
        <p:nvGraphicFramePr>
          <p:cNvPr id="5" name="Table 4"/>
          <p:cNvGraphicFramePr>
            <a:graphicFrameLocks noGrp="1"/>
          </p:cNvGraphicFramePr>
          <p:nvPr>
            <p:extLst>
              <p:ext uri="{D42A27DB-BD31-4B8C-83A1-F6EECF244321}">
                <p14:modId xmlns:p14="http://schemas.microsoft.com/office/powerpoint/2010/main" xmlns="" val="4010940890"/>
              </p:ext>
            </p:extLst>
          </p:nvPr>
        </p:nvGraphicFramePr>
        <p:xfrm>
          <a:off x="152400" y="914400"/>
          <a:ext cx="8839197" cy="4237554"/>
        </p:xfrm>
        <a:graphic>
          <a:graphicData uri="http://schemas.openxmlformats.org/drawingml/2006/table">
            <a:tbl>
              <a:tblPr firstRow="1" firstCol="1" bandRow="1">
                <a:tableStyleId>{2D5ABB26-0587-4C30-8999-92F81FD0307C}</a:tableStyleId>
              </a:tblPr>
              <a:tblGrid>
                <a:gridCol w="1392577"/>
                <a:gridCol w="804397"/>
                <a:gridCol w="927226"/>
                <a:gridCol w="712716"/>
                <a:gridCol w="819971"/>
                <a:gridCol w="981913"/>
                <a:gridCol w="691011"/>
                <a:gridCol w="836462"/>
                <a:gridCol w="836462"/>
                <a:gridCol w="836462"/>
              </a:tblGrid>
              <a:tr h="1677234">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3025" marR="73025" marT="0" marB="0"/>
                </a:tc>
                <a:tc>
                  <a:txBody>
                    <a:bodyPr/>
                    <a:lstStyle/>
                    <a:p>
                      <a:pPr marL="0" marR="0">
                        <a:lnSpc>
                          <a:spcPct val="115000"/>
                        </a:lnSpc>
                        <a:spcBef>
                          <a:spcPts val="0"/>
                        </a:spcBef>
                        <a:spcAft>
                          <a:spcPts val="0"/>
                        </a:spcAft>
                      </a:pPr>
                      <a:r>
                        <a:rPr lang="en-US" sz="1600">
                          <a:effectLst/>
                        </a:rPr>
                        <a:t>Frequency</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dirty="0">
                          <a:effectLst/>
                        </a:rPr>
                        <a:t>Infrastructure + Environmental Characteristics (I)</a:t>
                      </a:r>
                      <a:endParaRPr lang="en-US" sz="1600" dirty="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Characteristics (N)</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Accessibility (NA)</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Total Residential Suitability Score (I+N+NA=R1)</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Rental Cost (R2)</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Driving Cost (D)</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Transit Accessibility (T)</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Final Score = R1+R2+D+T</a:t>
                      </a:r>
                      <a:endParaRPr lang="en-US" sz="1600">
                        <a:effectLst/>
                        <a:latin typeface="Calibri"/>
                        <a:ea typeface="Calibri"/>
                        <a:cs typeface="Times New Roman"/>
                      </a:endParaRPr>
                    </a:p>
                  </a:txBody>
                  <a:tcPr marL="73025" marR="73025" marT="0" marB="0" vert="vert270" anchor="ctr"/>
                </a:tc>
              </a:tr>
              <a:tr h="271112">
                <a:tc>
                  <a:txBody>
                    <a:bodyPr/>
                    <a:lstStyle/>
                    <a:p>
                      <a:pPr marL="0" marR="0">
                        <a:lnSpc>
                          <a:spcPct val="150000"/>
                        </a:lnSpc>
                        <a:spcBef>
                          <a:spcPts val="0"/>
                        </a:spcBef>
                        <a:spcAft>
                          <a:spcPts val="0"/>
                        </a:spcAft>
                      </a:pPr>
                      <a:r>
                        <a:rPr lang="en-US" sz="1600" b="1" dirty="0">
                          <a:effectLst/>
                        </a:rPr>
                        <a:t>HUD</a:t>
                      </a:r>
                      <a:endParaRPr lang="en-US" sz="1600" b="1"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36</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4.61</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4.44</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5.86</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15.89</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17.83</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16.58</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13.14</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64.89</a:t>
                      </a:r>
                      <a:endParaRPr lang="en-US" sz="1600">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dirty="0">
                          <a:solidFill>
                            <a:schemeClr val="bg1">
                              <a:lumMod val="50000"/>
                            </a:schemeClr>
                          </a:solidFill>
                          <a:effectLst/>
                        </a:rPr>
                        <a:t>LHFA</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28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4.18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5.25</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5.61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15.89</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16.86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17.21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11.89</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63.54</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dirty="0">
                          <a:solidFill>
                            <a:schemeClr val="bg1">
                              <a:lumMod val="50000"/>
                            </a:schemeClr>
                          </a:solidFill>
                          <a:effectLst/>
                        </a:rPr>
                        <a:t>FHFC+LHFA</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24</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5.25</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15.08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16.79</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12.46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61.92</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a:solidFill>
                            <a:schemeClr val="bg1">
                              <a:lumMod val="50000"/>
                            </a:schemeClr>
                          </a:solidFill>
                          <a:effectLst/>
                        </a:rPr>
                        <a:t>FHFC</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93</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3.53</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6.11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4.68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15.11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15.63</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16.02</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8.02</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56.19</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a:solidFill>
                            <a:schemeClr val="bg1">
                              <a:lumMod val="50000"/>
                            </a:schemeClr>
                          </a:solidFill>
                          <a:effectLst/>
                        </a:rPr>
                        <a:t>Guarantee</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3.50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5.88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4.75</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17.38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14.38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54.88</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a:solidFill>
                            <a:schemeClr val="bg1">
                              <a:lumMod val="50000"/>
                            </a:schemeClr>
                          </a:solidFill>
                          <a:effectLst/>
                        </a:rPr>
                        <a:t>RD</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12</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2.83</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4.08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4.50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12.50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18.42</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13.75</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6.08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52.08</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a:solidFill>
                            <a:schemeClr val="bg1">
                              <a:lumMod val="50000"/>
                            </a:schemeClr>
                          </a:solidFill>
                          <a:effectLst/>
                        </a:rPr>
                        <a:t>FHFC+HUD</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2.00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7.00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13.00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13.00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9.00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2.00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38.00</a:t>
                      </a:r>
                      <a:endParaRPr lang="en-US" sz="1600" dirty="0">
                        <a:solidFill>
                          <a:schemeClr val="bg1">
                            <a:lumMod val="50000"/>
                          </a:schemeClr>
                        </a:solidFill>
                        <a:effectLst/>
                        <a:latin typeface="Calibri"/>
                        <a:ea typeface="Calibri"/>
                        <a:cs typeface="Times New Roman"/>
                      </a:endParaRPr>
                    </a:p>
                  </a:txBody>
                  <a:tcPr marL="73025" marR="73025" marT="0" marB="0"/>
                </a:tc>
              </a:tr>
            </a:tbl>
          </a:graphicData>
        </a:graphic>
      </p:graphicFrame>
      <p:sp>
        <p:nvSpPr>
          <p:cNvPr id="7" name="Rectangle 6"/>
          <p:cNvSpPr/>
          <p:nvPr/>
        </p:nvSpPr>
        <p:spPr>
          <a:xfrm>
            <a:off x="2590800" y="2667000"/>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14800" y="2667000"/>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2667000"/>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5800" y="2693096"/>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26670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5844" y="5168205"/>
            <a:ext cx="8610600" cy="1692771"/>
          </a:xfrm>
          <a:prstGeom prst="rect">
            <a:avLst/>
          </a:prstGeom>
          <a:noFill/>
        </p:spPr>
        <p:txBody>
          <a:bodyPr wrap="square" rtlCol="0">
            <a:spAutoFit/>
          </a:bodyPr>
          <a:lstStyle/>
          <a:p>
            <a:r>
              <a:rPr lang="en-US" sz="2400" b="1" dirty="0" smtClean="0"/>
              <a:t>Program analysis 1</a:t>
            </a:r>
            <a:r>
              <a:rPr lang="en-US" sz="2400" dirty="0" smtClean="0"/>
              <a:t>:</a:t>
            </a:r>
          </a:p>
          <a:p>
            <a:pPr marL="342900" indent="-342900">
              <a:buFont typeface="Arial" pitchFamily="34" charset="0"/>
              <a:buChar char="•"/>
            </a:pPr>
            <a:r>
              <a:rPr lang="en-US" sz="2000" dirty="0"/>
              <a:t>HUD properties tend to fare better in the components related to accessibility, getting the highest scores in infrastructure, neighborhood and transit </a:t>
            </a:r>
            <a:r>
              <a:rPr lang="en-US" sz="2000" dirty="0" smtClean="0"/>
              <a:t>accessibility</a:t>
            </a:r>
          </a:p>
          <a:p>
            <a:pPr marL="342900" indent="-342900">
              <a:buFont typeface="Arial" pitchFamily="34" charset="0"/>
              <a:buChar char="•"/>
            </a:pPr>
            <a:r>
              <a:rPr lang="en-US" sz="2000" dirty="0" smtClean="0"/>
              <a:t>HUD have low </a:t>
            </a:r>
            <a:r>
              <a:rPr lang="en-US" sz="2000" dirty="0"/>
              <a:t>scores in neighborhood </a:t>
            </a:r>
            <a:r>
              <a:rPr lang="en-US" sz="2000" dirty="0" smtClean="0"/>
              <a:t>characteristics – “urban trade-off”</a:t>
            </a:r>
            <a:endParaRPr lang="en-US" sz="2000" dirty="0"/>
          </a:p>
        </p:txBody>
      </p:sp>
      <p:sp>
        <p:nvSpPr>
          <p:cNvPr id="13" name="TextBox 12"/>
          <p:cNvSpPr txBox="1"/>
          <p:nvPr/>
        </p:nvSpPr>
        <p:spPr>
          <a:xfrm>
            <a:off x="305844" y="762000"/>
            <a:ext cx="8610600" cy="369332"/>
          </a:xfrm>
          <a:prstGeom prst="rect">
            <a:avLst/>
          </a:prstGeom>
          <a:noFill/>
        </p:spPr>
        <p:txBody>
          <a:bodyPr wrap="square" rtlCol="0">
            <a:spAutoFit/>
          </a:bodyPr>
          <a:lstStyle/>
          <a:p>
            <a:r>
              <a:rPr lang="en-US" dirty="0" smtClean="0"/>
              <a:t>Table 3. Average results per program</a:t>
            </a:r>
            <a:endParaRPr lang="en-US" dirty="0"/>
          </a:p>
        </p:txBody>
      </p:sp>
    </p:spTree>
    <p:extLst>
      <p:ext uri="{BB962C8B-B14F-4D97-AF65-F5344CB8AC3E}">
        <p14:creationId xmlns:p14="http://schemas.microsoft.com/office/powerpoint/2010/main" xmlns="" val="359282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graphicFrame>
        <p:nvGraphicFramePr>
          <p:cNvPr id="5" name="Table 4"/>
          <p:cNvGraphicFramePr>
            <a:graphicFrameLocks noGrp="1"/>
          </p:cNvGraphicFramePr>
          <p:nvPr>
            <p:extLst>
              <p:ext uri="{D42A27DB-BD31-4B8C-83A1-F6EECF244321}">
                <p14:modId xmlns:p14="http://schemas.microsoft.com/office/powerpoint/2010/main" xmlns="" val="2115993461"/>
              </p:ext>
            </p:extLst>
          </p:nvPr>
        </p:nvGraphicFramePr>
        <p:xfrm>
          <a:off x="152400" y="914400"/>
          <a:ext cx="8839197" cy="4237554"/>
        </p:xfrm>
        <a:graphic>
          <a:graphicData uri="http://schemas.openxmlformats.org/drawingml/2006/table">
            <a:tbl>
              <a:tblPr firstRow="1" firstCol="1" bandRow="1">
                <a:tableStyleId>{2D5ABB26-0587-4C30-8999-92F81FD0307C}</a:tableStyleId>
              </a:tblPr>
              <a:tblGrid>
                <a:gridCol w="1392577"/>
                <a:gridCol w="804397"/>
                <a:gridCol w="927226"/>
                <a:gridCol w="712716"/>
                <a:gridCol w="819971"/>
                <a:gridCol w="981913"/>
                <a:gridCol w="691011"/>
                <a:gridCol w="836462"/>
                <a:gridCol w="836462"/>
                <a:gridCol w="836462"/>
              </a:tblGrid>
              <a:tr h="1677234">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3025" marR="73025" marT="0" marB="0"/>
                </a:tc>
                <a:tc>
                  <a:txBody>
                    <a:bodyPr/>
                    <a:lstStyle/>
                    <a:p>
                      <a:pPr marL="0" marR="0">
                        <a:lnSpc>
                          <a:spcPct val="115000"/>
                        </a:lnSpc>
                        <a:spcBef>
                          <a:spcPts val="0"/>
                        </a:spcBef>
                        <a:spcAft>
                          <a:spcPts val="0"/>
                        </a:spcAft>
                      </a:pPr>
                      <a:r>
                        <a:rPr lang="en-US" sz="1600">
                          <a:effectLst/>
                        </a:rPr>
                        <a:t>Frequency</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Infrastructure + Environmental Characteristics (I)</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Characteristics (N)</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Accessibility (NA)</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Total Residential Suitability Score (I+N+NA=R1)</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Rental Cost (R2)</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Driving Cost (D)</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Transit Accessibility (T)</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Final Score = R1+R2+D+T</a:t>
                      </a:r>
                      <a:endParaRPr lang="en-US" sz="1600">
                        <a:effectLst/>
                        <a:latin typeface="Calibri"/>
                        <a:ea typeface="Calibri"/>
                        <a:cs typeface="Times New Roman"/>
                      </a:endParaRPr>
                    </a:p>
                  </a:txBody>
                  <a:tcPr marL="73025" marR="73025" marT="0" marB="0" vert="vert270" anchor="ctr"/>
                </a:tc>
              </a:tr>
              <a:tr h="271112">
                <a:tc>
                  <a:txBody>
                    <a:bodyPr/>
                    <a:lstStyle/>
                    <a:p>
                      <a:pPr marL="0" marR="0">
                        <a:lnSpc>
                          <a:spcPct val="150000"/>
                        </a:lnSpc>
                        <a:spcBef>
                          <a:spcPts val="0"/>
                        </a:spcBef>
                        <a:spcAft>
                          <a:spcPts val="0"/>
                        </a:spcAft>
                      </a:pPr>
                      <a:r>
                        <a:rPr lang="en-US" sz="1600" dirty="0">
                          <a:solidFill>
                            <a:schemeClr val="bg1">
                              <a:lumMod val="50000"/>
                            </a:schemeClr>
                          </a:solidFill>
                          <a:effectLst/>
                        </a:rPr>
                        <a:t>HUD</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36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4.61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4.44</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5.86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15.89</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17.83</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16.58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13.14</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64.89</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dirty="0">
                          <a:solidFill>
                            <a:schemeClr val="bg1">
                              <a:lumMod val="50000"/>
                            </a:schemeClr>
                          </a:solidFill>
                          <a:effectLst/>
                        </a:rPr>
                        <a:t>LHFA</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28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4.18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5.25</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5.61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15.89</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16.86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17.21</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11.89</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63.54</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a:solidFill>
                            <a:schemeClr val="bg1">
                              <a:lumMod val="50000"/>
                            </a:schemeClr>
                          </a:solidFill>
                          <a:effectLst/>
                        </a:rPr>
                        <a:t>FHFC+LHFA</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24</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5.25</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4.88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15.08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15.88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16.79</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12.46</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61.92</a:t>
                      </a:r>
                      <a:endParaRPr lang="en-US" sz="1600" dirty="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1" dirty="0">
                          <a:effectLst/>
                        </a:rPr>
                        <a:t>FHFC</a:t>
                      </a:r>
                      <a:endParaRPr lang="en-US" sz="1600" b="1"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93</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3.53</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effectLst/>
                        </a:rPr>
                        <a:t>6.11</a:t>
                      </a:r>
                      <a:endParaRPr lang="en-US" sz="1600"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effectLst/>
                        </a:rPr>
                        <a:t>4.68</a:t>
                      </a:r>
                      <a:endParaRPr lang="en-US" sz="1600"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15.11</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15.63</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16.02</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8.02</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56.19</a:t>
                      </a:r>
                      <a:endParaRPr lang="en-US" sz="1600">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Guarantee</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8</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3.50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5.88</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4.75</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15.00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17.38</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14.38</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6.88</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54.88</a:t>
                      </a:r>
                      <a:endParaRPr lang="en-US" sz="1600" b="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a:solidFill>
                            <a:schemeClr val="bg1">
                              <a:lumMod val="50000"/>
                            </a:schemeClr>
                          </a:solidFill>
                          <a:effectLst/>
                        </a:rPr>
                        <a:t>RD</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12</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2.83</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4.08</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4.50</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12.50</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18.42</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13.75</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6.08</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52.08</a:t>
                      </a:r>
                      <a:endParaRPr lang="en-US" sz="1600" b="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FHFC+HUD</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2.00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7.00</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4.00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13.00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13.00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a:solidFill>
                            <a:schemeClr val="bg1">
                              <a:lumMod val="50000"/>
                            </a:schemeClr>
                          </a:solidFill>
                          <a:effectLst/>
                        </a:rPr>
                        <a:t>9.00</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2.00</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b="0" dirty="0">
                          <a:solidFill>
                            <a:schemeClr val="bg1">
                              <a:lumMod val="50000"/>
                            </a:schemeClr>
                          </a:solidFill>
                          <a:effectLst/>
                        </a:rPr>
                        <a:t>38.00</a:t>
                      </a:r>
                      <a:endParaRPr lang="en-US" sz="1600" b="0" dirty="0">
                        <a:solidFill>
                          <a:schemeClr val="bg1">
                            <a:lumMod val="50000"/>
                          </a:schemeClr>
                        </a:solidFill>
                        <a:effectLst/>
                        <a:latin typeface="Calibri"/>
                        <a:ea typeface="Calibri"/>
                        <a:cs typeface="Times New Roman"/>
                      </a:endParaRPr>
                    </a:p>
                  </a:txBody>
                  <a:tcPr marL="73025" marR="73025" marT="0" marB="0"/>
                </a:tc>
              </a:tr>
            </a:tbl>
          </a:graphicData>
        </a:graphic>
      </p:graphicFrame>
      <p:sp>
        <p:nvSpPr>
          <p:cNvPr id="7" name="Rectangle 6"/>
          <p:cNvSpPr/>
          <p:nvPr/>
        </p:nvSpPr>
        <p:spPr>
          <a:xfrm>
            <a:off x="25146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148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5800" y="2693096"/>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2667000"/>
            <a:ext cx="533400" cy="30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5844" y="5168205"/>
            <a:ext cx="8610600" cy="1384995"/>
          </a:xfrm>
          <a:prstGeom prst="rect">
            <a:avLst/>
          </a:prstGeom>
          <a:noFill/>
        </p:spPr>
        <p:txBody>
          <a:bodyPr wrap="square" rtlCol="0">
            <a:spAutoFit/>
          </a:bodyPr>
          <a:lstStyle/>
          <a:p>
            <a:r>
              <a:rPr lang="en-US" sz="2400" b="1" dirty="0" smtClean="0"/>
              <a:t>Program analysis 2</a:t>
            </a:r>
            <a:r>
              <a:rPr lang="en-US" sz="2400" dirty="0" smtClean="0"/>
              <a:t>:</a:t>
            </a:r>
          </a:p>
          <a:p>
            <a:pPr marL="342900" indent="-342900">
              <a:buFont typeface="Arial" pitchFamily="34" charset="0"/>
              <a:buChar char="•"/>
            </a:pPr>
            <a:r>
              <a:rPr lang="en-US" sz="2000" dirty="0" smtClean="0"/>
              <a:t>FHFC properties tend to have higher Neighborhood Characteristics scores but low Transit and Neighborhood Accessibility</a:t>
            </a:r>
          </a:p>
          <a:p>
            <a:pPr marL="342900" indent="-342900">
              <a:buFont typeface="Arial" pitchFamily="34" charset="0"/>
              <a:buChar char="•"/>
            </a:pPr>
            <a:endParaRPr lang="en-US" sz="2000" dirty="0"/>
          </a:p>
        </p:txBody>
      </p:sp>
      <p:sp>
        <p:nvSpPr>
          <p:cNvPr id="13" name="Rectangle 12"/>
          <p:cNvSpPr/>
          <p:nvPr/>
        </p:nvSpPr>
        <p:spPr>
          <a:xfrm>
            <a:off x="2514600" y="3733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14800" y="3733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0" y="3733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0" y="3733800"/>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5844" y="762000"/>
            <a:ext cx="8610600" cy="369332"/>
          </a:xfrm>
          <a:prstGeom prst="rect">
            <a:avLst/>
          </a:prstGeom>
          <a:noFill/>
        </p:spPr>
        <p:txBody>
          <a:bodyPr wrap="square" rtlCol="0">
            <a:spAutoFit/>
          </a:bodyPr>
          <a:lstStyle/>
          <a:p>
            <a:r>
              <a:rPr lang="en-US" dirty="0" smtClean="0"/>
              <a:t>Table 3. Average results per program</a:t>
            </a:r>
            <a:endParaRPr lang="en-US" dirty="0"/>
          </a:p>
        </p:txBody>
      </p:sp>
    </p:spTree>
    <p:extLst>
      <p:ext uri="{BB962C8B-B14F-4D97-AF65-F5344CB8AC3E}">
        <p14:creationId xmlns:p14="http://schemas.microsoft.com/office/powerpoint/2010/main" xmlns="" val="226179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graphicFrame>
        <p:nvGraphicFramePr>
          <p:cNvPr id="5" name="Table 4"/>
          <p:cNvGraphicFramePr>
            <a:graphicFrameLocks noGrp="1"/>
          </p:cNvGraphicFramePr>
          <p:nvPr>
            <p:extLst>
              <p:ext uri="{D42A27DB-BD31-4B8C-83A1-F6EECF244321}">
                <p14:modId xmlns:p14="http://schemas.microsoft.com/office/powerpoint/2010/main" xmlns="" val="1534844934"/>
              </p:ext>
            </p:extLst>
          </p:nvPr>
        </p:nvGraphicFramePr>
        <p:xfrm>
          <a:off x="152400" y="914400"/>
          <a:ext cx="8839197" cy="4237554"/>
        </p:xfrm>
        <a:graphic>
          <a:graphicData uri="http://schemas.openxmlformats.org/drawingml/2006/table">
            <a:tbl>
              <a:tblPr firstRow="1" firstCol="1" bandRow="1">
                <a:tableStyleId>{2D5ABB26-0587-4C30-8999-92F81FD0307C}</a:tableStyleId>
              </a:tblPr>
              <a:tblGrid>
                <a:gridCol w="1392577"/>
                <a:gridCol w="804397"/>
                <a:gridCol w="927226"/>
                <a:gridCol w="712716"/>
                <a:gridCol w="819971"/>
                <a:gridCol w="905713"/>
                <a:gridCol w="767211"/>
                <a:gridCol w="836462"/>
                <a:gridCol w="836462"/>
                <a:gridCol w="836462"/>
              </a:tblGrid>
              <a:tr h="1677234">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3025" marR="73025" marT="0" marB="0"/>
                </a:tc>
                <a:tc>
                  <a:txBody>
                    <a:bodyPr/>
                    <a:lstStyle/>
                    <a:p>
                      <a:pPr marL="0" marR="0">
                        <a:lnSpc>
                          <a:spcPct val="115000"/>
                        </a:lnSpc>
                        <a:spcBef>
                          <a:spcPts val="0"/>
                        </a:spcBef>
                        <a:spcAft>
                          <a:spcPts val="0"/>
                        </a:spcAft>
                      </a:pPr>
                      <a:r>
                        <a:rPr lang="en-US" sz="1600">
                          <a:effectLst/>
                        </a:rPr>
                        <a:t>Frequency</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Infrastructure + Environmental Characteristics (I)</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Characteristics (N)</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Neighborhood Accessibility (NA)</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Total Residential Suitability Score (I+N+NA=R1)</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Rental Cost (R2)</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Driving Cost (D)</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Transit Accessibility (T)</a:t>
                      </a:r>
                      <a:endParaRPr lang="en-US" sz="1600">
                        <a:effectLst/>
                        <a:latin typeface="Calibri"/>
                        <a:ea typeface="Calibri"/>
                        <a:cs typeface="Times New Roman"/>
                      </a:endParaRPr>
                    </a:p>
                  </a:txBody>
                  <a:tcPr marL="73025" marR="73025" marT="0" marB="0" vert="vert270" anchor="ctr"/>
                </a:tc>
                <a:tc>
                  <a:txBody>
                    <a:bodyPr/>
                    <a:lstStyle/>
                    <a:p>
                      <a:pPr marL="0" marR="0">
                        <a:lnSpc>
                          <a:spcPct val="115000"/>
                        </a:lnSpc>
                        <a:spcBef>
                          <a:spcPts val="0"/>
                        </a:spcBef>
                        <a:spcAft>
                          <a:spcPts val="0"/>
                        </a:spcAft>
                      </a:pPr>
                      <a:r>
                        <a:rPr lang="en-US" sz="1600">
                          <a:effectLst/>
                        </a:rPr>
                        <a:t>Final Score = R1+R2+D+T</a:t>
                      </a:r>
                      <a:endParaRPr lang="en-US" sz="1600">
                        <a:effectLst/>
                        <a:latin typeface="Calibri"/>
                        <a:ea typeface="Calibri"/>
                        <a:cs typeface="Times New Roman"/>
                      </a:endParaRPr>
                    </a:p>
                  </a:txBody>
                  <a:tcPr marL="73025" marR="73025" marT="0" marB="0" vert="vert270" anchor="ctr"/>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HUD</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36</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4.61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4.44</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5.86</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15.89</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17.83</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16.58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13.14</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64.89</a:t>
                      </a:r>
                      <a:endParaRPr lang="en-US" sz="1600" dirty="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1" dirty="0">
                          <a:effectLst/>
                        </a:rPr>
                        <a:t>LHFA</a:t>
                      </a:r>
                      <a:endParaRPr lang="en-US" sz="1600" b="1"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28</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4.18</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5.25</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5.61</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effectLst/>
                        </a:rPr>
                        <a:t>15.89</a:t>
                      </a:r>
                      <a:endParaRPr lang="en-US" sz="1600"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16.86</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17.21</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11.89</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63.54</a:t>
                      </a:r>
                      <a:endParaRPr lang="en-US" sz="1600">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FHFC+LHFA</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24</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4.00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5.25</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15.08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16.79</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12.46</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61.92</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FHFC</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93</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3.53</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6.11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4.68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15.11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15.63</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16.02</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8.02</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56.19</a:t>
                      </a:r>
                      <a:endParaRPr lang="en-US" sz="160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a:solidFill>
                            <a:schemeClr val="bg1">
                              <a:lumMod val="50000"/>
                            </a:schemeClr>
                          </a:solidFill>
                          <a:effectLst/>
                        </a:rPr>
                        <a:t>Guarantee</a:t>
                      </a:r>
                      <a:endParaRPr lang="en-US" sz="1600" b="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3.50</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5.88</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solidFill>
                            <a:schemeClr val="bg1">
                              <a:lumMod val="50000"/>
                            </a:schemeClr>
                          </a:solidFill>
                          <a:effectLst/>
                        </a:rPr>
                        <a:t>4.75</a:t>
                      </a:r>
                      <a:endParaRPr lang="en-US" sz="160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15.00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17.38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14.38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6.88</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54.88</a:t>
                      </a:r>
                      <a:endParaRPr lang="en-US" sz="1600" dirty="0">
                        <a:solidFill>
                          <a:schemeClr val="bg1">
                            <a:lumMod val="50000"/>
                          </a:schemeClr>
                        </a:solidFill>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1" dirty="0">
                          <a:effectLst/>
                        </a:rPr>
                        <a:t>RD</a:t>
                      </a:r>
                      <a:endParaRPr lang="en-US" sz="1600" b="1"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12</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2.83</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effectLst/>
                        </a:rPr>
                        <a:t>4.08</a:t>
                      </a:r>
                      <a:endParaRPr lang="en-US" sz="1600" dirty="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4.50</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12.50</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18.42</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13.75</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6.08</a:t>
                      </a:r>
                      <a:endParaRPr lang="en-US" sz="1600">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a:effectLst/>
                        </a:rPr>
                        <a:t>52.08</a:t>
                      </a:r>
                      <a:endParaRPr lang="en-US" sz="1600">
                        <a:effectLst/>
                        <a:latin typeface="Calibri"/>
                        <a:ea typeface="Calibri"/>
                        <a:cs typeface="Times New Roman"/>
                      </a:endParaRPr>
                    </a:p>
                  </a:txBody>
                  <a:tcPr marL="73025" marR="73025" marT="0" marB="0"/>
                </a:tc>
              </a:tr>
              <a:tr h="271112">
                <a:tc>
                  <a:txBody>
                    <a:bodyPr/>
                    <a:lstStyle/>
                    <a:p>
                      <a:pPr marL="0" marR="0">
                        <a:lnSpc>
                          <a:spcPct val="150000"/>
                        </a:lnSpc>
                        <a:spcBef>
                          <a:spcPts val="0"/>
                        </a:spcBef>
                        <a:spcAft>
                          <a:spcPts val="0"/>
                        </a:spcAft>
                      </a:pPr>
                      <a:r>
                        <a:rPr lang="en-US" sz="1600" b="0" dirty="0">
                          <a:solidFill>
                            <a:schemeClr val="bg1">
                              <a:lumMod val="50000"/>
                            </a:schemeClr>
                          </a:solidFill>
                          <a:effectLst/>
                        </a:rPr>
                        <a:t>FHFC+HUD</a:t>
                      </a:r>
                      <a:endParaRPr lang="en-US" sz="1600" b="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2.00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7.00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4.00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13.00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13.00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9.00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2.00</a:t>
                      </a:r>
                      <a:endParaRPr lang="en-US" sz="1600" dirty="0">
                        <a:solidFill>
                          <a:schemeClr val="bg1">
                            <a:lumMod val="50000"/>
                          </a:schemeClr>
                        </a:solidFill>
                        <a:effectLst/>
                        <a:latin typeface="Calibri"/>
                        <a:ea typeface="Calibri"/>
                        <a:cs typeface="Times New Roman"/>
                      </a:endParaRPr>
                    </a:p>
                  </a:txBody>
                  <a:tcPr marL="73025" marR="73025" marT="0" marB="0"/>
                </a:tc>
                <a:tc>
                  <a:txBody>
                    <a:bodyPr/>
                    <a:lstStyle/>
                    <a:p>
                      <a:pPr marL="0" marR="0" algn="ctr">
                        <a:lnSpc>
                          <a:spcPct val="150000"/>
                        </a:lnSpc>
                        <a:spcBef>
                          <a:spcPts val="0"/>
                        </a:spcBef>
                        <a:spcAft>
                          <a:spcPts val="0"/>
                        </a:spcAft>
                      </a:pPr>
                      <a:r>
                        <a:rPr lang="en-US" sz="1600" dirty="0">
                          <a:solidFill>
                            <a:schemeClr val="bg1">
                              <a:lumMod val="50000"/>
                            </a:schemeClr>
                          </a:solidFill>
                          <a:effectLst/>
                        </a:rPr>
                        <a:t>38.00</a:t>
                      </a:r>
                      <a:endParaRPr lang="en-US" sz="1600" dirty="0">
                        <a:solidFill>
                          <a:schemeClr val="bg1">
                            <a:lumMod val="50000"/>
                          </a:schemeClr>
                        </a:solidFill>
                        <a:effectLst/>
                        <a:latin typeface="Calibri"/>
                        <a:ea typeface="Calibri"/>
                        <a:cs typeface="Times New Roman"/>
                      </a:endParaRPr>
                    </a:p>
                  </a:txBody>
                  <a:tcPr marL="73025" marR="73025" marT="0" marB="0"/>
                </a:tc>
              </a:tr>
            </a:tbl>
          </a:graphicData>
        </a:graphic>
      </p:graphicFrame>
      <p:sp>
        <p:nvSpPr>
          <p:cNvPr id="7" name="Rectangle 6"/>
          <p:cNvSpPr/>
          <p:nvPr/>
        </p:nvSpPr>
        <p:spPr>
          <a:xfrm>
            <a:off x="25146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148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5800" y="26670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2667000"/>
            <a:ext cx="533400" cy="30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5844" y="5168205"/>
            <a:ext cx="8610600" cy="1692771"/>
          </a:xfrm>
          <a:prstGeom prst="rect">
            <a:avLst/>
          </a:prstGeom>
          <a:noFill/>
        </p:spPr>
        <p:txBody>
          <a:bodyPr wrap="square" rtlCol="0">
            <a:spAutoFit/>
          </a:bodyPr>
          <a:lstStyle/>
          <a:p>
            <a:r>
              <a:rPr lang="en-US" sz="2400" b="1" dirty="0" smtClean="0"/>
              <a:t>Program analysis 3</a:t>
            </a:r>
            <a:r>
              <a:rPr lang="en-US" sz="2400" dirty="0" smtClean="0"/>
              <a:t>:</a:t>
            </a:r>
          </a:p>
          <a:p>
            <a:pPr marL="342900" indent="-342900">
              <a:buFont typeface="Arial" pitchFamily="34" charset="0"/>
              <a:buChar char="•"/>
            </a:pPr>
            <a:r>
              <a:rPr lang="en-US" sz="2000" dirty="0" smtClean="0"/>
              <a:t>LHFA properties tend to have a more balanced result in the “urban trade-off”</a:t>
            </a:r>
          </a:p>
          <a:p>
            <a:pPr marL="342900" indent="-342900">
              <a:buFont typeface="Arial" pitchFamily="34" charset="0"/>
              <a:buChar char="•"/>
            </a:pPr>
            <a:r>
              <a:rPr lang="en-US" sz="2000" dirty="0"/>
              <a:t>RD properties tend to have low Accessibility and low Neighborhood </a:t>
            </a:r>
            <a:r>
              <a:rPr lang="en-US" sz="2000" dirty="0" smtClean="0"/>
              <a:t>Characteristics</a:t>
            </a:r>
            <a:r>
              <a:rPr lang="en-US" sz="2000" dirty="0"/>
              <a:t>, but high rental </a:t>
            </a:r>
            <a:r>
              <a:rPr lang="en-US" sz="2000" dirty="0" smtClean="0"/>
              <a:t>score</a:t>
            </a:r>
          </a:p>
          <a:p>
            <a:pPr marL="342900" indent="-342900">
              <a:buFont typeface="Arial" pitchFamily="34" charset="0"/>
              <a:buChar char="•"/>
            </a:pPr>
            <a:endParaRPr lang="en-US" sz="2000" dirty="0"/>
          </a:p>
        </p:txBody>
      </p:sp>
      <p:sp>
        <p:nvSpPr>
          <p:cNvPr id="13" name="Rectangle 12"/>
          <p:cNvSpPr/>
          <p:nvPr/>
        </p:nvSpPr>
        <p:spPr>
          <a:xfrm>
            <a:off x="2514600" y="4495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14800" y="3733800"/>
            <a:ext cx="533400" cy="30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0" y="3733800"/>
            <a:ext cx="533400" cy="30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0" y="3733800"/>
            <a:ext cx="533400" cy="3048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0" y="4495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77744" y="4495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29400" y="4495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38373" y="44958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67400" y="4495800"/>
            <a:ext cx="533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5844" y="762000"/>
            <a:ext cx="8610600" cy="369332"/>
          </a:xfrm>
          <a:prstGeom prst="rect">
            <a:avLst/>
          </a:prstGeom>
          <a:noFill/>
        </p:spPr>
        <p:txBody>
          <a:bodyPr wrap="square" rtlCol="0">
            <a:spAutoFit/>
          </a:bodyPr>
          <a:lstStyle/>
          <a:p>
            <a:r>
              <a:rPr lang="en-US" dirty="0" smtClean="0"/>
              <a:t>Table 3. Average results per program</a:t>
            </a:r>
            <a:endParaRPr lang="en-US" dirty="0"/>
          </a:p>
        </p:txBody>
      </p:sp>
    </p:spTree>
    <p:extLst>
      <p:ext uri="{BB962C8B-B14F-4D97-AF65-F5344CB8AC3E}">
        <p14:creationId xmlns:p14="http://schemas.microsoft.com/office/powerpoint/2010/main" xmlns="" val="238925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sp>
        <p:nvSpPr>
          <p:cNvPr id="18" name="Rectangle 17"/>
          <p:cNvSpPr/>
          <p:nvPr/>
        </p:nvSpPr>
        <p:spPr>
          <a:xfrm>
            <a:off x="304800" y="6211669"/>
            <a:ext cx="8686800" cy="646331"/>
          </a:xfrm>
          <a:prstGeom prst="rect">
            <a:avLst/>
          </a:prstGeom>
        </p:spPr>
        <p:txBody>
          <a:bodyPr wrap="square">
            <a:spAutoFit/>
          </a:bodyPr>
          <a:lstStyle/>
          <a:p>
            <a:r>
              <a:rPr lang="en-US" dirty="0"/>
              <a:t>Comparison of Z-Scores per program for neighborhood characteristics and neighborhood accessibility </a:t>
            </a:r>
          </a:p>
        </p:txBody>
      </p:sp>
      <p:grpSp>
        <p:nvGrpSpPr>
          <p:cNvPr id="9" name="Group 8"/>
          <p:cNvGrpSpPr/>
          <p:nvPr/>
        </p:nvGrpSpPr>
        <p:grpSpPr>
          <a:xfrm>
            <a:off x="0" y="762000"/>
            <a:ext cx="9144000" cy="5575209"/>
            <a:chOff x="0" y="762000"/>
            <a:chExt cx="9144000" cy="5575209"/>
          </a:xfrm>
        </p:grpSpPr>
        <p:pic>
          <p:nvPicPr>
            <p:cNvPr id="17" name="Picture 1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762000"/>
              <a:ext cx="9144000" cy="5575209"/>
            </a:xfrm>
            <a:prstGeom prst="rect">
              <a:avLst/>
            </a:prstGeom>
          </p:spPr>
        </p:pic>
        <p:sp>
          <p:nvSpPr>
            <p:cNvPr id="5" name="TextBox 4"/>
            <p:cNvSpPr txBox="1"/>
            <p:nvPr/>
          </p:nvSpPr>
          <p:spPr>
            <a:xfrm>
              <a:off x="7239000" y="1295400"/>
              <a:ext cx="1676400" cy="523220"/>
            </a:xfrm>
            <a:prstGeom prst="rect">
              <a:avLst/>
            </a:prstGeom>
            <a:solidFill>
              <a:schemeClr val="bg1"/>
            </a:solidFill>
          </p:spPr>
          <p:txBody>
            <a:bodyPr wrap="square" rtlCol="0">
              <a:spAutoFit/>
            </a:bodyPr>
            <a:lstStyle/>
            <a:p>
              <a:pPr algn="r"/>
              <a:r>
                <a:rPr lang="en-US" sz="1400" b="1" dirty="0" smtClean="0">
                  <a:ln>
                    <a:solidFill>
                      <a:schemeClr val="bg1"/>
                    </a:solidFill>
                  </a:ln>
                  <a:latin typeface="Times New Roman" pitchFamily="18" charset="0"/>
                  <a:cs typeface="Times New Roman" pitchFamily="18" charset="0"/>
                </a:rPr>
                <a:t>High Socio-econ. +</a:t>
              </a:r>
            </a:p>
            <a:p>
              <a:pPr algn="r"/>
              <a:r>
                <a:rPr lang="en-US" sz="1400" b="1" dirty="0" smtClean="0">
                  <a:ln>
                    <a:solidFill>
                      <a:schemeClr val="bg1"/>
                    </a:solidFill>
                  </a:ln>
                  <a:latin typeface="Times New Roman" pitchFamily="18" charset="0"/>
                  <a:cs typeface="Times New Roman" pitchFamily="18" charset="0"/>
                </a:rPr>
                <a:t>High Accessibility</a:t>
              </a:r>
              <a:endParaRPr lang="en-US" sz="1400" b="1" dirty="0">
                <a:ln>
                  <a:solidFill>
                    <a:schemeClr val="bg1"/>
                  </a:solidFill>
                </a:ln>
                <a:latin typeface="Times New Roman" pitchFamily="18" charset="0"/>
                <a:cs typeface="Times New Roman" pitchFamily="18" charset="0"/>
              </a:endParaRPr>
            </a:p>
          </p:txBody>
        </p:sp>
        <p:sp>
          <p:nvSpPr>
            <p:cNvPr id="6" name="TextBox 5"/>
            <p:cNvSpPr txBox="1"/>
            <p:nvPr/>
          </p:nvSpPr>
          <p:spPr>
            <a:xfrm>
              <a:off x="914400" y="2057400"/>
              <a:ext cx="1676400" cy="523220"/>
            </a:xfrm>
            <a:prstGeom prst="rect">
              <a:avLst/>
            </a:prstGeom>
            <a:solidFill>
              <a:schemeClr val="bg1"/>
            </a:solidFill>
          </p:spPr>
          <p:txBody>
            <a:bodyPr wrap="square" rtlCol="0">
              <a:spAutoFit/>
            </a:bodyPr>
            <a:lstStyle/>
            <a:p>
              <a:pPr algn="r"/>
              <a:r>
                <a:rPr lang="en-US" sz="1400" b="1" dirty="0" smtClean="0">
                  <a:ln>
                    <a:solidFill>
                      <a:schemeClr val="bg1"/>
                    </a:solidFill>
                  </a:ln>
                  <a:latin typeface="Times New Roman" pitchFamily="18" charset="0"/>
                  <a:cs typeface="Times New Roman" pitchFamily="18" charset="0"/>
                </a:rPr>
                <a:t>High Socio-econ. +</a:t>
              </a:r>
            </a:p>
            <a:p>
              <a:pPr algn="r"/>
              <a:r>
                <a:rPr lang="en-US" sz="1400" b="1" dirty="0" smtClean="0">
                  <a:ln>
                    <a:solidFill>
                      <a:schemeClr val="bg1"/>
                    </a:solidFill>
                  </a:ln>
                  <a:latin typeface="Times New Roman" pitchFamily="18" charset="0"/>
                  <a:cs typeface="Times New Roman" pitchFamily="18" charset="0"/>
                </a:rPr>
                <a:t>Low Accessibility</a:t>
              </a:r>
              <a:endParaRPr lang="en-US" sz="1400" b="1" dirty="0">
                <a:ln>
                  <a:solidFill>
                    <a:schemeClr val="bg1"/>
                  </a:solidFill>
                </a:ln>
                <a:latin typeface="Times New Roman" pitchFamily="18" charset="0"/>
                <a:cs typeface="Times New Roman" pitchFamily="18" charset="0"/>
              </a:endParaRPr>
            </a:p>
          </p:txBody>
        </p:sp>
        <p:sp>
          <p:nvSpPr>
            <p:cNvPr id="7" name="TextBox 6"/>
            <p:cNvSpPr txBox="1"/>
            <p:nvPr/>
          </p:nvSpPr>
          <p:spPr>
            <a:xfrm>
              <a:off x="7239000" y="5181600"/>
              <a:ext cx="1676400" cy="523220"/>
            </a:xfrm>
            <a:prstGeom prst="rect">
              <a:avLst/>
            </a:prstGeom>
            <a:solidFill>
              <a:schemeClr val="bg1"/>
            </a:solidFill>
          </p:spPr>
          <p:txBody>
            <a:bodyPr wrap="square" rtlCol="0">
              <a:spAutoFit/>
            </a:bodyPr>
            <a:lstStyle/>
            <a:p>
              <a:pPr algn="r"/>
              <a:r>
                <a:rPr lang="en-US" sz="1400" b="1" dirty="0" smtClean="0">
                  <a:ln>
                    <a:solidFill>
                      <a:schemeClr val="bg1"/>
                    </a:solidFill>
                  </a:ln>
                  <a:latin typeface="Times New Roman" pitchFamily="18" charset="0"/>
                  <a:cs typeface="Times New Roman" pitchFamily="18" charset="0"/>
                </a:rPr>
                <a:t>Low Socio-econ. +</a:t>
              </a:r>
            </a:p>
            <a:p>
              <a:pPr algn="r"/>
              <a:r>
                <a:rPr lang="en-US" sz="1400" b="1" dirty="0" smtClean="0">
                  <a:ln>
                    <a:solidFill>
                      <a:schemeClr val="bg1"/>
                    </a:solidFill>
                  </a:ln>
                  <a:latin typeface="Times New Roman" pitchFamily="18" charset="0"/>
                  <a:cs typeface="Times New Roman" pitchFamily="18" charset="0"/>
                </a:rPr>
                <a:t>High Accessibility</a:t>
              </a:r>
              <a:endParaRPr lang="en-US" sz="1400" b="1" dirty="0">
                <a:ln>
                  <a:solidFill>
                    <a:schemeClr val="bg1"/>
                  </a:solidFill>
                </a:ln>
                <a:latin typeface="Times New Roman" pitchFamily="18" charset="0"/>
                <a:cs typeface="Times New Roman" pitchFamily="18" charset="0"/>
              </a:endParaRPr>
            </a:p>
          </p:txBody>
        </p:sp>
        <p:sp>
          <p:nvSpPr>
            <p:cNvPr id="8" name="TextBox 7"/>
            <p:cNvSpPr txBox="1"/>
            <p:nvPr/>
          </p:nvSpPr>
          <p:spPr>
            <a:xfrm>
              <a:off x="914400" y="5181600"/>
              <a:ext cx="1676400" cy="523220"/>
            </a:xfrm>
            <a:prstGeom prst="rect">
              <a:avLst/>
            </a:prstGeom>
            <a:solidFill>
              <a:schemeClr val="bg1"/>
            </a:solidFill>
          </p:spPr>
          <p:txBody>
            <a:bodyPr wrap="square" rtlCol="0">
              <a:spAutoFit/>
            </a:bodyPr>
            <a:lstStyle/>
            <a:p>
              <a:pPr algn="r"/>
              <a:r>
                <a:rPr lang="en-US" sz="1400" b="1" dirty="0" smtClean="0">
                  <a:ln>
                    <a:solidFill>
                      <a:schemeClr val="bg1"/>
                    </a:solidFill>
                  </a:ln>
                  <a:latin typeface="Times New Roman" pitchFamily="18" charset="0"/>
                  <a:cs typeface="Times New Roman" pitchFamily="18" charset="0"/>
                </a:rPr>
                <a:t>Low Socio-econ. +</a:t>
              </a:r>
            </a:p>
            <a:p>
              <a:pPr algn="r"/>
              <a:r>
                <a:rPr lang="en-US" sz="1400" b="1" dirty="0" smtClean="0">
                  <a:ln>
                    <a:solidFill>
                      <a:schemeClr val="bg1"/>
                    </a:solidFill>
                  </a:ln>
                  <a:latin typeface="Times New Roman" pitchFamily="18" charset="0"/>
                  <a:cs typeface="Times New Roman" pitchFamily="18" charset="0"/>
                </a:rPr>
                <a:t>Low Accessibility</a:t>
              </a:r>
              <a:endParaRPr lang="en-US" sz="1400" b="1" dirty="0">
                <a:ln>
                  <a:solidFill>
                    <a:schemeClr val="bg1"/>
                  </a:solidFill>
                </a:ln>
                <a:latin typeface="Times New Roman" pitchFamily="18" charset="0"/>
                <a:cs typeface="Times New Roman" pitchFamily="18" charset="0"/>
              </a:endParaRPr>
            </a:p>
          </p:txBody>
        </p:sp>
      </p:grpSp>
    </p:spTree>
    <p:extLst>
      <p:ext uri="{BB962C8B-B14F-4D97-AF65-F5344CB8AC3E}">
        <p14:creationId xmlns:p14="http://schemas.microsoft.com/office/powerpoint/2010/main" xmlns="" val="99242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886951"/>
            <a:ext cx="8229600" cy="5818649"/>
          </a:xfrm>
          <a:prstGeom prst="rect">
            <a:avLst/>
          </a:prstGeom>
        </p:spPr>
      </p:pic>
    </p:spTree>
    <p:extLst>
      <p:ext uri="{BB962C8B-B14F-4D97-AF65-F5344CB8AC3E}">
        <p14:creationId xmlns:p14="http://schemas.microsoft.com/office/powerpoint/2010/main" xmlns="" val="254207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graphicFrame>
        <p:nvGraphicFramePr>
          <p:cNvPr id="5" name="Table 4"/>
          <p:cNvGraphicFramePr>
            <a:graphicFrameLocks noGrp="1"/>
          </p:cNvGraphicFramePr>
          <p:nvPr>
            <p:extLst>
              <p:ext uri="{D42A27DB-BD31-4B8C-83A1-F6EECF244321}">
                <p14:modId xmlns:p14="http://schemas.microsoft.com/office/powerpoint/2010/main" xmlns="" val="2147219279"/>
              </p:ext>
            </p:extLst>
          </p:nvPr>
        </p:nvGraphicFramePr>
        <p:xfrm>
          <a:off x="228602" y="1295400"/>
          <a:ext cx="8681422" cy="3352800"/>
        </p:xfrm>
        <a:graphic>
          <a:graphicData uri="http://schemas.openxmlformats.org/drawingml/2006/table">
            <a:tbl>
              <a:tblPr firstRow="1" firstCol="1" bandRow="1">
                <a:tableStyleId>{2D5ABB26-0587-4C30-8999-92F81FD0307C}</a:tableStyleId>
              </a:tblPr>
              <a:tblGrid>
                <a:gridCol w="1455169"/>
                <a:gridCol w="526029"/>
                <a:gridCol w="1143000"/>
                <a:gridCol w="739722"/>
                <a:gridCol w="802917"/>
                <a:gridCol w="971961"/>
                <a:gridCol w="685800"/>
                <a:gridCol w="750990"/>
                <a:gridCol w="802917"/>
                <a:gridCol w="802917"/>
              </a:tblGrid>
              <a:tr h="1922425">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102987" marR="102987" marT="0" marB="0" anchor="b"/>
                </a:tc>
                <a:tc>
                  <a:txBody>
                    <a:bodyPr/>
                    <a:lstStyle/>
                    <a:p>
                      <a:pPr marL="0" marR="0">
                        <a:lnSpc>
                          <a:spcPct val="115000"/>
                        </a:lnSpc>
                        <a:spcBef>
                          <a:spcPts val="0"/>
                        </a:spcBef>
                        <a:spcAft>
                          <a:spcPts val="0"/>
                        </a:spcAft>
                      </a:pPr>
                      <a:r>
                        <a:rPr lang="en-US" sz="1600">
                          <a:effectLst/>
                        </a:rPr>
                        <a:t>Frequency</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dirty="0">
                          <a:effectLst/>
                        </a:rPr>
                        <a:t>Infrastructure + Environmental Characteristics (I)</a:t>
                      </a:r>
                      <a:endParaRPr lang="en-US" sz="1600" dirty="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Neighborhood Characteristics (N)</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Neighborhood Accessibility (NA)</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Total Residential Suitability Score (I+N+NA=R1)</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Rental Cost (R2)</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Driving Cost (D)</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Transit Accessibility (T)</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Final Score = R1+R2+D+T</a:t>
                      </a:r>
                      <a:endParaRPr lang="en-US" sz="1600">
                        <a:effectLst/>
                        <a:latin typeface="Calibri"/>
                        <a:ea typeface="Calibri"/>
                        <a:cs typeface="Times New Roman"/>
                      </a:endParaRPr>
                    </a:p>
                  </a:txBody>
                  <a:tcPr marL="102987" marR="102987" marT="0" marB="0" vert="vert270" anchor="ctr"/>
                </a:tc>
              </a:tr>
              <a:tr h="286075">
                <a:tc>
                  <a:txBody>
                    <a:bodyPr/>
                    <a:lstStyle/>
                    <a:p>
                      <a:pPr marL="0" marR="0" algn="ctr">
                        <a:lnSpc>
                          <a:spcPct val="115000"/>
                        </a:lnSpc>
                        <a:spcBef>
                          <a:spcPts val="0"/>
                        </a:spcBef>
                        <a:spcAft>
                          <a:spcPts val="0"/>
                        </a:spcAft>
                      </a:pPr>
                      <a:r>
                        <a:rPr lang="en-US" sz="1600">
                          <a:effectLst/>
                        </a:rPr>
                        <a:t>1960s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1.86</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6.86</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16.43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15.71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21.00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21.29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76.29</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1970s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4.39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4.61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15.61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18.30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13.83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65.13</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1980s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3.65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5.51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5.28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15.35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16.93</a:t>
                      </a:r>
                      <a:endParaRPr lang="en-US" sz="1600" dirty="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16.37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9.47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59.70</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1990s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3.58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5.73</a:t>
                      </a:r>
                      <a:endParaRPr lang="en-US" sz="1600" dirty="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4.71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14.85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16.19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15.64</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7.65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55.65</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2000s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3.63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5.90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4.73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15.20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15.69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16.22</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10.00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58.61</a:t>
                      </a:r>
                      <a:endParaRPr lang="en-US" sz="1600" dirty="0">
                        <a:effectLst/>
                        <a:latin typeface="Calibri"/>
                        <a:ea typeface="Calibri"/>
                        <a:cs typeface="Times New Roman"/>
                      </a:endParaRPr>
                    </a:p>
                  </a:txBody>
                  <a:tcPr marL="102987" marR="102987" marT="0" marB="0" anchor="b"/>
                </a:tc>
              </a:tr>
            </a:tbl>
          </a:graphicData>
        </a:graphic>
      </p:graphicFrame>
      <p:sp>
        <p:nvSpPr>
          <p:cNvPr id="7" name="TextBox 6"/>
          <p:cNvSpPr txBox="1"/>
          <p:nvPr/>
        </p:nvSpPr>
        <p:spPr>
          <a:xfrm>
            <a:off x="305844" y="5168205"/>
            <a:ext cx="8610600" cy="1384995"/>
          </a:xfrm>
          <a:prstGeom prst="rect">
            <a:avLst/>
          </a:prstGeom>
          <a:noFill/>
        </p:spPr>
        <p:txBody>
          <a:bodyPr wrap="square" rtlCol="0">
            <a:spAutoFit/>
          </a:bodyPr>
          <a:lstStyle/>
          <a:p>
            <a:r>
              <a:rPr lang="en-US" sz="2400" b="1" dirty="0" smtClean="0"/>
              <a:t>Age analysis 1</a:t>
            </a:r>
            <a:r>
              <a:rPr lang="en-US" sz="2400" dirty="0" smtClean="0"/>
              <a:t>:</a:t>
            </a:r>
          </a:p>
          <a:p>
            <a:r>
              <a:rPr lang="en-US" sz="2000" dirty="0" smtClean="0"/>
              <a:t>Every component related to accessibility fares very well for old properties. However, they have the lowest score in terms of social characteristics.</a:t>
            </a:r>
          </a:p>
          <a:p>
            <a:pPr marL="342900" indent="-342900">
              <a:buFont typeface="Arial" pitchFamily="34" charset="0"/>
              <a:buChar char="•"/>
            </a:pPr>
            <a:endParaRPr lang="en-US" sz="2000" dirty="0"/>
          </a:p>
        </p:txBody>
      </p:sp>
      <p:sp>
        <p:nvSpPr>
          <p:cNvPr id="8" name="TextBox 7"/>
          <p:cNvSpPr txBox="1"/>
          <p:nvPr/>
        </p:nvSpPr>
        <p:spPr>
          <a:xfrm>
            <a:off x="305844" y="1066800"/>
            <a:ext cx="8610600" cy="369332"/>
          </a:xfrm>
          <a:prstGeom prst="rect">
            <a:avLst/>
          </a:prstGeom>
          <a:noFill/>
        </p:spPr>
        <p:txBody>
          <a:bodyPr wrap="square" rtlCol="0">
            <a:spAutoFit/>
          </a:bodyPr>
          <a:lstStyle/>
          <a:p>
            <a:r>
              <a:rPr lang="en-US" dirty="0" smtClean="0"/>
              <a:t>Table 4. Average results per decade of initial funding</a:t>
            </a:r>
            <a:endParaRPr lang="en-US" dirty="0"/>
          </a:p>
        </p:txBody>
      </p:sp>
      <p:sp>
        <p:nvSpPr>
          <p:cNvPr id="9" name="Rectangle 8"/>
          <p:cNvSpPr/>
          <p:nvPr/>
        </p:nvSpPr>
        <p:spPr>
          <a:xfrm>
            <a:off x="3429000" y="3276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7391400" y="3278923"/>
            <a:ext cx="609600" cy="2585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9400" y="3281246"/>
            <a:ext cx="609600" cy="2585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3265984"/>
            <a:ext cx="609600" cy="2585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4600" y="3278011"/>
            <a:ext cx="609600" cy="2585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5141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graphicFrame>
        <p:nvGraphicFramePr>
          <p:cNvPr id="5" name="Table 4"/>
          <p:cNvGraphicFramePr>
            <a:graphicFrameLocks noGrp="1"/>
          </p:cNvGraphicFramePr>
          <p:nvPr>
            <p:extLst>
              <p:ext uri="{D42A27DB-BD31-4B8C-83A1-F6EECF244321}">
                <p14:modId xmlns:p14="http://schemas.microsoft.com/office/powerpoint/2010/main" xmlns="" val="1853369842"/>
              </p:ext>
            </p:extLst>
          </p:nvPr>
        </p:nvGraphicFramePr>
        <p:xfrm>
          <a:off x="228602" y="1295400"/>
          <a:ext cx="8681422" cy="3352800"/>
        </p:xfrm>
        <a:graphic>
          <a:graphicData uri="http://schemas.openxmlformats.org/drawingml/2006/table">
            <a:tbl>
              <a:tblPr firstRow="1" firstCol="1" bandRow="1">
                <a:tableStyleId>{2D5ABB26-0587-4C30-8999-92F81FD0307C}</a:tableStyleId>
              </a:tblPr>
              <a:tblGrid>
                <a:gridCol w="1455169"/>
                <a:gridCol w="602229"/>
                <a:gridCol w="1003605"/>
                <a:gridCol w="802917"/>
                <a:gridCol w="802917"/>
                <a:gridCol w="971961"/>
                <a:gridCol w="685800"/>
                <a:gridCol w="838200"/>
                <a:gridCol w="715707"/>
                <a:gridCol w="802917"/>
              </a:tblGrid>
              <a:tr h="1922425">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102987" marR="102987" marT="0" marB="0" anchor="b"/>
                </a:tc>
                <a:tc>
                  <a:txBody>
                    <a:bodyPr/>
                    <a:lstStyle/>
                    <a:p>
                      <a:pPr marL="0" marR="0">
                        <a:lnSpc>
                          <a:spcPct val="115000"/>
                        </a:lnSpc>
                        <a:spcBef>
                          <a:spcPts val="0"/>
                        </a:spcBef>
                        <a:spcAft>
                          <a:spcPts val="0"/>
                        </a:spcAft>
                      </a:pPr>
                      <a:r>
                        <a:rPr lang="en-US" sz="1600">
                          <a:effectLst/>
                        </a:rPr>
                        <a:t>Frequency</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Infrastructure + Environmental Characteristics (I)</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Neighborhood Characteristics (N)</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Neighborhood Accessibility (NA)</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Total Residential Suitability Score (I+N+NA=R1)</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Rental Cost (R2)</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Driving Cost (D)</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a:effectLst/>
                        </a:rPr>
                        <a:t>Transit Accessibility (T)</a:t>
                      </a:r>
                      <a:endParaRPr lang="en-US" sz="1600">
                        <a:effectLst/>
                        <a:latin typeface="Calibri"/>
                        <a:ea typeface="Calibri"/>
                        <a:cs typeface="Times New Roman"/>
                      </a:endParaRPr>
                    </a:p>
                  </a:txBody>
                  <a:tcPr marL="102987" marR="102987" marT="0" marB="0" vert="vert270" anchor="ctr"/>
                </a:tc>
                <a:tc>
                  <a:txBody>
                    <a:bodyPr/>
                    <a:lstStyle/>
                    <a:p>
                      <a:pPr marL="0" marR="0">
                        <a:lnSpc>
                          <a:spcPct val="115000"/>
                        </a:lnSpc>
                        <a:spcBef>
                          <a:spcPts val="0"/>
                        </a:spcBef>
                        <a:spcAft>
                          <a:spcPts val="0"/>
                        </a:spcAft>
                      </a:pPr>
                      <a:r>
                        <a:rPr lang="en-US" sz="1600" dirty="0">
                          <a:effectLst/>
                        </a:rPr>
                        <a:t>Final Score = R1+R2+D+T</a:t>
                      </a:r>
                      <a:endParaRPr lang="en-US" sz="1600" dirty="0">
                        <a:effectLst/>
                        <a:latin typeface="Calibri"/>
                        <a:ea typeface="Calibri"/>
                        <a:cs typeface="Times New Roman"/>
                      </a:endParaRPr>
                    </a:p>
                  </a:txBody>
                  <a:tcPr marL="102987" marR="102987" marT="0" marB="0" vert="vert270" anchor="ctr"/>
                </a:tc>
              </a:tr>
              <a:tr h="286075">
                <a:tc>
                  <a:txBody>
                    <a:bodyPr/>
                    <a:lstStyle/>
                    <a:p>
                      <a:pPr marL="0" marR="0" algn="ctr">
                        <a:lnSpc>
                          <a:spcPct val="115000"/>
                        </a:lnSpc>
                        <a:spcBef>
                          <a:spcPts val="0"/>
                        </a:spcBef>
                        <a:spcAft>
                          <a:spcPts val="0"/>
                        </a:spcAft>
                      </a:pPr>
                      <a:r>
                        <a:rPr lang="en-US" sz="1600">
                          <a:effectLst/>
                        </a:rPr>
                        <a:t>1960s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1.86</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6.86</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16.43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15.71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21.00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21.29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76.29</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1970s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23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4.39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4.61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15.61</a:t>
                      </a:r>
                      <a:endParaRPr lang="en-US" sz="1600" dirty="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18.30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13.83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65.13</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1980s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3.65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5.51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5.28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15.35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16.93</a:t>
                      </a:r>
                      <a:endParaRPr lang="en-US" sz="1600" dirty="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16.37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9.47</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59.70</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1990s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3.58</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5.73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4.71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14.85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16.19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15.64</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7.65</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55.65</a:t>
                      </a:r>
                      <a:endParaRPr lang="en-US" sz="1600">
                        <a:effectLst/>
                        <a:latin typeface="Calibri"/>
                        <a:ea typeface="Calibri"/>
                        <a:cs typeface="Times New Roman"/>
                      </a:endParaRPr>
                    </a:p>
                  </a:txBody>
                  <a:tcPr marL="102987" marR="102987" marT="0" marB="0" anchor="b"/>
                </a:tc>
              </a:tr>
              <a:tr h="286075">
                <a:tc>
                  <a:txBody>
                    <a:bodyPr/>
                    <a:lstStyle/>
                    <a:p>
                      <a:pPr marL="0" marR="0" algn="ctr">
                        <a:lnSpc>
                          <a:spcPct val="115000"/>
                        </a:lnSpc>
                        <a:spcBef>
                          <a:spcPts val="0"/>
                        </a:spcBef>
                        <a:spcAft>
                          <a:spcPts val="0"/>
                        </a:spcAft>
                      </a:pPr>
                      <a:r>
                        <a:rPr lang="en-US" sz="1600">
                          <a:effectLst/>
                        </a:rPr>
                        <a:t>2000s</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51</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3.63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5.90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4.73</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15.20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15.69</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16.22</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a:effectLst/>
                        </a:rPr>
                        <a:t>10.00</a:t>
                      </a:r>
                      <a:endParaRPr lang="en-US" sz="1600">
                        <a:effectLst/>
                        <a:latin typeface="Calibri"/>
                        <a:ea typeface="Calibri"/>
                        <a:cs typeface="Times New Roman"/>
                      </a:endParaRPr>
                    </a:p>
                  </a:txBody>
                  <a:tcPr marL="102987" marR="102987" marT="0" marB="0" anchor="b"/>
                </a:tc>
                <a:tc>
                  <a:txBody>
                    <a:bodyPr/>
                    <a:lstStyle/>
                    <a:p>
                      <a:pPr marL="0" marR="0" algn="ctr">
                        <a:lnSpc>
                          <a:spcPct val="115000"/>
                        </a:lnSpc>
                        <a:spcBef>
                          <a:spcPts val="0"/>
                        </a:spcBef>
                        <a:spcAft>
                          <a:spcPts val="0"/>
                        </a:spcAft>
                      </a:pPr>
                      <a:r>
                        <a:rPr lang="en-US" sz="1600" dirty="0">
                          <a:effectLst/>
                        </a:rPr>
                        <a:t>58.61</a:t>
                      </a:r>
                      <a:endParaRPr lang="en-US" sz="1600" dirty="0">
                        <a:effectLst/>
                        <a:latin typeface="Calibri"/>
                        <a:ea typeface="Calibri"/>
                        <a:cs typeface="Times New Roman"/>
                      </a:endParaRPr>
                    </a:p>
                  </a:txBody>
                  <a:tcPr marL="102987" marR="102987" marT="0" marB="0" anchor="b"/>
                </a:tc>
              </a:tr>
            </a:tbl>
          </a:graphicData>
        </a:graphic>
      </p:graphicFrame>
      <p:sp>
        <p:nvSpPr>
          <p:cNvPr id="7" name="TextBox 6"/>
          <p:cNvSpPr txBox="1"/>
          <p:nvPr/>
        </p:nvSpPr>
        <p:spPr>
          <a:xfrm>
            <a:off x="305844" y="5029200"/>
            <a:ext cx="8610600" cy="1692771"/>
          </a:xfrm>
          <a:prstGeom prst="rect">
            <a:avLst/>
          </a:prstGeom>
          <a:noFill/>
        </p:spPr>
        <p:txBody>
          <a:bodyPr wrap="square" rtlCol="0">
            <a:spAutoFit/>
          </a:bodyPr>
          <a:lstStyle/>
          <a:p>
            <a:r>
              <a:rPr lang="en-US" sz="2400" b="1" dirty="0" smtClean="0"/>
              <a:t>Age analysis 2</a:t>
            </a:r>
            <a:r>
              <a:rPr lang="en-US" sz="2400" dirty="0" smtClean="0"/>
              <a:t>:</a:t>
            </a:r>
          </a:p>
          <a:p>
            <a:r>
              <a:rPr lang="en-US" sz="2000" dirty="0" smtClean="0"/>
              <a:t>Final </a:t>
            </a:r>
            <a:r>
              <a:rPr lang="en-US" sz="2000" dirty="0"/>
              <a:t>scores decrease for subsequent decades reflecting lower suitability conditions. However, this trend changes in the 2000s when properties start to reflect better general suitability scores than those from the </a:t>
            </a:r>
            <a:r>
              <a:rPr lang="en-US" sz="2000" dirty="0" smtClean="0"/>
              <a:t>1990s, reflecting current policy priorities.</a:t>
            </a:r>
            <a:endParaRPr lang="en-US" sz="2000" dirty="0"/>
          </a:p>
        </p:txBody>
      </p:sp>
      <p:sp>
        <p:nvSpPr>
          <p:cNvPr id="8" name="TextBox 7"/>
          <p:cNvSpPr txBox="1"/>
          <p:nvPr/>
        </p:nvSpPr>
        <p:spPr>
          <a:xfrm>
            <a:off x="305844" y="1066800"/>
            <a:ext cx="8610600" cy="369332"/>
          </a:xfrm>
          <a:prstGeom prst="rect">
            <a:avLst/>
          </a:prstGeom>
          <a:noFill/>
        </p:spPr>
        <p:txBody>
          <a:bodyPr wrap="square" rtlCol="0">
            <a:spAutoFit/>
          </a:bodyPr>
          <a:lstStyle/>
          <a:p>
            <a:r>
              <a:rPr lang="en-US" dirty="0" smtClean="0"/>
              <a:t>Table 4. Average results per decade of initial funding</a:t>
            </a:r>
            <a:endParaRPr lang="en-US" dirty="0"/>
          </a:p>
        </p:txBody>
      </p:sp>
      <p:sp>
        <p:nvSpPr>
          <p:cNvPr id="9" name="Rectangle 8"/>
          <p:cNvSpPr/>
          <p:nvPr/>
        </p:nvSpPr>
        <p:spPr>
          <a:xfrm>
            <a:off x="8229600" y="3276600"/>
            <a:ext cx="6096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8229600" y="4389685"/>
            <a:ext cx="609600" cy="2585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2653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In Orange County in general, assisted housing stock have better accessibility but worse socio-economic conditions than the average of parcels in the county</a:t>
            </a:r>
          </a:p>
          <a:p>
            <a:r>
              <a:rPr lang="en-US" sz="2400" dirty="0" smtClean="0"/>
              <a:t>Assisted housing stock in the1960s and the 1970s (primarily HUD funded) has good accessibility but poor socio-economic characteristics, reversed pattern was found for those in the 1990s and the 2000s (primarily FHFC funded)</a:t>
            </a:r>
          </a:p>
          <a:p>
            <a:r>
              <a:rPr lang="en-US" sz="2400" dirty="0"/>
              <a:t>Assisted housing stock in the 2000s present both better accessibility and socio-economic conditions than those in the 1990s</a:t>
            </a:r>
          </a:p>
          <a:p>
            <a:r>
              <a:rPr lang="en-US" sz="2400" dirty="0"/>
              <a:t>Properties that have left the assisted inventory have better suitability conditions than those properties that </a:t>
            </a:r>
            <a:r>
              <a:rPr lang="en-US" sz="2400" dirty="0" smtClean="0"/>
              <a:t>stayed</a:t>
            </a:r>
          </a:p>
          <a:p>
            <a:endParaRPr lang="en-US" sz="2200" dirty="0" smtClean="0"/>
          </a:p>
          <a:p>
            <a:endParaRPr lang="en-US" dirty="0"/>
          </a:p>
        </p:txBody>
      </p:sp>
    </p:spTree>
    <p:extLst>
      <p:ext uri="{BB962C8B-B14F-4D97-AF65-F5344CB8AC3E}">
        <p14:creationId xmlns:p14="http://schemas.microsoft.com/office/powerpoint/2010/main" xmlns="" val="145827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447800"/>
            <a:ext cx="8229600" cy="4114800"/>
          </a:xfrm>
        </p:spPr>
        <p:txBody>
          <a:bodyPr>
            <a:normAutofit/>
          </a:bodyPr>
          <a:lstStyle/>
          <a:p>
            <a:r>
              <a:rPr lang="en-US" dirty="0" smtClean="0"/>
              <a:t>Housing affordability – a continuing issue despite current market crisis</a:t>
            </a:r>
          </a:p>
          <a:p>
            <a:pPr lvl="1"/>
            <a:r>
              <a:rPr lang="en-US" dirty="0" smtClean="0"/>
              <a:t>Percentage of working households spending more than 50% of their income on housing costs</a:t>
            </a:r>
          </a:p>
          <a:p>
            <a:pPr lvl="2"/>
            <a:r>
              <a:rPr lang="en-US" dirty="0" smtClean="0"/>
              <a:t>In the U.S. – close to 25%</a:t>
            </a:r>
          </a:p>
          <a:p>
            <a:pPr lvl="2"/>
            <a:r>
              <a:rPr lang="en-US" dirty="0" smtClean="0"/>
              <a:t>In Florida – 33%</a:t>
            </a:r>
          </a:p>
          <a:p>
            <a:pPr lvl="1"/>
            <a:r>
              <a:rPr lang="en-US" dirty="0" smtClean="0"/>
              <a:t>Meanwhile, more than 50,000 subsidized units have been lost in Florida (</a:t>
            </a:r>
            <a:r>
              <a:rPr lang="en-US" dirty="0" err="1" smtClean="0"/>
              <a:t>Shimberg</a:t>
            </a:r>
            <a:r>
              <a:rPr lang="en-US" dirty="0" smtClean="0"/>
              <a:t> Center, 2010)</a:t>
            </a:r>
            <a:endParaRPr lang="en-US" dirty="0"/>
          </a:p>
        </p:txBody>
      </p:sp>
    </p:spTree>
    <p:extLst>
      <p:ext uri="{BB962C8B-B14F-4D97-AF65-F5344CB8AC3E}">
        <p14:creationId xmlns:p14="http://schemas.microsoft.com/office/powerpoint/2010/main" xmlns="" val="1447285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p:spPr>
      </p:pic>
      <p:sp>
        <p:nvSpPr>
          <p:cNvPr id="4" name="Title 1"/>
          <p:cNvSpPr txBox="1">
            <a:spLocks/>
          </p:cNvSpPr>
          <p:nvPr/>
        </p:nvSpPr>
        <p:spPr>
          <a:xfrm>
            <a:off x="685800" y="2057400"/>
            <a:ext cx="7772400" cy="23050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Evaluating Suitable Locations for the Development and Preservations of Affordable Housing in Florida: the AHS Model</a:t>
            </a:r>
            <a:endParaRPr lang="en-US" sz="3600" dirty="0">
              <a:solidFill>
                <a:schemeClr val="bg1"/>
              </a:solidFill>
            </a:endParaRPr>
          </a:p>
        </p:txBody>
      </p:sp>
      <p:sp>
        <p:nvSpPr>
          <p:cNvPr id="5" name="Subtitle 2"/>
          <p:cNvSpPr txBox="1">
            <a:spLocks/>
          </p:cNvSpPr>
          <p:nvPr/>
        </p:nvSpPr>
        <p:spPr>
          <a:xfrm>
            <a:off x="5334000" y="5943600"/>
            <a:ext cx="3657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solidFill>
                  <a:schemeClr val="bg1"/>
                </a:solidFill>
              </a:rPr>
              <a:t>Contact information:</a:t>
            </a:r>
          </a:p>
          <a:p>
            <a:pPr marL="0" indent="0" algn="r">
              <a:buNone/>
            </a:pPr>
            <a:r>
              <a:rPr lang="en-US" sz="2000" dirty="0" err="1" smtClean="0">
                <a:solidFill>
                  <a:schemeClr val="bg1"/>
                </a:solidFill>
              </a:rPr>
              <a:t>Ruoniu</a:t>
            </a:r>
            <a:r>
              <a:rPr lang="en-US" sz="2000" dirty="0" smtClean="0">
                <a:solidFill>
                  <a:schemeClr val="bg1"/>
                </a:solidFill>
              </a:rPr>
              <a:t> Wang </a:t>
            </a:r>
            <a:r>
              <a:rPr lang="en-US" sz="2000" dirty="0" smtClean="0">
                <a:solidFill>
                  <a:schemeClr val="bg1"/>
                </a:solidFill>
                <a:hlinkClick r:id="rId4"/>
              </a:rPr>
              <a:t>wrnvince@ufl.edu</a:t>
            </a:r>
            <a:endParaRPr lang="en-US" sz="2000" dirty="0" smtClean="0">
              <a:solidFill>
                <a:schemeClr val="bg1"/>
              </a:solidFill>
            </a:endParaRPr>
          </a:p>
          <a:p>
            <a:pPr marL="0" indent="0" algn="r">
              <a:buNone/>
            </a:pPr>
            <a:endParaRPr lang="en-US" dirty="0">
              <a:solidFill>
                <a:schemeClr val="bg1"/>
              </a:solidFill>
            </a:endParaRPr>
          </a:p>
        </p:txBody>
      </p:sp>
    </p:spTree>
    <p:extLst>
      <p:ext uri="{BB962C8B-B14F-4D97-AF65-F5344CB8AC3E}">
        <p14:creationId xmlns:p14="http://schemas.microsoft.com/office/powerpoint/2010/main" xmlns="" val="282194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Consequently, there is need to identify and evaluate suitable sites for the development and preservation of affordable housing</a:t>
            </a:r>
          </a:p>
          <a:p>
            <a:r>
              <a:rPr lang="en-US" dirty="0"/>
              <a:t>The use of Florida Affordable Housing Suitability Model (AHS) to:</a:t>
            </a:r>
          </a:p>
          <a:p>
            <a:pPr lvl="1"/>
            <a:r>
              <a:rPr lang="en-US" dirty="0"/>
              <a:t>Show where positive attributes overlap and conflicting characteristics coincide</a:t>
            </a:r>
          </a:p>
          <a:p>
            <a:pPr lvl="1"/>
            <a:r>
              <a:rPr lang="en-US" dirty="0"/>
              <a:t>Evaluate and compare the sites of properties by assigning scores to sites for each location determinant</a:t>
            </a:r>
          </a:p>
          <a:p>
            <a:r>
              <a:rPr lang="en-US" dirty="0"/>
              <a:t>Study area – Orange County, </a:t>
            </a:r>
            <a:r>
              <a:rPr lang="en-US" dirty="0" smtClean="0"/>
              <a:t>Florida</a:t>
            </a:r>
            <a:endParaRPr lang="en-US" dirty="0"/>
          </a:p>
        </p:txBody>
      </p:sp>
    </p:spTree>
    <p:extLst>
      <p:ext uri="{BB962C8B-B14F-4D97-AF65-F5344CB8AC3E}">
        <p14:creationId xmlns:p14="http://schemas.microsoft.com/office/powerpoint/2010/main" xmlns="" val="307558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a:ext>
            </a:extLst>
          </a:blip>
          <a:stretch>
            <a:fillRect/>
          </a:stretch>
        </p:blipFill>
        <p:spPr>
          <a:xfrm>
            <a:off x="381000" y="1447800"/>
            <a:ext cx="8229600" cy="2858511"/>
          </a:xfrm>
        </p:spPr>
      </p:pic>
      <p:sp>
        <p:nvSpPr>
          <p:cNvPr id="5" name="Title 1"/>
          <p:cNvSpPr>
            <a:spLocks noGrp="1"/>
          </p:cNvSpPr>
          <p:nvPr>
            <p:ph type="title"/>
          </p:nvPr>
        </p:nvSpPr>
        <p:spPr>
          <a:xfrm>
            <a:off x="457200" y="274638"/>
            <a:ext cx="8229600" cy="1143000"/>
          </a:xfrm>
        </p:spPr>
        <p:txBody>
          <a:bodyPr/>
          <a:lstStyle/>
          <a:p>
            <a:r>
              <a:rPr lang="en-US" dirty="0" smtClean="0"/>
              <a:t>The AHS Model</a:t>
            </a:r>
            <a:endParaRPr lang="en-US" dirty="0"/>
          </a:p>
        </p:txBody>
      </p:sp>
      <p:sp>
        <p:nvSpPr>
          <p:cNvPr id="6" name="TextBox 5"/>
          <p:cNvSpPr txBox="1"/>
          <p:nvPr/>
        </p:nvSpPr>
        <p:spPr>
          <a:xfrm>
            <a:off x="304800" y="4690408"/>
            <a:ext cx="8610600" cy="1938992"/>
          </a:xfrm>
          <a:prstGeom prst="rect">
            <a:avLst/>
          </a:prstGeom>
          <a:noFill/>
        </p:spPr>
        <p:txBody>
          <a:bodyPr wrap="square" rtlCol="0">
            <a:spAutoFit/>
          </a:bodyPr>
          <a:lstStyle/>
          <a:p>
            <a:r>
              <a:rPr lang="en-US" sz="2400" b="1" dirty="0" smtClean="0"/>
              <a:t>Scoring</a:t>
            </a:r>
            <a:r>
              <a:rPr lang="en-US" sz="2400" dirty="0" smtClean="0"/>
              <a:t>:</a:t>
            </a:r>
          </a:p>
          <a:p>
            <a:r>
              <a:rPr lang="en-US" sz="2400" dirty="0" smtClean="0"/>
              <a:t>Each component is assigned a score between 0 and 25 where: 0 is not suitable and 25 is highly suitable. This reflects relationships among a set of spatial characteristics; the relationships are relative to local conditions, there are no thresholds or benchmarks</a:t>
            </a:r>
            <a:endParaRPr lang="en-US" sz="2400" dirty="0"/>
          </a:p>
        </p:txBody>
      </p:sp>
    </p:spTree>
    <p:extLst>
      <p:ext uri="{BB962C8B-B14F-4D97-AF65-F5344CB8AC3E}">
        <p14:creationId xmlns:p14="http://schemas.microsoft.com/office/powerpoint/2010/main" xmlns="" val="240058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1143000"/>
          </a:xfrm>
        </p:spPr>
        <p:txBody>
          <a:bodyPr/>
          <a:lstStyle/>
          <a:p>
            <a:r>
              <a:rPr lang="en-US" dirty="0" smtClean="0"/>
              <a:t>The AHS Model</a:t>
            </a:r>
            <a:endParaRPr lang="en-US" dirty="0"/>
          </a:p>
        </p:txBody>
      </p:sp>
      <p:sp>
        <p:nvSpPr>
          <p:cNvPr id="6" name="TextBox 5"/>
          <p:cNvSpPr txBox="1"/>
          <p:nvPr/>
        </p:nvSpPr>
        <p:spPr>
          <a:xfrm>
            <a:off x="304800" y="4724400"/>
            <a:ext cx="8610600" cy="1938992"/>
          </a:xfrm>
          <a:prstGeom prst="rect">
            <a:avLst/>
          </a:prstGeom>
          <a:noFill/>
        </p:spPr>
        <p:txBody>
          <a:bodyPr wrap="square" rtlCol="0">
            <a:spAutoFit/>
          </a:bodyPr>
          <a:lstStyle/>
          <a:p>
            <a:pPr marL="342900" indent="-342900">
              <a:buFont typeface="Arial" pitchFamily="34" charset="0"/>
              <a:buChar char="•"/>
            </a:pPr>
            <a:r>
              <a:rPr lang="en-US" sz="2400" dirty="0"/>
              <a:t>Weights are assigned to each sub-component using pair-wise comparisons according to the input provided by local planners, housing experts, and the </a:t>
            </a:r>
            <a:r>
              <a:rPr lang="en-US" sz="2400" dirty="0" smtClean="0"/>
              <a:t>community</a:t>
            </a:r>
          </a:p>
          <a:p>
            <a:pPr marL="342900" indent="-342900">
              <a:buFont typeface="Arial" pitchFamily="34" charset="0"/>
              <a:buChar char="•"/>
            </a:pPr>
            <a:r>
              <a:rPr lang="en-US" sz="2400" dirty="0"/>
              <a:t>Selection of variables is based on an extensive literature review and the availability of </a:t>
            </a:r>
            <a:r>
              <a:rPr lang="en-US" sz="2400" dirty="0" smtClean="0"/>
              <a:t>data</a:t>
            </a:r>
            <a:endParaRPr lang="en-US" sz="2400" dirty="0"/>
          </a:p>
        </p:txBody>
      </p:sp>
      <p:pic>
        <p:nvPicPr>
          <p:cNvPr id="8" name="Picture 7"/>
          <p:cNvPicPr/>
          <p:nvPr/>
        </p:nvPicPr>
        <p:blipFill>
          <a:blip r:embed="rId3" cstate="print"/>
          <a:srcRect/>
          <a:stretch>
            <a:fillRect/>
          </a:stretch>
        </p:blipFill>
        <p:spPr bwMode="auto">
          <a:xfrm>
            <a:off x="304799" y="1143000"/>
            <a:ext cx="8625664" cy="3395663"/>
          </a:xfrm>
          <a:prstGeom prst="rect">
            <a:avLst/>
          </a:prstGeom>
          <a:noFill/>
        </p:spPr>
      </p:pic>
    </p:spTree>
    <p:extLst>
      <p:ext uri="{BB962C8B-B14F-4D97-AF65-F5344CB8AC3E}">
        <p14:creationId xmlns:p14="http://schemas.microsoft.com/office/powerpoint/2010/main" xmlns="" val="80979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AHS Model</a:t>
            </a:r>
            <a:endParaRPr lang="en-US" dirty="0"/>
          </a:p>
        </p:txBody>
      </p:sp>
      <p:sp>
        <p:nvSpPr>
          <p:cNvPr id="3" name="Content Placeholder 2"/>
          <p:cNvSpPr>
            <a:spLocks noGrp="1"/>
          </p:cNvSpPr>
          <p:nvPr>
            <p:ph idx="1"/>
          </p:nvPr>
        </p:nvSpPr>
        <p:spPr/>
        <p:txBody>
          <a:bodyPr/>
          <a:lstStyle/>
          <a:p>
            <a:r>
              <a:rPr lang="en-US" dirty="0" smtClean="0"/>
              <a:t>Data source</a:t>
            </a:r>
          </a:p>
          <a:p>
            <a:pPr lvl="1"/>
            <a:r>
              <a:rPr lang="en-US" dirty="0" smtClean="0"/>
              <a:t>Florida Geographic Data Library (FGDL), including:</a:t>
            </a:r>
          </a:p>
          <a:p>
            <a:pPr lvl="2"/>
            <a:r>
              <a:rPr lang="en-US" dirty="0" smtClean="0"/>
              <a:t>Parcel data - Florida Department of Revenue (FDOR)</a:t>
            </a:r>
          </a:p>
          <a:p>
            <a:pPr lvl="2"/>
            <a:r>
              <a:rPr lang="en-US" dirty="0" smtClean="0"/>
              <a:t>Social-economic info. – Census and American Community Survey</a:t>
            </a:r>
          </a:p>
          <a:p>
            <a:pPr lvl="2"/>
            <a:r>
              <a:rPr lang="en-US" dirty="0" smtClean="0"/>
              <a:t>Transportation – National Housing Travel Survey</a:t>
            </a:r>
          </a:p>
          <a:p>
            <a:pPr lvl="1"/>
            <a:r>
              <a:rPr lang="en-US" dirty="0" smtClean="0"/>
              <a:t>Local government</a:t>
            </a:r>
          </a:p>
          <a:p>
            <a:pPr lvl="2"/>
            <a:r>
              <a:rPr lang="en-US" dirty="0" smtClean="0"/>
              <a:t>Geo-coded information about local characteristics, e.g. transit and crime</a:t>
            </a:r>
          </a:p>
        </p:txBody>
      </p:sp>
    </p:spTree>
    <p:extLst>
      <p:ext uri="{BB962C8B-B14F-4D97-AF65-F5344CB8AC3E}">
        <p14:creationId xmlns:p14="http://schemas.microsoft.com/office/powerpoint/2010/main" xmlns="" val="295886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96805"/>
            <a:ext cx="8610600" cy="1384995"/>
          </a:xfrm>
          <a:prstGeom prst="rect">
            <a:avLst/>
          </a:prstGeom>
          <a:noFill/>
        </p:spPr>
        <p:txBody>
          <a:bodyPr wrap="square" rtlCol="0">
            <a:spAutoFit/>
          </a:bodyPr>
          <a:lstStyle/>
          <a:p>
            <a:r>
              <a:rPr lang="en-US" sz="2400" b="1" dirty="0" smtClean="0"/>
              <a:t>Method</a:t>
            </a:r>
            <a:r>
              <a:rPr lang="en-US" sz="2400" dirty="0" smtClean="0"/>
              <a:t>:</a:t>
            </a:r>
          </a:p>
          <a:p>
            <a:r>
              <a:rPr lang="en-US" sz="2000" dirty="0" smtClean="0"/>
              <a:t>Each property in the AHI and the LPI in Orange County was assigned a score based on the average of the AHS result in an area defined by a radius of 400 meters from the property location</a:t>
            </a:r>
            <a:endParaRPr lang="en-US" sz="2000" dirty="0"/>
          </a:p>
        </p:txBody>
      </p:sp>
      <p:sp>
        <p:nvSpPr>
          <p:cNvPr id="7"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04800" y="762000"/>
            <a:ext cx="6401291" cy="4525963"/>
          </a:xfrm>
        </p:spPr>
      </p:pic>
      <p:pic>
        <p:nvPicPr>
          <p:cNvPr id="6" name="Content Placeholder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29200" y="2905990"/>
            <a:ext cx="3733800" cy="2885209"/>
          </a:xfrm>
          <a:prstGeom prst="rect">
            <a:avLst/>
          </a:prstGeom>
        </p:spPr>
      </p:pic>
    </p:spTree>
    <p:extLst>
      <p:ext uri="{BB962C8B-B14F-4D97-AF65-F5344CB8AC3E}">
        <p14:creationId xmlns:p14="http://schemas.microsoft.com/office/powerpoint/2010/main" xmlns="" val="3530110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800" dirty="0" smtClean="0"/>
              <a:t>Evaluating the Assisted Housing Stock</a:t>
            </a:r>
            <a:endParaRPr lang="en-US" sz="3800" dirty="0"/>
          </a:p>
        </p:txBody>
      </p:sp>
      <p:sp>
        <p:nvSpPr>
          <p:cNvPr id="3" name="Content Placeholder 2"/>
          <p:cNvSpPr>
            <a:spLocks noGrp="1"/>
          </p:cNvSpPr>
          <p:nvPr>
            <p:ph idx="1"/>
          </p:nvPr>
        </p:nvSpPr>
        <p:spPr/>
        <p:txBody>
          <a:bodyPr/>
          <a:lstStyle/>
          <a:p>
            <a:r>
              <a:rPr lang="en-US" dirty="0" smtClean="0"/>
              <a:t>General comparison: total assisted vs. multifamily parcels vs. total parcels</a:t>
            </a:r>
          </a:p>
          <a:p>
            <a:r>
              <a:rPr lang="en-US" dirty="0" smtClean="0"/>
              <a:t>Assisted Housing Inventory (AHI) vs. Lost Property Inventory (LPI)</a:t>
            </a:r>
          </a:p>
          <a:p>
            <a:r>
              <a:rPr lang="en-US" dirty="0" smtClean="0"/>
              <a:t>Program analysis</a:t>
            </a:r>
          </a:p>
          <a:p>
            <a:r>
              <a:rPr lang="en-US" dirty="0" smtClean="0"/>
              <a:t>Age analysis</a:t>
            </a:r>
          </a:p>
        </p:txBody>
      </p:sp>
    </p:spTree>
    <p:extLst>
      <p:ext uri="{BB962C8B-B14F-4D97-AF65-F5344CB8AC3E}">
        <p14:creationId xmlns:p14="http://schemas.microsoft.com/office/powerpoint/2010/main" xmlns="" val="211719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noAutofit/>
          </a:bodyPr>
          <a:lstStyle/>
          <a:p>
            <a:r>
              <a:rPr lang="en-US" sz="3800" dirty="0" smtClean="0"/>
              <a:t>Evaluating the </a:t>
            </a:r>
            <a:r>
              <a:rPr lang="en-US" sz="3800" dirty="0"/>
              <a:t>Assisted Housing Stock</a:t>
            </a:r>
          </a:p>
        </p:txBody>
      </p:sp>
      <p:graphicFrame>
        <p:nvGraphicFramePr>
          <p:cNvPr id="5" name="Table 4"/>
          <p:cNvGraphicFramePr>
            <a:graphicFrameLocks noGrp="1"/>
          </p:cNvGraphicFramePr>
          <p:nvPr>
            <p:extLst>
              <p:ext uri="{D42A27DB-BD31-4B8C-83A1-F6EECF244321}">
                <p14:modId xmlns:p14="http://schemas.microsoft.com/office/powerpoint/2010/main" xmlns="" val="2849586834"/>
              </p:ext>
            </p:extLst>
          </p:nvPr>
        </p:nvGraphicFramePr>
        <p:xfrm>
          <a:off x="228600" y="2057400"/>
          <a:ext cx="8686803" cy="2845296"/>
        </p:xfrm>
        <a:graphic>
          <a:graphicData uri="http://schemas.openxmlformats.org/drawingml/2006/table">
            <a:tbl>
              <a:tblPr firstRow="1" firstCol="1" bandRow="1">
                <a:tableStyleId>{2D5ABB26-0587-4C30-8999-92F81FD0307C}</a:tableStyleId>
              </a:tblPr>
              <a:tblGrid>
                <a:gridCol w="2057400"/>
                <a:gridCol w="838200"/>
                <a:gridCol w="838200"/>
                <a:gridCol w="609600"/>
                <a:gridCol w="609600"/>
                <a:gridCol w="914400"/>
                <a:gridCol w="685800"/>
                <a:gridCol w="616860"/>
                <a:gridCol w="759279"/>
                <a:gridCol w="757464"/>
              </a:tblGrid>
              <a:tr h="1645920">
                <a:tc>
                  <a:txBody>
                    <a:bodyPr/>
                    <a:lstStyle/>
                    <a:p>
                      <a:pPr marL="0" marR="0">
                        <a:lnSpc>
                          <a:spcPct val="15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kern="400" baseline="0">
                          <a:effectLst/>
                        </a:rPr>
                        <a:t>Frequency</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Infrastructure + Environmental Characteristics (I)</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smtClean="0">
                          <a:effectLst/>
                        </a:rPr>
                        <a:t>Neighborhood Characteristics (N)</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Neighborhood Accessibility (NA)</a:t>
                      </a:r>
                      <a:endParaRPr lang="en-US" sz="1600" kern="400" baseline="0" dirty="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a:effectLst/>
                        </a:rPr>
                        <a:t>Residential Suitability Score (I+N+NA=R1)</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a:effectLst/>
                        </a:rPr>
                        <a:t>Rental Cost (R2)</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a:effectLst/>
                        </a:rPr>
                        <a:t>Driving Cost (D)</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a:effectLst/>
                        </a:rPr>
                        <a:t>Transit Accessibility (T)</a:t>
                      </a:r>
                      <a:endParaRPr lang="en-US" sz="1600" kern="400" baseline="0">
                        <a:effectLst/>
                        <a:latin typeface="Calibri"/>
                        <a:ea typeface="Calibri"/>
                        <a:cs typeface="Times New Roman"/>
                      </a:endParaRPr>
                    </a:p>
                  </a:txBody>
                  <a:tcPr marL="0" marR="0" marT="0" marB="0" vert="vert270" anchor="ctr"/>
                </a:tc>
                <a:tc>
                  <a:txBody>
                    <a:bodyPr/>
                    <a:lstStyle/>
                    <a:p>
                      <a:pPr marL="0" marR="0">
                        <a:lnSpc>
                          <a:spcPct val="115000"/>
                        </a:lnSpc>
                        <a:spcBef>
                          <a:spcPts val="0"/>
                        </a:spcBef>
                        <a:spcAft>
                          <a:spcPts val="0"/>
                        </a:spcAft>
                      </a:pPr>
                      <a:r>
                        <a:rPr lang="en-US" sz="1600" kern="400" baseline="0" dirty="0">
                          <a:effectLst/>
                        </a:rPr>
                        <a:t>Final Score = R1+R2+D+T</a:t>
                      </a:r>
                      <a:endParaRPr lang="en-US" sz="1600" kern="400" baseline="0" dirty="0">
                        <a:effectLst/>
                        <a:latin typeface="Calibri"/>
                        <a:ea typeface="Calibri"/>
                        <a:cs typeface="Times New Roman"/>
                      </a:endParaRPr>
                    </a:p>
                  </a:txBody>
                  <a:tcPr marL="0" marR="0" marT="0" marB="0" vert="vert270" anchor="ctr"/>
                </a:tc>
              </a:tr>
              <a:tr h="399792">
                <a:tc>
                  <a:txBody>
                    <a:bodyPr/>
                    <a:lstStyle/>
                    <a:p>
                      <a:pPr marL="0" marR="0">
                        <a:lnSpc>
                          <a:spcPct val="150000"/>
                        </a:lnSpc>
                        <a:spcBef>
                          <a:spcPts val="0"/>
                        </a:spcBef>
                        <a:spcAft>
                          <a:spcPts val="0"/>
                        </a:spcAft>
                      </a:pPr>
                      <a:r>
                        <a:rPr lang="en-US" sz="1600" dirty="0">
                          <a:effectLst/>
                        </a:rPr>
                        <a:t>TOTAL ASSISTED</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202</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3.82</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5.47</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5.03</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15.18</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16.45</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16.14</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9.81</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59.05</a:t>
                      </a:r>
                      <a:endParaRPr lang="en-US" sz="1600">
                        <a:effectLst/>
                        <a:latin typeface="Calibri"/>
                        <a:ea typeface="Calibri"/>
                        <a:cs typeface="Times New Roman"/>
                      </a:endParaRPr>
                    </a:p>
                  </a:txBody>
                  <a:tcPr marL="68580" marR="68580" marT="0" marB="0"/>
                </a:tc>
              </a:tr>
              <a:tr h="399792">
                <a:tc>
                  <a:txBody>
                    <a:bodyPr/>
                    <a:lstStyle/>
                    <a:p>
                      <a:pPr marL="0" marR="0">
                        <a:lnSpc>
                          <a:spcPct val="150000"/>
                        </a:lnSpc>
                        <a:spcBef>
                          <a:spcPts val="0"/>
                        </a:spcBef>
                        <a:spcAft>
                          <a:spcPts val="0"/>
                        </a:spcAft>
                      </a:pPr>
                      <a:r>
                        <a:rPr lang="en-US" sz="1600" dirty="0">
                          <a:solidFill>
                            <a:schemeClr val="tx1"/>
                          </a:solidFill>
                          <a:effectLst/>
                        </a:rPr>
                        <a:t>MULTIFAMILY PARCELS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solidFill>
                            <a:schemeClr val="tx1"/>
                          </a:solidFill>
                          <a:effectLst/>
                        </a:rPr>
                        <a:t>6,987</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4.20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5.20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5.00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14.40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15.90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16.30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8.50</a:t>
                      </a:r>
                      <a:endParaRPr lang="en-US" sz="160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600" dirty="0">
                          <a:solidFill>
                            <a:schemeClr val="tx1"/>
                          </a:solidFill>
                          <a:effectLst/>
                        </a:rPr>
                        <a:t>55.10</a:t>
                      </a:r>
                      <a:endParaRPr lang="en-US" sz="1600" dirty="0">
                        <a:solidFill>
                          <a:schemeClr val="tx1"/>
                        </a:solidFill>
                        <a:effectLst/>
                        <a:latin typeface="Calibri"/>
                        <a:ea typeface="Calibri"/>
                        <a:cs typeface="Times New Roman"/>
                      </a:endParaRPr>
                    </a:p>
                  </a:txBody>
                  <a:tcPr marL="68580" marR="68580" marT="0" marB="0" anchor="b"/>
                </a:tc>
              </a:tr>
              <a:tr h="399792">
                <a:tc>
                  <a:txBody>
                    <a:bodyPr/>
                    <a:lstStyle/>
                    <a:p>
                      <a:pPr marL="0" marR="0">
                        <a:lnSpc>
                          <a:spcPct val="150000"/>
                        </a:lnSpc>
                        <a:spcBef>
                          <a:spcPts val="0"/>
                        </a:spcBef>
                        <a:spcAft>
                          <a:spcPts val="0"/>
                        </a:spcAft>
                      </a:pPr>
                      <a:r>
                        <a:rPr lang="en-US" sz="1600" dirty="0">
                          <a:effectLst/>
                        </a:rPr>
                        <a:t>TOTAL PARCELS</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371,314</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6.4</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2.9</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12.3</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12.6</a:t>
                      </a:r>
                      <a:endParaRPr lang="en-US" sz="16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13.9</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2.9</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41.7</a:t>
                      </a:r>
                      <a:endParaRPr lang="en-US" sz="16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305844" y="5168205"/>
            <a:ext cx="8610600" cy="1384995"/>
          </a:xfrm>
          <a:prstGeom prst="rect">
            <a:avLst/>
          </a:prstGeom>
          <a:noFill/>
        </p:spPr>
        <p:txBody>
          <a:bodyPr wrap="square" rtlCol="0">
            <a:spAutoFit/>
          </a:bodyPr>
          <a:lstStyle/>
          <a:p>
            <a:r>
              <a:rPr lang="en-US" sz="2400" b="1" dirty="0" smtClean="0"/>
              <a:t>General results</a:t>
            </a:r>
            <a:r>
              <a:rPr lang="en-US" sz="2400" dirty="0" smtClean="0"/>
              <a:t>:</a:t>
            </a:r>
          </a:p>
          <a:p>
            <a:pPr marL="342900" indent="-342900">
              <a:buFont typeface="Arial" pitchFamily="34" charset="0"/>
              <a:buChar char="•"/>
            </a:pPr>
            <a:r>
              <a:rPr lang="en-US" sz="2000" dirty="0" smtClean="0"/>
              <a:t>“Urban premium” of suitability – in average, accessibility-related scores are higher in total assisted housing stock</a:t>
            </a:r>
          </a:p>
          <a:p>
            <a:pPr marL="342900" indent="-342900">
              <a:buFont typeface="Arial" pitchFamily="34" charset="0"/>
              <a:buChar char="•"/>
            </a:pPr>
            <a:r>
              <a:rPr lang="en-US" sz="2000" dirty="0" smtClean="0"/>
              <a:t>There is a trade-off between accessibility and social characteristics</a:t>
            </a:r>
            <a:endParaRPr lang="en-US" sz="2000" dirty="0"/>
          </a:p>
        </p:txBody>
      </p:sp>
      <p:sp>
        <p:nvSpPr>
          <p:cNvPr id="7" name="Rectangle 6"/>
          <p:cNvSpPr/>
          <p:nvPr/>
        </p:nvSpPr>
        <p:spPr>
          <a:xfrm>
            <a:off x="7467600" y="1828800"/>
            <a:ext cx="609600" cy="3124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4038600" y="1828800"/>
            <a:ext cx="496344"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4611144" y="1828800"/>
            <a:ext cx="570456" cy="3124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305844" y="1219200"/>
            <a:ext cx="8610600" cy="646331"/>
          </a:xfrm>
          <a:prstGeom prst="rect">
            <a:avLst/>
          </a:prstGeom>
          <a:noFill/>
        </p:spPr>
        <p:txBody>
          <a:bodyPr wrap="square" rtlCol="0">
            <a:spAutoFit/>
          </a:bodyPr>
          <a:lstStyle/>
          <a:p>
            <a:r>
              <a:rPr lang="en-US" dirty="0" smtClean="0"/>
              <a:t>Table 1. Average results for total assisted housing stock, multifamily parcels, and the entire universe of parcels</a:t>
            </a:r>
            <a:endParaRPr lang="en-US" dirty="0"/>
          </a:p>
        </p:txBody>
      </p:sp>
      <p:sp>
        <p:nvSpPr>
          <p:cNvPr id="13" name="Rectangle 12"/>
          <p:cNvSpPr/>
          <p:nvPr/>
        </p:nvSpPr>
        <p:spPr>
          <a:xfrm>
            <a:off x="8153400" y="1828800"/>
            <a:ext cx="763044" cy="3124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 val="118530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2710</Words>
  <Application>Microsoft Office PowerPoint</Application>
  <PresentationFormat>On-screen Show (4:3)</PresentationFormat>
  <Paragraphs>616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Evaluating Suitable Locations for the Development and Preservation of Affordable Housing in Florida: The AHS Model</vt:lpstr>
      <vt:lpstr>Introduction</vt:lpstr>
      <vt:lpstr>Introduction</vt:lpstr>
      <vt:lpstr>The AHS Model</vt:lpstr>
      <vt:lpstr>The AHS Model</vt:lpstr>
      <vt:lpstr>The AHS Model</vt:lpstr>
      <vt:lpstr>Evaluating the Assisted Housing Stock</vt:lpstr>
      <vt:lpstr>Evaluating the Assisted Housing Stock</vt:lpstr>
      <vt:lpstr>Evaluating the Assisted Housing Stock</vt:lpstr>
      <vt:lpstr>Evaluating the Assisted Housing Stock</vt:lpstr>
      <vt:lpstr>Evaluating the Assisted Housing Stock</vt:lpstr>
      <vt:lpstr>Evaluating the Assisted Housing Inventory</vt:lpstr>
      <vt:lpstr>Evaluating the Assisted Housing Stock</vt:lpstr>
      <vt:lpstr>Evaluating the Assisted Housing Stock</vt:lpstr>
      <vt:lpstr>Evaluating the Assisted Housing Stock</vt:lpstr>
      <vt:lpstr>Evaluating the Assisted Housing Stock</vt:lpstr>
      <vt:lpstr>Evaluating the Assisted Housing Stock</vt:lpstr>
      <vt:lpstr>Evaluating the Assisted Housing Stock</vt:lpstr>
      <vt:lpstr>Conclusions</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Suitable Locations for the Development and Preservations of Affordable Housing in Florida: the AHS Model</dc:title>
  <dc:creator>VinceDan</dc:creator>
  <cp:lastModifiedBy>aray</cp:lastModifiedBy>
  <cp:revision>111</cp:revision>
  <dcterms:created xsi:type="dcterms:W3CDTF">2012-04-11T00:40:48Z</dcterms:created>
  <dcterms:modified xsi:type="dcterms:W3CDTF">2012-05-14T19:36:12Z</dcterms:modified>
</cp:coreProperties>
</file>