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9" r:id="rId4"/>
    <p:sldId id="268" r:id="rId5"/>
    <p:sldId id="261" r:id="rId6"/>
    <p:sldId id="258" r:id="rId7"/>
    <p:sldId id="257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0645" autoAdjust="0"/>
  </p:normalViewPr>
  <p:slideViewPr>
    <p:cSldViewPr showGuides="1">
      <p:cViewPr>
        <p:scale>
          <a:sx n="70" d="100"/>
          <a:sy n="70" d="100"/>
        </p:scale>
        <p:origin x="-1290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B57A2-B868-4F24-82C8-229214DD69D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3DEA2E2-3E82-45D1-824D-8A1D0A746E75}">
      <dgm:prSet phldrT="[Text]" custT="1"/>
      <dgm:spPr/>
      <dgm:t>
        <a:bodyPr/>
        <a:lstStyle/>
        <a:p>
          <a:r>
            <a:rPr lang="en-US" sz="2000" dirty="0" smtClean="0"/>
            <a:t>Employment Access Score</a:t>
          </a:r>
          <a:endParaRPr lang="en-US" sz="2000" dirty="0"/>
        </a:p>
      </dgm:t>
    </dgm:pt>
    <dgm:pt modelId="{A3331106-44A4-4999-9495-1E1784732DB0}" type="parTrans" cxnId="{85BD786F-241E-4CB5-A57A-A135CAF22441}">
      <dgm:prSet/>
      <dgm:spPr/>
      <dgm:t>
        <a:bodyPr/>
        <a:lstStyle/>
        <a:p>
          <a:endParaRPr lang="en-US"/>
        </a:p>
      </dgm:t>
    </dgm:pt>
    <dgm:pt modelId="{7A1B01D6-C47E-4414-BCB8-9F904D50AFF8}" type="sibTrans" cxnId="{85BD786F-241E-4CB5-A57A-A135CAF22441}">
      <dgm:prSet/>
      <dgm:spPr/>
      <dgm:t>
        <a:bodyPr/>
        <a:lstStyle/>
        <a:p>
          <a:endParaRPr lang="en-US"/>
        </a:p>
      </dgm:t>
    </dgm:pt>
    <dgm:pt modelId="{FFA80DB3-F975-41FF-BAE7-734811284DD3}" type="pres">
      <dgm:prSet presAssocID="{2F6B57A2-B868-4F24-82C8-229214DD69D2}" presName="Name0" presStyleCnt="0">
        <dgm:presLayoutVars>
          <dgm:dir/>
          <dgm:animLvl val="lvl"/>
          <dgm:resizeHandles val="exact"/>
        </dgm:presLayoutVars>
      </dgm:prSet>
      <dgm:spPr/>
    </dgm:pt>
    <dgm:pt modelId="{021404DE-0DB3-453E-80A5-576C0DEA60CD}" type="pres">
      <dgm:prSet presAssocID="{2F6B57A2-B868-4F24-82C8-229214DD69D2}" presName="dummy" presStyleCnt="0"/>
      <dgm:spPr/>
    </dgm:pt>
    <dgm:pt modelId="{64961778-8255-48A2-BEA3-D225CB826ADD}" type="pres">
      <dgm:prSet presAssocID="{2F6B57A2-B868-4F24-82C8-229214DD69D2}" presName="linH" presStyleCnt="0"/>
      <dgm:spPr/>
    </dgm:pt>
    <dgm:pt modelId="{64152A25-16A1-4A60-A98B-0F03265602EE}" type="pres">
      <dgm:prSet presAssocID="{2F6B57A2-B868-4F24-82C8-229214DD69D2}" presName="padding1" presStyleCnt="0"/>
      <dgm:spPr/>
    </dgm:pt>
    <dgm:pt modelId="{EAB6A7B1-CB37-4A68-9648-A7A17E35FC1A}" type="pres">
      <dgm:prSet presAssocID="{C3DEA2E2-3E82-45D1-824D-8A1D0A746E75}" presName="linV" presStyleCnt="0"/>
      <dgm:spPr/>
    </dgm:pt>
    <dgm:pt modelId="{0246EFCE-D650-4D26-BD03-62BBD9AA7E04}" type="pres">
      <dgm:prSet presAssocID="{C3DEA2E2-3E82-45D1-824D-8A1D0A746E75}" presName="spVertical1" presStyleCnt="0"/>
      <dgm:spPr/>
    </dgm:pt>
    <dgm:pt modelId="{0FE5FD5B-E850-4FCD-9500-EC4F4B6EB46D}" type="pres">
      <dgm:prSet presAssocID="{C3DEA2E2-3E82-45D1-824D-8A1D0A746E75}" presName="parTx" presStyleLbl="revTx" presStyleIdx="0" presStyleCnt="1" custAng="0" custScaleY="155556" custLinFactNeighborX="-457" custLinFactNeighborY="43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D008F-8A23-4F8E-86F2-359D0EFA84FD}" type="pres">
      <dgm:prSet presAssocID="{C3DEA2E2-3E82-45D1-824D-8A1D0A746E75}" presName="spVertical2" presStyleCnt="0"/>
      <dgm:spPr/>
    </dgm:pt>
    <dgm:pt modelId="{24F8731E-684F-4FDB-9101-4B88328CFEDD}" type="pres">
      <dgm:prSet presAssocID="{C3DEA2E2-3E82-45D1-824D-8A1D0A746E75}" presName="spVertical3" presStyleCnt="0"/>
      <dgm:spPr/>
    </dgm:pt>
    <dgm:pt modelId="{89442164-173F-41CF-9785-9948ED620562}" type="pres">
      <dgm:prSet presAssocID="{2F6B57A2-B868-4F24-82C8-229214DD69D2}" presName="padding2" presStyleCnt="0"/>
      <dgm:spPr/>
    </dgm:pt>
    <dgm:pt modelId="{989B8C87-1207-4DFE-A636-F65BC9C1F3DC}" type="pres">
      <dgm:prSet presAssocID="{2F6B57A2-B868-4F24-82C8-229214DD69D2}" presName="negArrow" presStyleCnt="0"/>
      <dgm:spPr/>
    </dgm:pt>
    <dgm:pt modelId="{488644C1-7050-4CD4-B95B-84C9B29148D1}" type="pres">
      <dgm:prSet presAssocID="{2F6B57A2-B868-4F24-82C8-229214DD69D2}" presName="backgroundArrow" presStyleLbl="node1" presStyleIdx="0" presStyleCnt="1" custLinFactNeighborY="23423"/>
      <dgm:spPr/>
    </dgm:pt>
  </dgm:ptLst>
  <dgm:cxnLst>
    <dgm:cxn modelId="{F05E857E-DCF8-403B-BD00-602B42D776F4}" type="presOf" srcId="{2F6B57A2-B868-4F24-82C8-229214DD69D2}" destId="{FFA80DB3-F975-41FF-BAE7-734811284DD3}" srcOrd="0" destOrd="0" presId="urn:microsoft.com/office/officeart/2005/8/layout/hProcess3"/>
    <dgm:cxn modelId="{250A90ED-055F-4D1A-9317-2D34EEF90974}" type="presOf" srcId="{C3DEA2E2-3E82-45D1-824D-8A1D0A746E75}" destId="{0FE5FD5B-E850-4FCD-9500-EC4F4B6EB46D}" srcOrd="0" destOrd="0" presId="urn:microsoft.com/office/officeart/2005/8/layout/hProcess3"/>
    <dgm:cxn modelId="{85BD786F-241E-4CB5-A57A-A135CAF22441}" srcId="{2F6B57A2-B868-4F24-82C8-229214DD69D2}" destId="{C3DEA2E2-3E82-45D1-824D-8A1D0A746E75}" srcOrd="0" destOrd="0" parTransId="{A3331106-44A4-4999-9495-1E1784732DB0}" sibTransId="{7A1B01D6-C47E-4414-BCB8-9F904D50AFF8}"/>
    <dgm:cxn modelId="{C9491C09-A054-4E9A-A654-7BAA00A189D6}" type="presParOf" srcId="{FFA80DB3-F975-41FF-BAE7-734811284DD3}" destId="{021404DE-0DB3-453E-80A5-576C0DEA60CD}" srcOrd="0" destOrd="0" presId="urn:microsoft.com/office/officeart/2005/8/layout/hProcess3"/>
    <dgm:cxn modelId="{F351268E-B166-4570-B8BE-06AA0760AAF5}" type="presParOf" srcId="{FFA80DB3-F975-41FF-BAE7-734811284DD3}" destId="{64961778-8255-48A2-BEA3-D225CB826ADD}" srcOrd="1" destOrd="0" presId="urn:microsoft.com/office/officeart/2005/8/layout/hProcess3"/>
    <dgm:cxn modelId="{975470B1-2F57-4A0C-A33C-E5AF6F2D73A5}" type="presParOf" srcId="{64961778-8255-48A2-BEA3-D225CB826ADD}" destId="{64152A25-16A1-4A60-A98B-0F03265602EE}" srcOrd="0" destOrd="0" presId="urn:microsoft.com/office/officeart/2005/8/layout/hProcess3"/>
    <dgm:cxn modelId="{D63C25DB-55BB-47F0-9E31-593BEC360C42}" type="presParOf" srcId="{64961778-8255-48A2-BEA3-D225CB826ADD}" destId="{EAB6A7B1-CB37-4A68-9648-A7A17E35FC1A}" srcOrd="1" destOrd="0" presId="urn:microsoft.com/office/officeart/2005/8/layout/hProcess3"/>
    <dgm:cxn modelId="{BA558F04-7F32-4BE0-AD5C-9D0FBF934EB2}" type="presParOf" srcId="{EAB6A7B1-CB37-4A68-9648-A7A17E35FC1A}" destId="{0246EFCE-D650-4D26-BD03-62BBD9AA7E04}" srcOrd="0" destOrd="0" presId="urn:microsoft.com/office/officeart/2005/8/layout/hProcess3"/>
    <dgm:cxn modelId="{2724D923-E224-47FB-83E2-82D1BFB7449B}" type="presParOf" srcId="{EAB6A7B1-CB37-4A68-9648-A7A17E35FC1A}" destId="{0FE5FD5B-E850-4FCD-9500-EC4F4B6EB46D}" srcOrd="1" destOrd="0" presId="urn:microsoft.com/office/officeart/2005/8/layout/hProcess3"/>
    <dgm:cxn modelId="{20E46BD8-B24E-49BD-8BA5-9687F9561E88}" type="presParOf" srcId="{EAB6A7B1-CB37-4A68-9648-A7A17E35FC1A}" destId="{6B2D008F-8A23-4F8E-86F2-359D0EFA84FD}" srcOrd="2" destOrd="0" presId="urn:microsoft.com/office/officeart/2005/8/layout/hProcess3"/>
    <dgm:cxn modelId="{C2B41C93-B0BD-4B97-B79E-AE9E580E55CC}" type="presParOf" srcId="{EAB6A7B1-CB37-4A68-9648-A7A17E35FC1A}" destId="{24F8731E-684F-4FDB-9101-4B88328CFEDD}" srcOrd="3" destOrd="0" presId="urn:microsoft.com/office/officeart/2005/8/layout/hProcess3"/>
    <dgm:cxn modelId="{C5C28616-E972-4D23-8920-DA3436DB4A32}" type="presParOf" srcId="{64961778-8255-48A2-BEA3-D225CB826ADD}" destId="{89442164-173F-41CF-9785-9948ED620562}" srcOrd="2" destOrd="0" presId="urn:microsoft.com/office/officeart/2005/8/layout/hProcess3"/>
    <dgm:cxn modelId="{C111312D-1492-4160-BBD6-205BF1CEDD25}" type="presParOf" srcId="{64961778-8255-48A2-BEA3-D225CB826ADD}" destId="{989B8C87-1207-4DFE-A636-F65BC9C1F3DC}" srcOrd="3" destOrd="0" presId="urn:microsoft.com/office/officeart/2005/8/layout/hProcess3"/>
    <dgm:cxn modelId="{4CFF7E67-EB8B-413C-B2DC-F380BE5D8C74}" type="presParOf" srcId="{64961778-8255-48A2-BEA3-D225CB826ADD}" destId="{488644C1-7050-4CD4-B95B-84C9B29148D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8644C1-7050-4CD4-B95B-84C9B29148D1}">
      <dsp:nvSpPr>
        <dsp:cNvPr id="0" name=""/>
        <dsp:cNvSpPr/>
      </dsp:nvSpPr>
      <dsp:spPr>
        <a:xfrm>
          <a:off x="0" y="304796"/>
          <a:ext cx="2971800" cy="122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5FD5B-E850-4FCD-9500-EC4F4B6EB46D}">
      <dsp:nvSpPr>
        <dsp:cNvPr id="0" name=""/>
        <dsp:cNvSpPr/>
      </dsp:nvSpPr>
      <dsp:spPr>
        <a:xfrm>
          <a:off x="228589" y="457199"/>
          <a:ext cx="2434902" cy="95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Employment Access Score</a:t>
          </a:r>
          <a:endParaRPr lang="en-US" sz="2000" kern="1200" dirty="0"/>
        </a:p>
      </dsp:txBody>
      <dsp:txXfrm>
        <a:off x="228589" y="457199"/>
        <a:ext cx="2434902" cy="952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FAAF9-25C3-4DC7-AF86-70A599D70665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C96C9-5356-4313-9E8B-13896A464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strike="sngStrike" baseline="0" dirty="0" smtClean="0"/>
          </a:p>
          <a:p>
            <a:endParaRPr lang="en-US" i="0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6C9-5356-4313-9E8B-13896A464B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D3F8-9679-4010-AC20-DFB38D535A7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0699-7A63-4D05-B619-CC69C3879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z.thompson@uf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dentity.ufl.edu/signatureSystem/UF_Signature.eps.zip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620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>Helping Put Theory into Practice </a:t>
            </a:r>
            <a:br>
              <a:rPr lang="en-US" sz="3100" b="1" dirty="0" smtClean="0"/>
            </a:br>
            <a:r>
              <a:rPr lang="en-US" sz="3100" b="1" dirty="0" smtClean="0"/>
              <a:t>for Planning Sustainable Communities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700" b="1" dirty="0" smtClean="0"/>
              <a:t>A GIS tool for measuring transit accessibility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924800" cy="25908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Liz Thompson</a:t>
            </a:r>
          </a:p>
          <a:p>
            <a:pPr algn="l">
              <a:spcBef>
                <a:spcPts val="0"/>
              </a:spcBef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Abdulnaser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Arafat, PhD</a:t>
            </a:r>
          </a:p>
          <a:p>
            <a:pPr algn="l">
              <a:spcBef>
                <a:spcPts val="0"/>
              </a:spcBef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Shimberg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Center for Housing Studies</a:t>
            </a:r>
          </a:p>
          <a:p>
            <a:pPr algn="l"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Presenters email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liz.thompson@ufl.edu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 April 2012</a:t>
            </a:r>
          </a:p>
          <a:p>
            <a:pPr algn="l"/>
            <a:endParaRPr lang="en-US" sz="2400" dirty="0"/>
          </a:p>
        </p:txBody>
      </p:sp>
      <p:pic>
        <p:nvPicPr>
          <p:cNvPr id="4" name="Picture 3" descr="shimberg_logo.png"/>
          <p:cNvPicPr>
            <a:picLocks noChangeAspect="1"/>
          </p:cNvPicPr>
          <p:nvPr/>
        </p:nvPicPr>
        <p:blipFill>
          <a:blip r:embed="rId4" cstate="print">
            <a:lum bright="45000" contrast="47000"/>
          </a:blip>
          <a:stretch>
            <a:fillRect/>
          </a:stretch>
        </p:blipFill>
        <p:spPr>
          <a:xfrm>
            <a:off x="5181600" y="381000"/>
            <a:ext cx="3090042" cy="7315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72200" y="5715000"/>
            <a:ext cx="2057400" cy="533400"/>
            <a:chOff x="6523220" y="364760"/>
            <a:chExt cx="2057400" cy="533400"/>
          </a:xfrm>
        </p:grpSpPr>
        <p:sp>
          <p:nvSpPr>
            <p:cNvPr id="10" name="Rectangle 9"/>
            <p:cNvSpPr/>
            <p:nvPr/>
          </p:nvSpPr>
          <p:spPr>
            <a:xfrm>
              <a:off x="6523220" y="364760"/>
              <a:ext cx="2057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6" descr="UF Signatur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9400" y="457200"/>
              <a:ext cx="1857375" cy="361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257800" y="3962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Ruth Steiner, PhD</a:t>
            </a:r>
          </a:p>
          <a:p>
            <a:pPr algn="r"/>
            <a:r>
              <a:rPr lang="en-US" sz="2000" dirty="0" smtClean="0"/>
              <a:t>Paul </a:t>
            </a:r>
            <a:r>
              <a:rPr lang="en-US" sz="2000" dirty="0" err="1" smtClean="0"/>
              <a:t>Zwick</a:t>
            </a:r>
            <a:r>
              <a:rPr lang="en-US" sz="2000" dirty="0" smtClean="0"/>
              <a:t>, PhD</a:t>
            </a:r>
          </a:p>
          <a:p>
            <a:pPr algn="r"/>
            <a:r>
              <a:rPr lang="en-US" sz="2000" dirty="0" smtClean="0"/>
              <a:t>Dept Urban &amp; Regional Planning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Highlights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048000"/>
          </a:xfrm>
        </p:spPr>
        <p:txBody>
          <a:bodyPr/>
          <a:lstStyle/>
          <a:p>
            <a:r>
              <a:rPr lang="en-US" sz="2400" dirty="0" smtClean="0"/>
              <a:t>Transit accessibility is more than being close to a transit stop – where the stop takes you is just as important</a:t>
            </a:r>
          </a:p>
          <a:p>
            <a:endParaRPr lang="en-US" sz="1000" dirty="0" smtClean="0"/>
          </a:p>
          <a:p>
            <a:r>
              <a:rPr lang="en-US" sz="2400" dirty="0" smtClean="0"/>
              <a:t>Important finding for agencies involved in funding and preserving assisted housing</a:t>
            </a:r>
          </a:p>
          <a:p>
            <a:endParaRPr lang="en-US" sz="1000" dirty="0" smtClean="0"/>
          </a:p>
          <a:p>
            <a:r>
              <a:rPr lang="en-US" sz="2400" dirty="0" smtClean="0"/>
              <a:t>Decision support tool for locating future developments and improving accessibility of existing ones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962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Next Steps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257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Statewide accessibility map –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Duval (Jacksonville), Pinellas (St. Petersburg), Hillsborough (Tampa) – completed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Miami – next in line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ousing_transp_heavy_burd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240" y="712927"/>
            <a:ext cx="7690104" cy="5383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Assisted Housing and Transit Accessibility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 this study: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Assisted housing refers to:</a:t>
            </a:r>
          </a:p>
          <a:p>
            <a:pPr lvl="1"/>
            <a:r>
              <a:rPr lang="en-US" sz="2400" dirty="0" smtClean="0"/>
              <a:t>privately owned multi-family rental housing that receive subsidies from federal, state and local governments 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Transit Accessibility refers to:</a:t>
            </a:r>
          </a:p>
          <a:p>
            <a:pPr lvl="1"/>
            <a:r>
              <a:rPr lang="en-US" sz="2400" dirty="0" smtClean="0"/>
              <a:t>the ease or convenience of getting to destinations using the transit system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Accessibility Tool - Overview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GIS raster-based tool  - </a:t>
            </a:r>
            <a:r>
              <a:rPr lang="en-US" sz="2400" dirty="0" smtClean="0"/>
              <a:t>Small-scale, site-specific capabilities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Combines two measurements</a:t>
            </a:r>
          </a:p>
          <a:p>
            <a:pPr marL="1422400" indent="-508000">
              <a:buFont typeface="+mj-lt"/>
              <a:buAutoNum type="arabicPeriod"/>
            </a:pPr>
            <a:r>
              <a:rPr lang="en-US" sz="2800" b="1" dirty="0" smtClean="0"/>
              <a:t>Accessibility to transit stops  </a:t>
            </a:r>
          </a:p>
          <a:p>
            <a:pPr marL="1422400" lvl="1" indent="0"/>
            <a:r>
              <a:rPr lang="en-US" sz="2400" dirty="0" smtClean="0"/>
              <a:t> road network distance to nearest stop (0 to 25 score)</a:t>
            </a:r>
          </a:p>
          <a:p>
            <a:pPr marL="1422400" lvl="1" indent="-508000"/>
            <a:endParaRPr lang="en-US" sz="2400" dirty="0" smtClean="0"/>
          </a:p>
          <a:p>
            <a:pPr marL="1422400" indent="-508000">
              <a:buFont typeface="+mj-lt"/>
              <a:buAutoNum type="arabicPeriod"/>
            </a:pPr>
            <a:r>
              <a:rPr lang="en-US" sz="2800" b="1" dirty="0" smtClean="0"/>
              <a:t>Accessibility to employment using transit</a:t>
            </a:r>
          </a:p>
          <a:p>
            <a:pPr marL="1422400" lvl="1" indent="0"/>
            <a:r>
              <a:rPr lang="en-US" sz="2400" dirty="0" smtClean="0"/>
              <a:t> average least-cost trips (0 to 25 score)</a:t>
            </a:r>
          </a:p>
          <a:p>
            <a:pPr marL="142240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r>
              <a:rPr lang="en-US" dirty="0" smtClean="0"/>
              <a:t>Total accessibility measurement   </a:t>
            </a:r>
            <a:r>
              <a:rPr lang="en-US" sz="2200" dirty="0" smtClean="0"/>
              <a:t>(0 to 50 score)</a:t>
            </a:r>
          </a:p>
          <a:p>
            <a:pPr marL="1422400" lvl="1" indent="0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g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279" y="76200"/>
            <a:ext cx="3877321" cy="3733800"/>
          </a:xfrm>
        </p:spPr>
      </p:pic>
      <p:pic>
        <p:nvPicPr>
          <p:cNvPr id="6" name="Picture 5" descr="Fig2_2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886200"/>
            <a:ext cx="4953000" cy="275386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609600" y="4648200"/>
          <a:ext cx="2971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oup 13"/>
          <p:cNvGrpSpPr/>
          <p:nvPr/>
        </p:nvGrpSpPr>
        <p:grpSpPr>
          <a:xfrm rot="10800000">
            <a:off x="4876800" y="2205000"/>
            <a:ext cx="2971800" cy="1224000"/>
            <a:chOff x="5486400" y="1295396"/>
            <a:chExt cx="2971800" cy="1224000"/>
          </a:xfrm>
        </p:grpSpPr>
        <p:sp>
          <p:nvSpPr>
            <p:cNvPr id="15" name="Right Arrow 14"/>
            <p:cNvSpPr/>
            <p:nvPr/>
          </p:nvSpPr>
          <p:spPr>
            <a:xfrm>
              <a:off x="5486400" y="1295396"/>
              <a:ext cx="2971800" cy="1224000"/>
            </a:xfrm>
            <a:prstGeom prst="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 rot="10800000">
              <a:off x="5714989" y="1447799"/>
              <a:ext cx="2434902" cy="952002"/>
            </a:xfrm>
            <a:custGeom>
              <a:avLst/>
              <a:gdLst>
                <a:gd name="connsiteX0" fmla="*/ 0 w 2434902"/>
                <a:gd name="connsiteY0" fmla="*/ 0 h 952002"/>
                <a:gd name="connsiteX1" fmla="*/ 2434902 w 2434902"/>
                <a:gd name="connsiteY1" fmla="*/ 0 h 952002"/>
                <a:gd name="connsiteX2" fmla="*/ 2434902 w 2434902"/>
                <a:gd name="connsiteY2" fmla="*/ 952002 h 952002"/>
                <a:gd name="connsiteX3" fmla="*/ 0 w 2434902"/>
                <a:gd name="connsiteY3" fmla="*/ 952002 h 952002"/>
                <a:gd name="connsiteX4" fmla="*/ 0 w 2434902"/>
                <a:gd name="connsiteY4" fmla="*/ 0 h 9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4902" h="952002">
                  <a:moveTo>
                    <a:pt x="0" y="0"/>
                  </a:moveTo>
                  <a:lnTo>
                    <a:pt x="2434902" y="0"/>
                  </a:lnTo>
                  <a:lnTo>
                    <a:pt x="2434902" y="952002"/>
                  </a:lnTo>
                  <a:lnTo>
                    <a:pt x="0" y="952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Least Cost Trips</a:t>
              </a:r>
              <a:endParaRPr lang="en-US" sz="2000" kern="12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873760" y="2895600"/>
            <a:ext cx="3276600" cy="762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228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4648200"/>
            <a:ext cx="1371600" cy="1447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304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employment using transit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AA_LYN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240" y="493776"/>
            <a:ext cx="7691718" cy="5943600"/>
          </a:xfrm>
        </p:spPr>
      </p:pic>
      <p:pic>
        <p:nvPicPr>
          <p:cNvPr id="6" name="Picture 5" descr="UAA_LYNX_A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" y="493776"/>
            <a:ext cx="7691718" cy="5943600"/>
          </a:xfrm>
          <a:prstGeom prst="rect">
            <a:avLst/>
          </a:prstGeom>
        </p:spPr>
      </p:pic>
      <p:pic>
        <p:nvPicPr>
          <p:cNvPr id="7" name="Picture 6" descr="UAA_LYNX_emplo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" y="493776"/>
            <a:ext cx="769171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UAA_totalscore_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240" y="493776"/>
            <a:ext cx="7691718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AA_walkscore_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240" y="493776"/>
            <a:ext cx="7691718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AA_empaccsc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7240" y="493776"/>
            <a:ext cx="7691718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236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Helping Put Theory into Practice  for Planning Sustainable Communities  A GIS tool for measuring transit accessibility </vt:lpstr>
      <vt:lpstr>Slide 2</vt:lpstr>
      <vt:lpstr>Assisted Housing and Transit Accessibility</vt:lpstr>
      <vt:lpstr>Transit Accessibility Tool - Overview</vt:lpstr>
      <vt:lpstr>Slide 5</vt:lpstr>
      <vt:lpstr>Slide 6</vt:lpstr>
      <vt:lpstr>Slide 7</vt:lpstr>
      <vt:lpstr>Slide 8</vt:lpstr>
      <vt:lpstr>Slide 9</vt:lpstr>
      <vt:lpstr>Study Highlights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Put Theory into Practice  for Planning Sustainable Communities  A GIS tool for measuring transit accessibility </dc:title>
  <dc:creator>liz.thompson</dc:creator>
  <cp:lastModifiedBy>liz.thompson</cp:lastModifiedBy>
  <cp:revision>97</cp:revision>
  <dcterms:created xsi:type="dcterms:W3CDTF">2012-04-12T15:53:56Z</dcterms:created>
  <dcterms:modified xsi:type="dcterms:W3CDTF">2012-04-19T21:55:07Z</dcterms:modified>
</cp:coreProperties>
</file>