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4"/>
  </p:notesMasterIdLst>
  <p:sldIdLst>
    <p:sldId id="276" r:id="rId2"/>
    <p:sldId id="280" r:id="rId3"/>
    <p:sldId id="284" r:id="rId4"/>
    <p:sldId id="289" r:id="rId5"/>
    <p:sldId id="281" r:id="rId6"/>
    <p:sldId id="282" r:id="rId7"/>
    <p:sldId id="285" r:id="rId8"/>
    <p:sldId id="286" r:id="rId9"/>
    <p:sldId id="278" r:id="rId10"/>
    <p:sldId id="279" r:id="rId11"/>
    <p:sldId id="288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014" autoAdjust="0"/>
  </p:normalViewPr>
  <p:slideViewPr>
    <p:cSldViewPr>
      <p:cViewPr>
        <p:scale>
          <a:sx n="77" d="100"/>
          <a:sy n="77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nitazyy\Desktop\Pics%20for%20SD%20pp\Mismatch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nitazyy\Desktop\Pics%20for%20SD%20pp\Mismatch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b="0" i="0" baseline="0"/>
              <a:t>Z_score &gt; 0 </a:t>
            </a:r>
          </a:p>
        </c:rich>
      </c:tx>
      <c:layout>
        <c:manualLayout>
          <c:xMode val="edge"/>
          <c:yMode val="edge"/>
          <c:x val="0.36773961203339733"/>
          <c:y val="0.20833333333333381"/>
        </c:manualLayout>
      </c:layout>
      <c:overlay val="1"/>
    </c:title>
    <c:plotArea>
      <c:layout/>
      <c:scatterChart>
        <c:scatterStyle val="lineMarker"/>
        <c:ser>
          <c:idx val="0"/>
          <c:order val="0"/>
          <c:tx>
            <c:strRef>
              <c:f>Sheet1!$B$3</c:f>
              <c:strCache>
                <c:ptCount val="1"/>
                <c:pt idx="0">
                  <c:v>VLI_MF</c:v>
                </c:pt>
              </c:strCache>
            </c:strRef>
          </c:tx>
          <c:marker>
            <c:symbol val="none"/>
          </c:marker>
          <c:xVal>
            <c:numRef>
              <c:f>Sheet1!$A$4:$A$6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Sheet1!$B$4:$B$6</c:f>
              <c:numCache>
                <c:formatCode>General</c:formatCode>
                <c:ptCount val="3"/>
                <c:pt idx="0">
                  <c:v>71.48</c:v>
                </c:pt>
                <c:pt idx="1">
                  <c:v>33.480000000000004</c:v>
                </c:pt>
                <c:pt idx="2">
                  <c:v>30.49</c:v>
                </c:pt>
              </c:numCache>
            </c:numRef>
          </c:y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LI_MF</c:v>
                </c:pt>
              </c:strCache>
            </c:strRef>
          </c:tx>
          <c:marker>
            <c:symbol val="none"/>
          </c:marker>
          <c:xVal>
            <c:numRef>
              <c:f>Sheet1!$A$4:$A$6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Sheet1!$C$4:$C$6</c:f>
              <c:numCache>
                <c:formatCode>General</c:formatCode>
                <c:ptCount val="3"/>
                <c:pt idx="0">
                  <c:v>71.73</c:v>
                </c:pt>
                <c:pt idx="1">
                  <c:v>32.090000000000003</c:v>
                </c:pt>
                <c:pt idx="2">
                  <c:v>24.759999999999987</c:v>
                </c:pt>
              </c:numCache>
            </c:numRef>
          </c:y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VLI _AHI</c:v>
                </c:pt>
              </c:strCache>
            </c:strRef>
          </c:tx>
          <c:marker>
            <c:symbol val="none"/>
          </c:marker>
          <c:xVal>
            <c:numRef>
              <c:f>Sheet1!$A$4:$A$6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Sheet1!$D$4:$D$6</c:f>
              <c:numCache>
                <c:formatCode>General</c:formatCode>
                <c:ptCount val="3"/>
                <c:pt idx="0">
                  <c:v>84.84</c:v>
                </c:pt>
                <c:pt idx="1">
                  <c:v>40.840000000000003</c:v>
                </c:pt>
                <c:pt idx="2">
                  <c:v>32.120000000000012</c:v>
                </c:pt>
              </c:numCache>
            </c:numRef>
          </c:y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LI_AHI</c:v>
                </c:pt>
              </c:strCache>
            </c:strRef>
          </c:tx>
          <c:marker>
            <c:symbol val="none"/>
          </c:marker>
          <c:xVal>
            <c:numRef>
              <c:f>Sheet1!$A$4:$A$6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Sheet1!$E$4:$E$6</c:f>
              <c:numCache>
                <c:formatCode>General</c:formatCode>
                <c:ptCount val="3"/>
                <c:pt idx="0">
                  <c:v>84.56</c:v>
                </c:pt>
                <c:pt idx="1">
                  <c:v>38.880000000000003</c:v>
                </c:pt>
                <c:pt idx="2">
                  <c:v>26.41</c:v>
                </c:pt>
              </c:numCache>
            </c:numRef>
          </c:yVal>
        </c:ser>
        <c:dLbls/>
        <c:axId val="103717120"/>
        <c:axId val="103727488"/>
      </c:scatterChart>
      <c:valAx>
        <c:axId val="103717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Network Distance to</a:t>
                </a:r>
                <a:r>
                  <a:rPr lang="en-US" baseline="0"/>
                  <a:t> Employment </a:t>
                </a:r>
                <a:endParaRPr lang="en-US"/>
              </a:p>
            </c:rich>
          </c:tx>
        </c:title>
        <c:numFmt formatCode="General" sourceLinked="1"/>
        <c:tickLblPos val="nextTo"/>
        <c:crossAx val="103727488"/>
        <c:crosses val="autoZero"/>
        <c:crossBetween val="midCat"/>
      </c:valAx>
      <c:valAx>
        <c:axId val="103727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  <a:r>
                  <a:rPr lang="en-US" baseline="0"/>
                  <a:t> of </a:t>
                </a:r>
                <a:r>
                  <a:rPr lang="en-US"/>
                  <a:t>Spatial Mismatch  </a:t>
                </a:r>
              </a:p>
            </c:rich>
          </c:tx>
        </c:title>
        <c:numFmt formatCode="General" sourceLinked="1"/>
        <c:tickLblPos val="nextTo"/>
        <c:crossAx val="103717120"/>
        <c:crosses val="autoZero"/>
        <c:crossBetween val="midCat"/>
      </c:valAx>
    </c:plotArea>
    <c:legend>
      <c:legendPos val="r"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b="0" i="0" baseline="0"/>
              <a:t>Z_score &gt; 0 </a:t>
            </a:r>
          </a:p>
        </c:rich>
      </c:tx>
      <c:layout>
        <c:manualLayout>
          <c:xMode val="edge"/>
          <c:yMode val="edge"/>
          <c:x val="0.36773961203339722"/>
          <c:y val="0.20833333333333387"/>
        </c:manualLayout>
      </c:layout>
      <c:overlay val="1"/>
    </c:title>
    <c:plotArea>
      <c:layout/>
      <c:scatterChart>
        <c:scatterStyle val="lineMarker"/>
        <c:ser>
          <c:idx val="0"/>
          <c:order val="0"/>
          <c:tx>
            <c:strRef>
              <c:f>Sheet1!$B$32</c:f>
              <c:strCache>
                <c:ptCount val="1"/>
                <c:pt idx="0">
                  <c:v>VLI_HUD_RD</c:v>
                </c:pt>
              </c:strCache>
            </c:strRef>
          </c:tx>
          <c:marker>
            <c:symbol val="none"/>
          </c:marker>
          <c:xVal>
            <c:numRef>
              <c:f>Sheet1!$A$33:$A$35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Sheet1!$B$33:$B$35</c:f>
              <c:numCache>
                <c:formatCode>General</c:formatCode>
                <c:ptCount val="3"/>
                <c:pt idx="0">
                  <c:v>90.42</c:v>
                </c:pt>
                <c:pt idx="1">
                  <c:v>68.06</c:v>
                </c:pt>
                <c:pt idx="2">
                  <c:v>42.03</c:v>
                </c:pt>
              </c:numCache>
            </c:numRef>
          </c:yVal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LI_HUD_RD</c:v>
                </c:pt>
              </c:strCache>
            </c:strRef>
          </c:tx>
          <c:marker>
            <c:symbol val="none"/>
          </c:marker>
          <c:xVal>
            <c:numRef>
              <c:f>Sheet1!$A$33:$A$35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Sheet1!$C$33:$C$35</c:f>
              <c:numCache>
                <c:formatCode>General</c:formatCode>
                <c:ptCount val="3"/>
                <c:pt idx="0">
                  <c:v>90.179999999999978</c:v>
                </c:pt>
                <c:pt idx="1">
                  <c:v>66.61999999999999</c:v>
                </c:pt>
                <c:pt idx="2">
                  <c:v>36.94</c:v>
                </c:pt>
              </c:numCache>
            </c:numRef>
          </c:yVal>
        </c:ser>
        <c:ser>
          <c:idx val="2"/>
          <c:order val="2"/>
          <c:tx>
            <c:strRef>
              <c:f>Sheet1!$D$32</c:f>
              <c:strCache>
                <c:ptCount val="1"/>
                <c:pt idx="0">
                  <c:v>VLI _FHFC_LHFA</c:v>
                </c:pt>
              </c:strCache>
            </c:strRef>
          </c:tx>
          <c:marker>
            <c:symbol val="none"/>
          </c:marker>
          <c:xVal>
            <c:numRef>
              <c:f>Sheet1!$A$33:$A$35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Sheet1!$D$33:$D$35</c:f>
              <c:numCache>
                <c:formatCode>General</c:formatCode>
                <c:ptCount val="3"/>
                <c:pt idx="0">
                  <c:v>88.82</c:v>
                </c:pt>
                <c:pt idx="1">
                  <c:v>40.25</c:v>
                </c:pt>
                <c:pt idx="2">
                  <c:v>31.68</c:v>
                </c:pt>
              </c:numCache>
            </c:numRef>
          </c:yVal>
        </c:ser>
        <c:ser>
          <c:idx val="3"/>
          <c:order val="3"/>
          <c:tx>
            <c:strRef>
              <c:f>Sheet1!$E$32</c:f>
              <c:strCache>
                <c:ptCount val="1"/>
                <c:pt idx="0">
                  <c:v>LI_FHFC_LHFA</c:v>
                </c:pt>
              </c:strCache>
            </c:strRef>
          </c:tx>
          <c:marker>
            <c:symbol val="none"/>
          </c:marker>
          <c:xVal>
            <c:numRef>
              <c:f>Sheet1!$A$33:$A$35</c:f>
              <c:numCache>
                <c:formatCode>General</c:formatCode>
                <c:ptCount val="3"/>
                <c:pt idx="0">
                  <c:v>0.5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Sheet1!$E$33:$E$35</c:f>
              <c:numCache>
                <c:formatCode>General</c:formatCode>
                <c:ptCount val="3"/>
                <c:pt idx="0">
                  <c:v>88.649999999999991</c:v>
                </c:pt>
                <c:pt idx="1">
                  <c:v>38.590000000000003</c:v>
                </c:pt>
                <c:pt idx="2">
                  <c:v>26.130000000000031</c:v>
                </c:pt>
              </c:numCache>
            </c:numRef>
          </c:yVal>
        </c:ser>
        <c:dLbls/>
        <c:axId val="97436032"/>
        <c:axId val="97437952"/>
      </c:scatterChart>
      <c:valAx>
        <c:axId val="97436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Network Distance to</a:t>
                </a:r>
                <a:r>
                  <a:rPr lang="en-US" baseline="0"/>
                  <a:t> Employment </a:t>
                </a:r>
                <a:endParaRPr lang="en-US"/>
              </a:p>
            </c:rich>
          </c:tx>
        </c:title>
        <c:numFmt formatCode="General" sourceLinked="1"/>
        <c:tickLblPos val="nextTo"/>
        <c:crossAx val="97437952"/>
        <c:crosses val="autoZero"/>
        <c:crossBetween val="midCat"/>
      </c:valAx>
      <c:valAx>
        <c:axId val="97437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  <a:r>
                  <a:rPr lang="en-US" baseline="0"/>
                  <a:t> of </a:t>
                </a:r>
                <a:r>
                  <a:rPr lang="en-US"/>
                  <a:t>Spatial Mismatch  </a:t>
                </a:r>
              </a:p>
            </c:rich>
          </c:tx>
        </c:title>
        <c:numFmt formatCode="General" sourceLinked="1"/>
        <c:tickLblPos val="nextTo"/>
        <c:crossAx val="97436032"/>
        <c:crosses val="autoZero"/>
        <c:crossBetween val="midCat"/>
      </c:valAx>
    </c:plotArea>
    <c:legend>
      <c:legendPos val="r"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4D18-D2F0-4DA4-BF12-B3D0D8A342D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C848-2573-4FFA-A216-B9FB4BED4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74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C848-2573-4FFA-A216-B9FB4BED49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C848-2573-4FFA-A216-B9FB4BED49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C848-2573-4FFA-A216-B9FB4BED49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C848-2573-4FFA-A216-B9FB4BED49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C848-2573-4FFA-A216-B9FB4BED49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C848-2573-4FFA-A216-B9FB4BED49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C848-2573-4FFA-A216-B9FB4BED49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104E43-DEFC-482F-97A0-0430450735E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7ACAFFE-E9E4-41A1-9F78-1F016EFCE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user.org/Publications/pdf/hsgimpact.pdf" TargetMode="External"/><Relationship Id="rId2" Type="http://schemas.openxmlformats.org/officeDocument/2006/relationships/hyperlink" Target="http://htaindex.cn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cyarchive.org/handle/10207/bitstreams/20727.pdf" TargetMode="External"/><Relationship Id="rId5" Type="http://schemas.openxmlformats.org/officeDocument/2006/relationships/hyperlink" Target="http://www.nber.org/public_html/confer/2008/tep08/desai.pdf" TargetMode="External"/><Relationship Id="rId4" Type="http://schemas.openxmlformats.org/officeDocument/2006/relationships/hyperlink" Target="http://www.washingtoncitypaper.com/blogs/housingcomplex/2012/02/22/mayor-gray-signals-shift-to-demand-side-on-affordable-hous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971800"/>
          </a:xfrm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r>
              <a:rPr lang="en-US" sz="1800" dirty="0" err="1" smtClean="0"/>
              <a:t>Abdulnaser</a:t>
            </a:r>
            <a:r>
              <a:rPr lang="en-US" sz="1800" dirty="0" smtClean="0"/>
              <a:t> A. Arafat, Ph.D.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 smtClean="0"/>
              <a:t>Yuyang</a:t>
            </a:r>
            <a:r>
              <a:rPr lang="en-US" sz="1800" dirty="0" smtClean="0"/>
              <a:t> </a:t>
            </a:r>
            <a:r>
              <a:rPr lang="en-US" sz="1800" dirty="0" err="1" smtClean="0"/>
              <a:t>Zou</a:t>
            </a:r>
            <a:endParaRPr lang="en-US" sz="1800" dirty="0" smtClean="0"/>
          </a:p>
          <a:p>
            <a:r>
              <a:rPr lang="en-US" sz="1800" dirty="0" smtClean="0"/>
              <a:t>Andres Blanco, Ph.D.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Ruoniu</a:t>
            </a:r>
            <a:r>
              <a:rPr lang="en-US" sz="1800" dirty="0" smtClean="0"/>
              <a:t> Wang</a:t>
            </a:r>
          </a:p>
          <a:p>
            <a:r>
              <a:rPr lang="en-US" sz="1800" dirty="0" smtClean="0"/>
              <a:t>Presenter’s Email Address: naserarafat@dcp.ufl.edu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Shimberg</a:t>
            </a:r>
            <a:r>
              <a:rPr lang="en-US" sz="1800" dirty="0" smtClean="0"/>
              <a:t> Center for Housing Studies - University of Florida</a:t>
            </a:r>
            <a:endParaRPr lang="en-US" sz="18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1"/>
            <a:ext cx="7772400" cy="14478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Allocation and Preservation of Affordable Housing: A Spatially Discriminated Supply</a:t>
            </a:r>
            <a:r>
              <a:rPr lang="en-US" sz="2200" b="1" dirty="0" smtClean="0">
                <a:solidFill>
                  <a:schemeClr val="bg1"/>
                </a:solidFill>
                <a:latin typeface="Cambria Math" pitchFamily="18" charset="0"/>
                <a:ea typeface="Calibri" pitchFamily="34" charset="0"/>
                <a:cs typeface="Times New Roman" pitchFamily="18" charset="0"/>
              </a:rPr>
              <a:t>‐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Demand Analysis Based on Parcel Level Employment Assignment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D_fhfc.jpg"/>
          <p:cNvPicPr>
            <a:picLocks noChangeAspect="1"/>
          </p:cNvPicPr>
          <p:nvPr/>
        </p:nvPicPr>
        <p:blipFill>
          <a:blip r:embed="rId3" cstate="print"/>
          <a:srcRect l="12614" t="6667" r="12614" b="12222"/>
          <a:stretch>
            <a:fillRect/>
          </a:stretch>
        </p:blipFill>
        <p:spPr>
          <a:xfrm>
            <a:off x="4267200" y="-1"/>
            <a:ext cx="4876800" cy="68462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505200" cy="1173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Supply Demand Conflict Funding programs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32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results show a large difference in the mismatch between HUD/RD properties and FHFC/LHFA properties. </a:t>
            </a:r>
          </a:p>
          <a:p>
            <a:endParaRPr lang="en-US" sz="1600" dirty="0" smtClean="0"/>
          </a:p>
          <a:p>
            <a:r>
              <a:rPr lang="en-US" sz="1600" dirty="0" smtClean="0"/>
              <a:t>The HUD/RD focus on the north west while the FHFC/LHFA are more evenly distribution.</a:t>
            </a:r>
          </a:p>
          <a:p>
            <a:endParaRPr lang="en-US" sz="1600" dirty="0" smtClean="0"/>
          </a:p>
          <a:p>
            <a:r>
              <a:rPr lang="en-US" sz="1600" dirty="0" smtClean="0"/>
              <a:t>The supply demand conflict also shows the shortage in supply in Disney were low income jobs are concentrated  while affordable housing units are not placed in the fancy hotels area.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4876800"/>
            <a:ext cx="3657600" cy="1447800"/>
            <a:chOff x="76199" y="4772025"/>
            <a:chExt cx="4191001" cy="19335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4375" t="30000" r="45625" b="46667"/>
            <a:stretch>
              <a:fillRect/>
            </a:stretch>
          </p:blipFill>
          <p:spPr bwMode="auto">
            <a:xfrm>
              <a:off x="76199" y="4772025"/>
              <a:ext cx="4191001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8125" t="21624" r="46875" b="75556"/>
            <a:stretch>
              <a:fillRect/>
            </a:stretch>
          </p:blipFill>
          <p:spPr bwMode="auto">
            <a:xfrm>
              <a:off x="1752600" y="4879731"/>
              <a:ext cx="2133600" cy="225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supply demand relationship is a multi scale relationship. Having a balance at the county level does not guarantee that that the supply and demand is balanced at the local level (0.5, 4, and 10 miles).</a:t>
            </a:r>
          </a:p>
          <a:p>
            <a:endParaRPr lang="en-US" dirty="0" smtClean="0"/>
          </a:p>
          <a:p>
            <a:r>
              <a:rPr lang="en-US" dirty="0" smtClean="0"/>
              <a:t>The increasing neighborhood size leads to more spatial matching between supply and demand but at the same time increases the travel cost which will make the units less affordable “H+T”. The “H+T” is an affordability index generated by the Center of Neighborhood Technology (CNT)(CNT, 2010).</a:t>
            </a:r>
          </a:p>
          <a:p>
            <a:endParaRPr lang="en-US" dirty="0" smtClean="0"/>
          </a:p>
          <a:p>
            <a:r>
              <a:rPr lang="en-US" dirty="0" smtClean="0"/>
              <a:t>The paper offers tools for affordable housing finance corporations for the evaluation of suggested sites for affordable housing.</a:t>
            </a:r>
          </a:p>
          <a:p>
            <a:endParaRPr lang="en-US" dirty="0" smtClean="0"/>
          </a:p>
          <a:p>
            <a:r>
              <a:rPr lang="en-US" dirty="0" smtClean="0"/>
              <a:t>The paper also gives tools for investors to identify suitable places to site affordable housing units.</a:t>
            </a:r>
          </a:p>
          <a:p>
            <a:endParaRPr lang="en-US" dirty="0" smtClean="0"/>
          </a:p>
          <a:p>
            <a:r>
              <a:rPr lang="en-US" dirty="0" smtClean="0"/>
              <a:t>The methodology will be used to create a linkage criterion for the Affordable Housing Suitability Model AHS. This criterion will be one of main criteria in the Criteria Evaluation </a:t>
            </a:r>
            <a:r>
              <a:rPr lang="en-US" dirty="0"/>
              <a:t>M</a:t>
            </a:r>
            <a:r>
              <a:rPr lang="en-US" dirty="0" smtClean="0"/>
              <a:t>atrix CEM in addition to travel cost, transit access, housing cost and physical characteristics.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 smtClean="0"/>
              <a:t>Bogdon</a:t>
            </a:r>
            <a:r>
              <a:rPr lang="en-US" dirty="0" smtClean="0"/>
              <a:t>, A. S., &amp; Can, A. (1997). Indicators of local housing affordability: Comparative </a:t>
            </a:r>
          </a:p>
          <a:p>
            <a:r>
              <a:rPr lang="en-US" dirty="0" smtClean="0"/>
              <a:t>and spatial approaches. Real Estate Economics, 25(1), 43-80.</a:t>
            </a:r>
          </a:p>
          <a:p>
            <a:r>
              <a:rPr lang="en-US" dirty="0" smtClean="0"/>
              <a:t>Carr M., &amp; Zwick. P. (2007). Smart land-use analysis: The LUCIS model. Redlands, CA: </a:t>
            </a:r>
          </a:p>
          <a:p>
            <a:r>
              <a:rPr lang="en-US" dirty="0" smtClean="0"/>
              <a:t>	ESRI press.</a:t>
            </a:r>
          </a:p>
          <a:p>
            <a:r>
              <a:rPr lang="en-US" dirty="0" smtClean="0"/>
              <a:t>Center for </a:t>
            </a:r>
            <a:r>
              <a:rPr lang="en-US" dirty="0" err="1" smtClean="0"/>
              <a:t>Neigborhood</a:t>
            </a:r>
            <a:r>
              <a:rPr lang="en-US" dirty="0" smtClean="0"/>
              <a:t> Technology CNT (2010). True affordability and location </a:t>
            </a:r>
          </a:p>
          <a:p>
            <a:r>
              <a:rPr lang="en-US" dirty="0" smtClean="0"/>
              <a:t>	efficiency. Retrieved January 30, 2011, from </a:t>
            </a:r>
            <a:r>
              <a:rPr lang="en-US" dirty="0" smtClean="0">
                <a:hlinkClick r:id="rId2"/>
              </a:rPr>
              <a:t>http://htaindex.cnt.org/</a:t>
            </a:r>
            <a:endParaRPr lang="en-US" dirty="0" smtClean="0"/>
          </a:p>
          <a:p>
            <a:r>
              <a:rPr lang="en-US" dirty="0" err="1" smtClean="0"/>
              <a:t>Dacquisto</a:t>
            </a:r>
            <a:r>
              <a:rPr lang="en-US" dirty="0" smtClean="0"/>
              <a:t>, D. J., &amp;</a:t>
            </a:r>
            <a:r>
              <a:rPr lang="en-US" dirty="0" err="1" smtClean="0"/>
              <a:t>Rodda</a:t>
            </a:r>
            <a:r>
              <a:rPr lang="en-US" dirty="0" smtClean="0"/>
              <a:t>, D. T. (2006, January). Housing Impact Analysis. Available: </a:t>
            </a:r>
          </a:p>
          <a:p>
            <a:r>
              <a:rPr lang="en-US" u="sng" dirty="0" smtClean="0">
                <a:hlinkClick r:id="rId3"/>
              </a:rPr>
              <a:t>http://www.huduser.org/Publications/pdf/hsgimpact.pdf</a:t>
            </a:r>
            <a:r>
              <a:rPr lang="en-US" dirty="0" smtClean="0"/>
              <a:t> (2011, November 15 )</a:t>
            </a:r>
          </a:p>
          <a:p>
            <a:r>
              <a:rPr lang="en-US" dirty="0" err="1" smtClean="0"/>
              <a:t>DePillis</a:t>
            </a:r>
            <a:r>
              <a:rPr lang="en-US" dirty="0" smtClean="0"/>
              <a:t>, L. (2012,Febuary). Gray Signals Shift to “Demand Side” On Affordable </a:t>
            </a:r>
          </a:p>
          <a:p>
            <a:r>
              <a:rPr lang="en-US" dirty="0" smtClean="0"/>
              <a:t>Housing. Available: </a:t>
            </a:r>
            <a:r>
              <a:rPr lang="en-US" u="sng" dirty="0" smtClean="0">
                <a:hlinkClick r:id="rId4"/>
              </a:rPr>
              <a:t>http://www.washingtoncitypaper.com/blogs/housingcomplex/2012/02/22/mayor-gray-signals-shift-to-demand-side-on-affordable-housing/</a:t>
            </a:r>
            <a:r>
              <a:rPr lang="en-US" dirty="0" smtClean="0"/>
              <a:t> (2012, March 1)</a:t>
            </a:r>
          </a:p>
          <a:p>
            <a:r>
              <a:rPr lang="en-US" dirty="0" smtClean="0"/>
              <a:t>Desai, M. (2008, March). Investable Tax Credits: The Case of the Low Income Housing </a:t>
            </a:r>
          </a:p>
          <a:p>
            <a:r>
              <a:rPr lang="en-US" dirty="0" smtClean="0"/>
              <a:t>Tax Credit. Available : </a:t>
            </a:r>
            <a:r>
              <a:rPr lang="en-US" u="sng" dirty="0" smtClean="0">
                <a:hlinkClick r:id="rId5"/>
              </a:rPr>
              <a:t>http://www.nber.org/public_html/confer/2008/tep08/desai.pdf</a:t>
            </a:r>
            <a:r>
              <a:rPr lang="en-US" dirty="0" smtClean="0"/>
              <a:t> (2012, </a:t>
            </a:r>
            <a:r>
              <a:rPr lang="en-US" dirty="0" err="1" smtClean="0"/>
              <a:t>Febuary</a:t>
            </a:r>
            <a:r>
              <a:rPr lang="en-US" dirty="0" smtClean="0"/>
              <a:t> 2)</a:t>
            </a:r>
          </a:p>
          <a:p>
            <a:r>
              <a:rPr lang="en-US" dirty="0" smtClean="0"/>
              <a:t>Florida Affordable Housing Model (2009). Affordable housing model methodology.</a:t>
            </a:r>
          </a:p>
          <a:p>
            <a:r>
              <a:rPr lang="en-US" dirty="0" smtClean="0"/>
              <a:t>University of Florida: Department of Urban and Regional Planning. </a:t>
            </a:r>
          </a:p>
          <a:p>
            <a:r>
              <a:rPr lang="en-US" dirty="0" err="1" smtClean="0"/>
              <a:t>Gobillon</a:t>
            </a:r>
            <a:r>
              <a:rPr lang="en-US" dirty="0" smtClean="0"/>
              <a:t>, L., </a:t>
            </a:r>
            <a:r>
              <a:rPr lang="en-US" dirty="0" err="1" smtClean="0"/>
              <a:t>Selod</a:t>
            </a:r>
            <a:r>
              <a:rPr lang="en-US" dirty="0" smtClean="0"/>
              <a:t>, H., &amp; </a:t>
            </a:r>
            <a:r>
              <a:rPr lang="en-US" dirty="0" err="1" smtClean="0"/>
              <a:t>Zenou</a:t>
            </a:r>
            <a:r>
              <a:rPr lang="en-US" dirty="0" smtClean="0"/>
              <a:t>, Y. (2007). The mechanisms of spatial mismatch. Urban Studies, 44(12), 2401-2427.</a:t>
            </a:r>
          </a:p>
          <a:p>
            <a:r>
              <a:rPr lang="en-US" dirty="0" err="1" smtClean="0"/>
              <a:t>Gyourko</a:t>
            </a:r>
            <a:r>
              <a:rPr lang="en-US" dirty="0" smtClean="0"/>
              <a:t>, J., &amp; </a:t>
            </a:r>
            <a:r>
              <a:rPr lang="en-US" dirty="0" err="1" smtClean="0"/>
              <a:t>Saiz</a:t>
            </a:r>
            <a:r>
              <a:rPr lang="en-US" dirty="0" smtClean="0"/>
              <a:t>, A. (2004). Reinvestment in the housing stock: the role of construction costs and the supply side. Journal of Urban Economics, 55(2), 238-256.</a:t>
            </a:r>
          </a:p>
          <a:p>
            <a:r>
              <a:rPr lang="en-US" dirty="0" err="1" smtClean="0"/>
              <a:t>Haffner</a:t>
            </a:r>
            <a:r>
              <a:rPr lang="en-US" dirty="0" smtClean="0"/>
              <a:t>, M., &amp; </a:t>
            </a:r>
            <a:r>
              <a:rPr lang="en-US" dirty="0" err="1" smtClean="0"/>
              <a:t>Heylen</a:t>
            </a:r>
            <a:r>
              <a:rPr lang="en-US" dirty="0" smtClean="0"/>
              <a:t>, K. (2011). User Costs and Housing Expenses. Towards a more Comprehensive Approach to Affordability. Housing Studies, 26(4), 593-614.</a:t>
            </a:r>
          </a:p>
          <a:p>
            <a:r>
              <a:rPr lang="en-US" dirty="0" smtClean="0"/>
              <a:t>Horner, M. W., &amp; </a:t>
            </a:r>
            <a:r>
              <a:rPr lang="en-US" dirty="0" err="1" smtClean="0"/>
              <a:t>Mefford</a:t>
            </a:r>
            <a:r>
              <a:rPr lang="en-US" dirty="0" smtClean="0"/>
              <a:t>, J. N. (2007). Investigating urban spatial mismatch using job-housing indicators to model home-work separation. Environment and Planning A, 39(6), 1420-1440.</a:t>
            </a:r>
          </a:p>
          <a:p>
            <a:r>
              <a:rPr lang="en-US" dirty="0" smtClean="0"/>
              <a:t>Ray, A., Nguyen, D., O’Dell, W., </a:t>
            </a:r>
            <a:r>
              <a:rPr lang="en-US" dirty="0" err="1" smtClean="0"/>
              <a:t>Roset-Zuppa</a:t>
            </a:r>
            <a:r>
              <a:rPr lang="en-US" dirty="0" smtClean="0"/>
              <a:t>, P., &amp;White, D. (2009, June).The state of </a:t>
            </a:r>
          </a:p>
          <a:p>
            <a:r>
              <a:rPr lang="en-US" dirty="0" smtClean="0"/>
              <a:t>Florida's assisted rental housing. Available: </a:t>
            </a:r>
            <a:r>
              <a:rPr lang="en-US" u="sng" dirty="0" smtClean="0">
                <a:hlinkClick r:id="rId6"/>
              </a:rPr>
              <a:t>http://www.policyarchive.org/handle/10207/bitstreams/20727.pdf</a:t>
            </a:r>
            <a:r>
              <a:rPr lang="en-US" dirty="0" smtClean="0"/>
              <a:t> (2012, February 8)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679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Assisted Housing Supply and Demand </a:t>
            </a:r>
            <a:br>
              <a:rPr lang="en-US" sz="2800" dirty="0" smtClean="0"/>
            </a:br>
            <a:r>
              <a:rPr lang="en-US" sz="2800" dirty="0" smtClean="0"/>
              <a:t>County Level Figures – Orange County, FL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43859" t="41799" r="38081" b="36796"/>
          <a:stretch>
            <a:fillRect/>
          </a:stretch>
        </p:blipFill>
        <p:spPr bwMode="auto">
          <a:xfrm>
            <a:off x="3771900" y="1524000"/>
            <a:ext cx="491490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0292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t</a:t>
            </a:r>
            <a:r>
              <a:rPr lang="en-US" dirty="0" smtClean="0"/>
              <a:t>he target population is VLI,  the AHI Supply will almost cover the demand for the county. </a:t>
            </a:r>
          </a:p>
          <a:p>
            <a:r>
              <a:rPr lang="en-US" dirty="0" smtClean="0"/>
              <a:t>However, statistics by </a:t>
            </a:r>
            <a:r>
              <a:rPr lang="en-US" dirty="0" err="1" smtClean="0"/>
              <a:t>Shimberg</a:t>
            </a:r>
            <a:r>
              <a:rPr lang="en-US" dirty="0" smtClean="0"/>
              <a:t> Center shows that 92% AHI units are occupied by households of &lt;60 AMI and the target population can exceed to reach 80% AMI (Ray et al, 2009)</a:t>
            </a:r>
          </a:p>
          <a:p>
            <a:endParaRPr lang="en-US" dirty="0" smtClean="0"/>
          </a:p>
          <a:p>
            <a:r>
              <a:rPr lang="en-US" dirty="0" smtClean="0"/>
              <a:t>Affordable housing can also include affordable mortgages, rents and other assistance programs such as housing choice vouchers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375" t="33333" r="53235" b="48661"/>
          <a:stretch>
            <a:fillRect/>
          </a:stretch>
        </p:blipFill>
        <p:spPr bwMode="auto">
          <a:xfrm>
            <a:off x="381000" y="121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4375" t="33333" r="56875" b="52222"/>
          <a:stretch>
            <a:fillRect/>
          </a:stretch>
        </p:blipFill>
        <p:spPr bwMode="auto">
          <a:xfrm>
            <a:off x="381000" y="3733800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4375" t="51339" r="53235" b="34445"/>
          <a:stretch>
            <a:fillRect/>
          </a:stretch>
        </p:blipFill>
        <p:spPr bwMode="auto">
          <a:xfrm>
            <a:off x="381000" y="25908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029162"/>
            <a:ext cx="8153400" cy="4800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This research studies the local housing supply and demand values in Orange County, FL and evaluate them with respect to the overall county values.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Therefore, this research focuses on the spatial distribution of the AHI properties and their relationship to low income employment locations.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Scale of Analysis and Neighborhood Size</a:t>
            </a:r>
          </a:p>
          <a:p>
            <a:pPr lvl="1"/>
            <a:r>
              <a:rPr lang="en-US" dirty="0" smtClean="0"/>
              <a:t>0.5 mile network walking distance </a:t>
            </a:r>
          </a:p>
          <a:p>
            <a:pPr lvl="1"/>
            <a:r>
              <a:rPr lang="en-US" dirty="0" smtClean="0"/>
              <a:t>4 mile network biking distance</a:t>
            </a:r>
          </a:p>
          <a:p>
            <a:pPr lvl="1"/>
            <a:r>
              <a:rPr lang="en-US" dirty="0" smtClean="0"/>
              <a:t>10 mile driving trip distance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Research Focus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Supply and Demand Estimation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91000" cy="4572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Random points are generated across the county (5000 pts).</a:t>
            </a:r>
          </a:p>
          <a:p>
            <a:endParaRPr lang="en-US" dirty="0" smtClean="0"/>
          </a:p>
          <a:p>
            <a:r>
              <a:rPr lang="en-US" dirty="0" smtClean="0"/>
              <a:t>Supply and demand are estimated around each random point using a neighborhood size defined by a certain driving distance/time</a:t>
            </a:r>
          </a:p>
          <a:p>
            <a:endParaRPr lang="en-US" dirty="0" smtClean="0"/>
          </a:p>
          <a:p>
            <a:r>
              <a:rPr lang="en-US" dirty="0" smtClean="0"/>
              <a:t>Inverse Distance Weighting (IDW) interpolation to create demand and supply surfaces for the whole county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5625" t="43333" r="40625" b="40000"/>
          <a:stretch>
            <a:fillRect/>
          </a:stretch>
        </p:blipFill>
        <p:spPr bwMode="auto">
          <a:xfrm>
            <a:off x="5105400" y="2438400"/>
            <a:ext cx="36880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Capturing Supply and Demand within Specific Distance Thresholds</a:t>
            </a:r>
            <a:endParaRPr lang="en-US" sz="3200" b="1" dirty="0"/>
          </a:p>
        </p:txBody>
      </p:sp>
      <p:sp>
        <p:nvSpPr>
          <p:cNvPr id="31" name="Multiply 30"/>
          <p:cNvSpPr/>
          <p:nvPr/>
        </p:nvSpPr>
        <p:spPr>
          <a:xfrm>
            <a:off x="7773987" y="5099050"/>
            <a:ext cx="244475" cy="21272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400800" y="2543175"/>
            <a:ext cx="228600" cy="2286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6629400" y="2543175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Random Points</a:t>
            </a:r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6629400" y="1884363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Network Distance Buffer Area</a:t>
            </a:r>
          </a:p>
        </p:txBody>
      </p:sp>
      <p:cxnSp>
        <p:nvCxnSpPr>
          <p:cNvPr id="35" name="Straight Arrow Connector 34"/>
          <p:cNvCxnSpPr>
            <a:stCxn id="31" idx="1"/>
          </p:cNvCxnSpPr>
          <p:nvPr/>
        </p:nvCxnSpPr>
        <p:spPr>
          <a:xfrm flipV="1">
            <a:off x="7959725" y="4337050"/>
            <a:ext cx="752475" cy="812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316787" y="433705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40587" y="448945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69187" y="448945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64387" y="593725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40587" y="586105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459787" y="548005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535987" y="563245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>
            <a:off x="6923087" y="4718050"/>
            <a:ext cx="889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6859587" y="4794250"/>
            <a:ext cx="889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7011987" y="4794250"/>
            <a:ext cx="889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7011987" y="4946650"/>
            <a:ext cx="889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8535987" y="5099050"/>
            <a:ext cx="889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8612187" y="5022850"/>
            <a:ext cx="889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400800" y="2254250"/>
            <a:ext cx="152400" cy="136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0"/>
          <p:cNvSpPr txBox="1">
            <a:spLocks noChangeArrowheads="1"/>
          </p:cNvSpPr>
          <p:nvPr/>
        </p:nvSpPr>
        <p:spPr bwMode="auto">
          <a:xfrm>
            <a:off x="6629400" y="22098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Network Distance</a:t>
            </a:r>
          </a:p>
        </p:txBody>
      </p:sp>
      <p:sp>
        <p:nvSpPr>
          <p:cNvPr id="51" name="Isosceles Triangle 50"/>
          <p:cNvSpPr/>
          <p:nvPr/>
        </p:nvSpPr>
        <p:spPr>
          <a:xfrm>
            <a:off x="6477000" y="2924175"/>
            <a:ext cx="889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7000" y="3228975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43"/>
          <p:cNvSpPr txBox="1">
            <a:spLocks noChangeArrowheads="1"/>
          </p:cNvSpPr>
          <p:nvPr/>
        </p:nvSpPr>
        <p:spPr bwMode="auto">
          <a:xfrm>
            <a:off x="6629400" y="2847975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AHI Housing Units</a:t>
            </a:r>
          </a:p>
        </p:txBody>
      </p:sp>
      <p:sp>
        <p:nvSpPr>
          <p:cNvPr id="54" name="TextBox 44"/>
          <p:cNvSpPr txBox="1">
            <a:spLocks noChangeArrowheads="1"/>
          </p:cNvSpPr>
          <p:nvPr/>
        </p:nvSpPr>
        <p:spPr bwMode="auto">
          <a:xfrm>
            <a:off x="6629400" y="3152775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Employment</a:t>
            </a:r>
          </a:p>
        </p:txBody>
      </p:sp>
      <p:sp>
        <p:nvSpPr>
          <p:cNvPr id="55" name="Freeform 54"/>
          <p:cNvSpPr/>
          <p:nvPr/>
        </p:nvSpPr>
        <p:spPr>
          <a:xfrm>
            <a:off x="6026150" y="3921125"/>
            <a:ext cx="2965450" cy="2708275"/>
          </a:xfrm>
          <a:custGeom>
            <a:avLst/>
            <a:gdLst>
              <a:gd name="connsiteX0" fmla="*/ 1234633 w 2965048"/>
              <a:gd name="connsiteY0" fmla="*/ 23149 h 2708476"/>
              <a:gd name="connsiteX1" fmla="*/ 991564 w 2965048"/>
              <a:gd name="connsiteY1" fmla="*/ 92597 h 2708476"/>
              <a:gd name="connsiteX2" fmla="*/ 667473 w 2965048"/>
              <a:gd name="connsiteY2" fmla="*/ 474562 h 2708476"/>
              <a:gd name="connsiteX3" fmla="*/ 343382 w 2965048"/>
              <a:gd name="connsiteY3" fmla="*/ 544010 h 2708476"/>
              <a:gd name="connsiteX4" fmla="*/ 19291 w 2965048"/>
              <a:gd name="connsiteY4" fmla="*/ 983848 h 2708476"/>
              <a:gd name="connsiteX5" fmla="*/ 227635 w 2965048"/>
              <a:gd name="connsiteY5" fmla="*/ 1342663 h 2708476"/>
              <a:gd name="connsiteX6" fmla="*/ 540152 w 2965048"/>
              <a:gd name="connsiteY6" fmla="*/ 1435261 h 2708476"/>
              <a:gd name="connsiteX7" fmla="*/ 702197 w 2965048"/>
              <a:gd name="connsiteY7" fmla="*/ 1805651 h 2708476"/>
              <a:gd name="connsiteX8" fmla="*/ 702197 w 2965048"/>
              <a:gd name="connsiteY8" fmla="*/ 1944547 h 2708476"/>
              <a:gd name="connsiteX9" fmla="*/ 667473 w 2965048"/>
              <a:gd name="connsiteY9" fmla="*/ 2326511 h 2708476"/>
              <a:gd name="connsiteX10" fmla="*/ 864243 w 2965048"/>
              <a:gd name="connsiteY10" fmla="*/ 2488557 h 2708476"/>
              <a:gd name="connsiteX11" fmla="*/ 1304081 w 2965048"/>
              <a:gd name="connsiteY11" fmla="*/ 2650602 h 2708476"/>
              <a:gd name="connsiteX12" fmla="*/ 1408253 w 2965048"/>
              <a:gd name="connsiteY12" fmla="*/ 2696901 h 2708476"/>
              <a:gd name="connsiteX13" fmla="*/ 1894390 w 2965048"/>
              <a:gd name="connsiteY13" fmla="*/ 2581154 h 2708476"/>
              <a:gd name="connsiteX14" fmla="*/ 1905964 w 2965048"/>
              <a:gd name="connsiteY14" fmla="*/ 2314937 h 2708476"/>
              <a:gd name="connsiteX15" fmla="*/ 2160607 w 2965048"/>
              <a:gd name="connsiteY15" fmla="*/ 2199190 h 2708476"/>
              <a:gd name="connsiteX16" fmla="*/ 2704618 w 2965048"/>
              <a:gd name="connsiteY16" fmla="*/ 2233914 h 2708476"/>
              <a:gd name="connsiteX17" fmla="*/ 2912962 w 2965048"/>
              <a:gd name="connsiteY17" fmla="*/ 1944547 h 2708476"/>
              <a:gd name="connsiteX18" fmla="*/ 2878238 w 2965048"/>
              <a:gd name="connsiteY18" fmla="*/ 1527858 h 2708476"/>
              <a:gd name="connsiteX19" fmla="*/ 2901387 w 2965048"/>
              <a:gd name="connsiteY19" fmla="*/ 1203767 h 2708476"/>
              <a:gd name="connsiteX20" fmla="*/ 2947686 w 2965048"/>
              <a:gd name="connsiteY20" fmla="*/ 914400 h 2708476"/>
              <a:gd name="connsiteX21" fmla="*/ 2797215 w 2965048"/>
              <a:gd name="connsiteY21" fmla="*/ 601883 h 2708476"/>
              <a:gd name="connsiteX22" fmla="*/ 2727767 w 2965048"/>
              <a:gd name="connsiteY22" fmla="*/ 486137 h 2708476"/>
              <a:gd name="connsiteX23" fmla="*/ 2681468 w 2965048"/>
              <a:gd name="connsiteY23" fmla="*/ 393539 h 2708476"/>
              <a:gd name="connsiteX24" fmla="*/ 2658319 w 2965048"/>
              <a:gd name="connsiteY24" fmla="*/ 243068 h 2708476"/>
              <a:gd name="connsiteX25" fmla="*/ 2368952 w 2965048"/>
              <a:gd name="connsiteY25" fmla="*/ 57873 h 2708476"/>
              <a:gd name="connsiteX26" fmla="*/ 1986987 w 2965048"/>
              <a:gd name="connsiteY26" fmla="*/ 347240 h 2708476"/>
              <a:gd name="connsiteX27" fmla="*/ 1697620 w 2965048"/>
              <a:gd name="connsiteY27" fmla="*/ 219919 h 2708476"/>
              <a:gd name="connsiteX28" fmla="*/ 1512425 w 2965048"/>
              <a:gd name="connsiteY28" fmla="*/ 34724 h 2708476"/>
              <a:gd name="connsiteX29" fmla="*/ 1234633 w 2965048"/>
              <a:gd name="connsiteY29" fmla="*/ 23149 h 270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65048" h="2708476">
                <a:moveTo>
                  <a:pt x="1234633" y="23149"/>
                </a:moveTo>
                <a:cubicBezTo>
                  <a:pt x="1147823" y="32794"/>
                  <a:pt x="1086091" y="17362"/>
                  <a:pt x="991564" y="92597"/>
                </a:cubicBezTo>
                <a:cubicBezTo>
                  <a:pt x="897037" y="167832"/>
                  <a:pt x="775503" y="399327"/>
                  <a:pt x="667473" y="474562"/>
                </a:cubicBezTo>
                <a:cubicBezTo>
                  <a:pt x="559443" y="549797"/>
                  <a:pt x="451412" y="459129"/>
                  <a:pt x="343382" y="544010"/>
                </a:cubicBezTo>
                <a:cubicBezTo>
                  <a:pt x="235352" y="628891"/>
                  <a:pt x="38582" y="850739"/>
                  <a:pt x="19291" y="983848"/>
                </a:cubicBezTo>
                <a:cubicBezTo>
                  <a:pt x="0" y="1116957"/>
                  <a:pt x="140825" y="1267428"/>
                  <a:pt x="227635" y="1342663"/>
                </a:cubicBezTo>
                <a:cubicBezTo>
                  <a:pt x="314445" y="1417899"/>
                  <a:pt x="461058" y="1358096"/>
                  <a:pt x="540152" y="1435261"/>
                </a:cubicBezTo>
                <a:cubicBezTo>
                  <a:pt x="619246" y="1512426"/>
                  <a:pt x="675190" y="1720770"/>
                  <a:pt x="702197" y="1805651"/>
                </a:cubicBezTo>
                <a:cubicBezTo>
                  <a:pt x="729205" y="1890532"/>
                  <a:pt x="707984" y="1857737"/>
                  <a:pt x="702197" y="1944547"/>
                </a:cubicBezTo>
                <a:cubicBezTo>
                  <a:pt x="696410" y="2031357"/>
                  <a:pt x="640465" y="2235843"/>
                  <a:pt x="667473" y="2326511"/>
                </a:cubicBezTo>
                <a:cubicBezTo>
                  <a:pt x="694481" y="2417179"/>
                  <a:pt x="758142" y="2434542"/>
                  <a:pt x="864243" y="2488557"/>
                </a:cubicBezTo>
                <a:cubicBezTo>
                  <a:pt x="970344" y="2542572"/>
                  <a:pt x="1213413" y="2615878"/>
                  <a:pt x="1304081" y="2650602"/>
                </a:cubicBezTo>
                <a:cubicBezTo>
                  <a:pt x="1394749" y="2685326"/>
                  <a:pt x="1309868" y="2708476"/>
                  <a:pt x="1408253" y="2696901"/>
                </a:cubicBezTo>
                <a:cubicBezTo>
                  <a:pt x="1506638" y="2685326"/>
                  <a:pt x="1811438" y="2644815"/>
                  <a:pt x="1894390" y="2581154"/>
                </a:cubicBezTo>
                <a:cubicBezTo>
                  <a:pt x="1977342" y="2517493"/>
                  <a:pt x="1861595" y="2378598"/>
                  <a:pt x="1905964" y="2314937"/>
                </a:cubicBezTo>
                <a:cubicBezTo>
                  <a:pt x="1950333" y="2251276"/>
                  <a:pt x="2027498" y="2212694"/>
                  <a:pt x="2160607" y="2199190"/>
                </a:cubicBezTo>
                <a:cubicBezTo>
                  <a:pt x="2293716" y="2185686"/>
                  <a:pt x="2579226" y="2276354"/>
                  <a:pt x="2704618" y="2233914"/>
                </a:cubicBezTo>
                <a:cubicBezTo>
                  <a:pt x="2830010" y="2191474"/>
                  <a:pt x="2884025" y="2062223"/>
                  <a:pt x="2912962" y="1944547"/>
                </a:cubicBezTo>
                <a:cubicBezTo>
                  <a:pt x="2941899" y="1826871"/>
                  <a:pt x="2880167" y="1651321"/>
                  <a:pt x="2878238" y="1527858"/>
                </a:cubicBezTo>
                <a:cubicBezTo>
                  <a:pt x="2876309" y="1404395"/>
                  <a:pt x="2889812" y="1306010"/>
                  <a:pt x="2901387" y="1203767"/>
                </a:cubicBezTo>
                <a:cubicBezTo>
                  <a:pt x="2912962" y="1101524"/>
                  <a:pt x="2965048" y="1014714"/>
                  <a:pt x="2947686" y="914400"/>
                </a:cubicBezTo>
                <a:cubicBezTo>
                  <a:pt x="2930324" y="814086"/>
                  <a:pt x="2833868" y="673260"/>
                  <a:pt x="2797215" y="601883"/>
                </a:cubicBezTo>
                <a:cubicBezTo>
                  <a:pt x="2760562" y="530506"/>
                  <a:pt x="2747058" y="520861"/>
                  <a:pt x="2727767" y="486137"/>
                </a:cubicBezTo>
                <a:cubicBezTo>
                  <a:pt x="2708476" y="451413"/>
                  <a:pt x="2693043" y="434050"/>
                  <a:pt x="2681468" y="393539"/>
                </a:cubicBezTo>
                <a:cubicBezTo>
                  <a:pt x="2669893" y="353028"/>
                  <a:pt x="2710405" y="299012"/>
                  <a:pt x="2658319" y="243068"/>
                </a:cubicBezTo>
                <a:cubicBezTo>
                  <a:pt x="2606233" y="187124"/>
                  <a:pt x="2480841" y="40511"/>
                  <a:pt x="2368952" y="57873"/>
                </a:cubicBezTo>
                <a:cubicBezTo>
                  <a:pt x="2257063" y="75235"/>
                  <a:pt x="2098876" y="320232"/>
                  <a:pt x="1986987" y="347240"/>
                </a:cubicBezTo>
                <a:cubicBezTo>
                  <a:pt x="1875098" y="374248"/>
                  <a:pt x="1776714" y="272005"/>
                  <a:pt x="1697620" y="219919"/>
                </a:cubicBezTo>
                <a:cubicBezTo>
                  <a:pt x="1618526" y="167833"/>
                  <a:pt x="1581873" y="69448"/>
                  <a:pt x="1512425" y="34724"/>
                </a:cubicBezTo>
                <a:cubicBezTo>
                  <a:pt x="1442977" y="0"/>
                  <a:pt x="1321443" y="13504"/>
                  <a:pt x="1234633" y="2314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324600" y="1860550"/>
            <a:ext cx="298450" cy="273050"/>
          </a:xfrm>
          <a:custGeom>
            <a:avLst/>
            <a:gdLst>
              <a:gd name="connsiteX0" fmla="*/ 1234633 w 2965048"/>
              <a:gd name="connsiteY0" fmla="*/ 23149 h 2708476"/>
              <a:gd name="connsiteX1" fmla="*/ 991564 w 2965048"/>
              <a:gd name="connsiteY1" fmla="*/ 92597 h 2708476"/>
              <a:gd name="connsiteX2" fmla="*/ 667473 w 2965048"/>
              <a:gd name="connsiteY2" fmla="*/ 474562 h 2708476"/>
              <a:gd name="connsiteX3" fmla="*/ 343382 w 2965048"/>
              <a:gd name="connsiteY3" fmla="*/ 544010 h 2708476"/>
              <a:gd name="connsiteX4" fmla="*/ 19291 w 2965048"/>
              <a:gd name="connsiteY4" fmla="*/ 983848 h 2708476"/>
              <a:gd name="connsiteX5" fmla="*/ 227635 w 2965048"/>
              <a:gd name="connsiteY5" fmla="*/ 1342663 h 2708476"/>
              <a:gd name="connsiteX6" fmla="*/ 540152 w 2965048"/>
              <a:gd name="connsiteY6" fmla="*/ 1435261 h 2708476"/>
              <a:gd name="connsiteX7" fmla="*/ 702197 w 2965048"/>
              <a:gd name="connsiteY7" fmla="*/ 1805651 h 2708476"/>
              <a:gd name="connsiteX8" fmla="*/ 702197 w 2965048"/>
              <a:gd name="connsiteY8" fmla="*/ 1944547 h 2708476"/>
              <a:gd name="connsiteX9" fmla="*/ 667473 w 2965048"/>
              <a:gd name="connsiteY9" fmla="*/ 2326511 h 2708476"/>
              <a:gd name="connsiteX10" fmla="*/ 864243 w 2965048"/>
              <a:gd name="connsiteY10" fmla="*/ 2488557 h 2708476"/>
              <a:gd name="connsiteX11" fmla="*/ 1304081 w 2965048"/>
              <a:gd name="connsiteY11" fmla="*/ 2650602 h 2708476"/>
              <a:gd name="connsiteX12" fmla="*/ 1408253 w 2965048"/>
              <a:gd name="connsiteY12" fmla="*/ 2696901 h 2708476"/>
              <a:gd name="connsiteX13" fmla="*/ 1894390 w 2965048"/>
              <a:gd name="connsiteY13" fmla="*/ 2581154 h 2708476"/>
              <a:gd name="connsiteX14" fmla="*/ 1905964 w 2965048"/>
              <a:gd name="connsiteY14" fmla="*/ 2314937 h 2708476"/>
              <a:gd name="connsiteX15" fmla="*/ 2160607 w 2965048"/>
              <a:gd name="connsiteY15" fmla="*/ 2199190 h 2708476"/>
              <a:gd name="connsiteX16" fmla="*/ 2704618 w 2965048"/>
              <a:gd name="connsiteY16" fmla="*/ 2233914 h 2708476"/>
              <a:gd name="connsiteX17" fmla="*/ 2912962 w 2965048"/>
              <a:gd name="connsiteY17" fmla="*/ 1944547 h 2708476"/>
              <a:gd name="connsiteX18" fmla="*/ 2878238 w 2965048"/>
              <a:gd name="connsiteY18" fmla="*/ 1527858 h 2708476"/>
              <a:gd name="connsiteX19" fmla="*/ 2901387 w 2965048"/>
              <a:gd name="connsiteY19" fmla="*/ 1203767 h 2708476"/>
              <a:gd name="connsiteX20" fmla="*/ 2947686 w 2965048"/>
              <a:gd name="connsiteY20" fmla="*/ 914400 h 2708476"/>
              <a:gd name="connsiteX21" fmla="*/ 2797215 w 2965048"/>
              <a:gd name="connsiteY21" fmla="*/ 601883 h 2708476"/>
              <a:gd name="connsiteX22" fmla="*/ 2727767 w 2965048"/>
              <a:gd name="connsiteY22" fmla="*/ 486137 h 2708476"/>
              <a:gd name="connsiteX23" fmla="*/ 2681468 w 2965048"/>
              <a:gd name="connsiteY23" fmla="*/ 393539 h 2708476"/>
              <a:gd name="connsiteX24" fmla="*/ 2658319 w 2965048"/>
              <a:gd name="connsiteY24" fmla="*/ 243068 h 2708476"/>
              <a:gd name="connsiteX25" fmla="*/ 2368952 w 2965048"/>
              <a:gd name="connsiteY25" fmla="*/ 57873 h 2708476"/>
              <a:gd name="connsiteX26" fmla="*/ 1986987 w 2965048"/>
              <a:gd name="connsiteY26" fmla="*/ 347240 h 2708476"/>
              <a:gd name="connsiteX27" fmla="*/ 1697620 w 2965048"/>
              <a:gd name="connsiteY27" fmla="*/ 219919 h 2708476"/>
              <a:gd name="connsiteX28" fmla="*/ 1512425 w 2965048"/>
              <a:gd name="connsiteY28" fmla="*/ 34724 h 2708476"/>
              <a:gd name="connsiteX29" fmla="*/ 1234633 w 2965048"/>
              <a:gd name="connsiteY29" fmla="*/ 23149 h 270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65048" h="2708476">
                <a:moveTo>
                  <a:pt x="1234633" y="23149"/>
                </a:moveTo>
                <a:cubicBezTo>
                  <a:pt x="1147823" y="32794"/>
                  <a:pt x="1086091" y="17362"/>
                  <a:pt x="991564" y="92597"/>
                </a:cubicBezTo>
                <a:cubicBezTo>
                  <a:pt x="897037" y="167832"/>
                  <a:pt x="775503" y="399327"/>
                  <a:pt x="667473" y="474562"/>
                </a:cubicBezTo>
                <a:cubicBezTo>
                  <a:pt x="559443" y="549797"/>
                  <a:pt x="451412" y="459129"/>
                  <a:pt x="343382" y="544010"/>
                </a:cubicBezTo>
                <a:cubicBezTo>
                  <a:pt x="235352" y="628891"/>
                  <a:pt x="38582" y="850739"/>
                  <a:pt x="19291" y="983848"/>
                </a:cubicBezTo>
                <a:cubicBezTo>
                  <a:pt x="0" y="1116957"/>
                  <a:pt x="140825" y="1267428"/>
                  <a:pt x="227635" y="1342663"/>
                </a:cubicBezTo>
                <a:cubicBezTo>
                  <a:pt x="314445" y="1417899"/>
                  <a:pt x="461058" y="1358096"/>
                  <a:pt x="540152" y="1435261"/>
                </a:cubicBezTo>
                <a:cubicBezTo>
                  <a:pt x="619246" y="1512426"/>
                  <a:pt x="675190" y="1720770"/>
                  <a:pt x="702197" y="1805651"/>
                </a:cubicBezTo>
                <a:cubicBezTo>
                  <a:pt x="729205" y="1890532"/>
                  <a:pt x="707984" y="1857737"/>
                  <a:pt x="702197" y="1944547"/>
                </a:cubicBezTo>
                <a:cubicBezTo>
                  <a:pt x="696410" y="2031357"/>
                  <a:pt x="640465" y="2235843"/>
                  <a:pt x="667473" y="2326511"/>
                </a:cubicBezTo>
                <a:cubicBezTo>
                  <a:pt x="694481" y="2417179"/>
                  <a:pt x="758142" y="2434542"/>
                  <a:pt x="864243" y="2488557"/>
                </a:cubicBezTo>
                <a:cubicBezTo>
                  <a:pt x="970344" y="2542572"/>
                  <a:pt x="1213413" y="2615878"/>
                  <a:pt x="1304081" y="2650602"/>
                </a:cubicBezTo>
                <a:cubicBezTo>
                  <a:pt x="1394749" y="2685326"/>
                  <a:pt x="1309868" y="2708476"/>
                  <a:pt x="1408253" y="2696901"/>
                </a:cubicBezTo>
                <a:cubicBezTo>
                  <a:pt x="1506638" y="2685326"/>
                  <a:pt x="1811438" y="2644815"/>
                  <a:pt x="1894390" y="2581154"/>
                </a:cubicBezTo>
                <a:cubicBezTo>
                  <a:pt x="1977342" y="2517493"/>
                  <a:pt x="1861595" y="2378598"/>
                  <a:pt x="1905964" y="2314937"/>
                </a:cubicBezTo>
                <a:cubicBezTo>
                  <a:pt x="1950333" y="2251276"/>
                  <a:pt x="2027498" y="2212694"/>
                  <a:pt x="2160607" y="2199190"/>
                </a:cubicBezTo>
                <a:cubicBezTo>
                  <a:pt x="2293716" y="2185686"/>
                  <a:pt x="2579226" y="2276354"/>
                  <a:pt x="2704618" y="2233914"/>
                </a:cubicBezTo>
                <a:cubicBezTo>
                  <a:pt x="2830010" y="2191474"/>
                  <a:pt x="2884025" y="2062223"/>
                  <a:pt x="2912962" y="1944547"/>
                </a:cubicBezTo>
                <a:cubicBezTo>
                  <a:pt x="2941899" y="1826871"/>
                  <a:pt x="2880167" y="1651321"/>
                  <a:pt x="2878238" y="1527858"/>
                </a:cubicBezTo>
                <a:cubicBezTo>
                  <a:pt x="2876309" y="1404395"/>
                  <a:pt x="2889812" y="1306010"/>
                  <a:pt x="2901387" y="1203767"/>
                </a:cubicBezTo>
                <a:cubicBezTo>
                  <a:pt x="2912962" y="1101524"/>
                  <a:pt x="2965048" y="1014714"/>
                  <a:pt x="2947686" y="914400"/>
                </a:cubicBezTo>
                <a:cubicBezTo>
                  <a:pt x="2930324" y="814086"/>
                  <a:pt x="2833868" y="673260"/>
                  <a:pt x="2797215" y="601883"/>
                </a:cubicBezTo>
                <a:cubicBezTo>
                  <a:pt x="2760562" y="530506"/>
                  <a:pt x="2747058" y="520861"/>
                  <a:pt x="2727767" y="486137"/>
                </a:cubicBezTo>
                <a:cubicBezTo>
                  <a:pt x="2708476" y="451413"/>
                  <a:pt x="2693043" y="434050"/>
                  <a:pt x="2681468" y="393539"/>
                </a:cubicBezTo>
                <a:cubicBezTo>
                  <a:pt x="2669893" y="353028"/>
                  <a:pt x="2710405" y="299012"/>
                  <a:pt x="2658319" y="243068"/>
                </a:cubicBezTo>
                <a:cubicBezTo>
                  <a:pt x="2606233" y="187124"/>
                  <a:pt x="2480841" y="40511"/>
                  <a:pt x="2368952" y="57873"/>
                </a:cubicBezTo>
                <a:cubicBezTo>
                  <a:pt x="2257063" y="75235"/>
                  <a:pt x="2098876" y="320232"/>
                  <a:pt x="1986987" y="347240"/>
                </a:cubicBezTo>
                <a:cubicBezTo>
                  <a:pt x="1875098" y="374248"/>
                  <a:pt x="1776714" y="272005"/>
                  <a:pt x="1697620" y="219919"/>
                </a:cubicBezTo>
                <a:cubicBezTo>
                  <a:pt x="1618526" y="167833"/>
                  <a:pt x="1581873" y="69448"/>
                  <a:pt x="1512425" y="34724"/>
                </a:cubicBezTo>
                <a:cubicBezTo>
                  <a:pt x="1442977" y="0"/>
                  <a:pt x="1321443" y="13504"/>
                  <a:pt x="1234633" y="2314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1000" y="1447800"/>
            <a:ext cx="5562600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AHI Supply for a random location is defined as the number of AHI units within a specific driving distance/time surrounding the random point.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VLI Demand is defined as the number of very low income households  derived from parcel level </a:t>
            </a:r>
            <a:r>
              <a:rPr lang="en-US" dirty="0">
                <a:solidFill>
                  <a:schemeClr val="bg1"/>
                </a:solidFill>
              </a:rPr>
              <a:t>employment within a specific driving distance/time surrounding </a:t>
            </a:r>
            <a:r>
              <a:rPr lang="en-US" dirty="0" smtClean="0">
                <a:solidFill>
                  <a:schemeClr val="bg1"/>
                </a:solidFill>
              </a:rPr>
              <a:t>a random point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 Demand is defined as the number of low income households  derived from parcel level </a:t>
            </a:r>
            <a:r>
              <a:rPr lang="en-US" dirty="0">
                <a:solidFill>
                  <a:schemeClr val="bg1"/>
                </a:solidFill>
              </a:rPr>
              <a:t>employment within a specific driving distance/time surrounding a random point. </a:t>
            </a:r>
          </a:p>
          <a:p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457200" y="4953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5000 random points are evaluated across the county for walking, biking and driving coverage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OD matrix and Road Network Distance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38100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origins are taken as the 5000 random points.</a:t>
            </a:r>
          </a:p>
          <a:p>
            <a:endParaRPr lang="en-US" dirty="0" smtClean="0"/>
          </a:p>
          <a:p>
            <a:r>
              <a:rPr lang="en-US" dirty="0" smtClean="0"/>
              <a:t>3 Different OD matrices generated for different Destination type:</a:t>
            </a:r>
          </a:p>
          <a:p>
            <a:pPr lvl="1"/>
            <a:r>
              <a:rPr lang="en-US" dirty="0" smtClean="0"/>
              <a:t>OD_ AHI units</a:t>
            </a:r>
          </a:p>
          <a:p>
            <a:pPr lvl="1"/>
            <a:r>
              <a:rPr lang="en-US" dirty="0" smtClean="0"/>
              <a:t>OD_VLI employment</a:t>
            </a:r>
          </a:p>
          <a:p>
            <a:pPr lvl="1"/>
            <a:r>
              <a:rPr lang="en-US" dirty="0" smtClean="0"/>
              <a:t>OD_ LI employment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Break points are specified for walking, Biking and driving distances.</a:t>
            </a:r>
          </a:p>
          <a:p>
            <a:endParaRPr lang="en-US" dirty="0" smtClean="0"/>
          </a:p>
          <a:p>
            <a:r>
              <a:rPr lang="en-US" dirty="0" smtClean="0"/>
              <a:t>GIS customized Network Opportunity Access tools are prepared to aggregate the counts of AHI, VLI, LI within the specified network distances.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5860" t="22945" r="1125" b="5624"/>
          <a:stretch>
            <a:fillRect/>
          </a:stretch>
        </p:blipFill>
        <p:spPr bwMode="auto">
          <a:xfrm>
            <a:off x="4890894" y="2362200"/>
            <a:ext cx="3567306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Instead of creating a network distance buffer and performing iterations, a one step solution is performed  by adopting an origin destination matrix approach.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562"/>
            <a:ext cx="77724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Supply, Demand  and Saturation rate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41177" t="22658" r="33333" b="44227"/>
          <a:stretch>
            <a:fillRect/>
          </a:stretch>
        </p:blipFill>
        <p:spPr bwMode="auto">
          <a:xfrm>
            <a:off x="609600" y="700454"/>
            <a:ext cx="3733800" cy="27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1875" t="23333" r="33750" b="45556"/>
          <a:stretch>
            <a:fillRect/>
          </a:stretch>
        </p:blipFill>
        <p:spPr bwMode="auto">
          <a:xfrm>
            <a:off x="685800" y="3276600"/>
            <a:ext cx="3578678" cy="256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5791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AHI had good saturation level for VLI except in the north “Winter Park” and in the south Apopka “Disney” areas </a:t>
            </a:r>
          </a:p>
        </p:txBody>
      </p:sp>
      <p:pic>
        <p:nvPicPr>
          <p:cNvPr id="10" name="Picture 9" descr="sat1.jpg"/>
          <p:cNvPicPr>
            <a:picLocks noChangeAspect="1"/>
          </p:cNvPicPr>
          <p:nvPr/>
        </p:nvPicPr>
        <p:blipFill>
          <a:blip r:embed="rId5" cstate="print"/>
          <a:srcRect l="9739" t="7778" r="9739" b="47778"/>
          <a:stretch>
            <a:fillRect/>
          </a:stretch>
        </p:blipFill>
        <p:spPr>
          <a:xfrm>
            <a:off x="4495800" y="3352800"/>
            <a:ext cx="3520440" cy="2514600"/>
          </a:xfrm>
          <a:prstGeom prst="rect">
            <a:avLst/>
          </a:prstGeom>
        </p:spPr>
      </p:pic>
      <p:pic>
        <p:nvPicPr>
          <p:cNvPr id="11" name="Picture 10" descr="sat2.jpg"/>
          <p:cNvPicPr>
            <a:picLocks noChangeAspect="1"/>
          </p:cNvPicPr>
          <p:nvPr/>
        </p:nvPicPr>
        <p:blipFill>
          <a:blip r:embed="rId6" cstate="print"/>
          <a:srcRect l="9739" t="7778" r="9738" b="48889"/>
          <a:stretch>
            <a:fillRect/>
          </a:stretch>
        </p:blipFill>
        <p:spPr>
          <a:xfrm>
            <a:off x="4495800" y="835479"/>
            <a:ext cx="3505200" cy="244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Mismatch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8125" t="26667" r="28125" b="18889"/>
          <a:stretch>
            <a:fillRect/>
          </a:stretch>
        </p:blipFill>
        <p:spPr bwMode="auto">
          <a:xfrm>
            <a:off x="381000" y="9144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4953000" y="1066800"/>
          <a:ext cx="371665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876800" y="3962400"/>
          <a:ext cx="3886200" cy="241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36875" t="20000" r="37500" b="47778"/>
          <a:stretch>
            <a:fillRect/>
          </a:stretch>
        </p:blipFill>
        <p:spPr bwMode="auto">
          <a:xfrm>
            <a:off x="533400" y="3962400"/>
            <a:ext cx="3810000" cy="26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f_AH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1177" t="8333" r="11176" b="11667"/>
          <a:stretch>
            <a:fillRect/>
          </a:stretch>
        </p:blipFill>
        <p:spPr>
          <a:xfrm>
            <a:off x="4000500" y="0"/>
            <a:ext cx="5143500" cy="6858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4375" t="20000" r="42500" b="56667"/>
          <a:stretch>
            <a:fillRect/>
          </a:stretch>
        </p:blipFill>
        <p:spPr bwMode="auto">
          <a:xfrm>
            <a:off x="152400" y="50292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8100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Supply Demand Conflict – MF/AHI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Comparable results between the multi  family units and the AHI suggest the assisted housing units and multi family units are planned using similar criteria. </a:t>
            </a:r>
          </a:p>
          <a:p>
            <a:endParaRPr lang="en-US" dirty="0" smtClean="0"/>
          </a:p>
          <a:p>
            <a:r>
              <a:rPr lang="en-US" dirty="0" smtClean="0"/>
              <a:t>The small difference in mismatch between Multi family and AHI suggest that the location of multi family units is better connected to low income employment.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2191</TotalTime>
  <Words>833</Words>
  <Application>Microsoft Office PowerPoint</Application>
  <PresentationFormat>On-screen Show (4:3)</PresentationFormat>
  <Paragraphs>113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  Allocation and Preservation of Affordable Housing: A Spatially Discriminated Supply‐Demand Analysis Based on Parcel Level Employment Assignment  </vt:lpstr>
      <vt:lpstr>Assisted Housing Supply and Demand  County Level Figures – Orange County, FL</vt:lpstr>
      <vt:lpstr>Slide 3</vt:lpstr>
      <vt:lpstr>Supply and Demand Estimation </vt:lpstr>
      <vt:lpstr>Capturing Supply and Demand within Specific Distance Thresholds</vt:lpstr>
      <vt:lpstr>    OD matrix and Road Network Distance   </vt:lpstr>
      <vt:lpstr>Supply, Demand  and Saturation rate</vt:lpstr>
      <vt:lpstr>Spatial Mismatch</vt:lpstr>
      <vt:lpstr>Supply Demand Conflict – MF/AHI</vt:lpstr>
      <vt:lpstr>Supply Demand Conflict Funding programs</vt:lpstr>
      <vt:lpstr>Conclusions</vt:lpstr>
      <vt:lpstr>References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Suitability Models</dc:title>
  <dc:creator>naserarafat</dc:creator>
  <cp:lastModifiedBy>liz.thompson</cp:lastModifiedBy>
  <cp:revision>265</cp:revision>
  <dcterms:created xsi:type="dcterms:W3CDTF">2010-06-07T15:56:16Z</dcterms:created>
  <dcterms:modified xsi:type="dcterms:W3CDTF">2012-04-19T21:37:49Z</dcterms:modified>
</cp:coreProperties>
</file>