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8"/>
  </p:handoutMasterIdLst>
  <p:sldIdLst>
    <p:sldId id="256" r:id="rId2"/>
    <p:sldId id="257" r:id="rId3"/>
    <p:sldId id="286" r:id="rId4"/>
    <p:sldId id="285" r:id="rId5"/>
    <p:sldId id="287" r:id="rId6"/>
    <p:sldId id="288" r:id="rId7"/>
    <p:sldId id="258" r:id="rId8"/>
    <p:sldId id="325" r:id="rId9"/>
    <p:sldId id="324" r:id="rId10"/>
    <p:sldId id="326" r:id="rId11"/>
    <p:sldId id="327" r:id="rId12"/>
    <p:sldId id="328" r:id="rId13"/>
    <p:sldId id="353" r:id="rId14"/>
    <p:sldId id="329" r:id="rId15"/>
    <p:sldId id="330" r:id="rId16"/>
    <p:sldId id="358" r:id="rId17"/>
    <p:sldId id="357" r:id="rId18"/>
    <p:sldId id="356" r:id="rId19"/>
    <p:sldId id="355" r:id="rId20"/>
    <p:sldId id="354" r:id="rId21"/>
    <p:sldId id="331" r:id="rId22"/>
    <p:sldId id="296" r:id="rId23"/>
    <p:sldId id="298" r:id="rId24"/>
    <p:sldId id="333" r:id="rId25"/>
    <p:sldId id="334" r:id="rId26"/>
    <p:sldId id="332" r:id="rId27"/>
    <p:sldId id="299" r:id="rId28"/>
    <p:sldId id="300" r:id="rId29"/>
    <p:sldId id="301" r:id="rId30"/>
    <p:sldId id="303" r:id="rId31"/>
    <p:sldId id="307" r:id="rId32"/>
    <p:sldId id="308" r:id="rId33"/>
    <p:sldId id="309" r:id="rId34"/>
    <p:sldId id="338" r:id="rId35"/>
    <p:sldId id="339" r:id="rId36"/>
    <p:sldId id="310" r:id="rId37"/>
    <p:sldId id="340" r:id="rId38"/>
    <p:sldId id="341" r:id="rId39"/>
    <p:sldId id="335" r:id="rId40"/>
    <p:sldId id="342" r:id="rId41"/>
    <p:sldId id="343" r:id="rId42"/>
    <p:sldId id="345" r:id="rId43"/>
    <p:sldId id="344" r:id="rId44"/>
    <p:sldId id="337" r:id="rId45"/>
    <p:sldId id="336" r:id="rId46"/>
    <p:sldId id="346" r:id="rId47"/>
    <p:sldId id="311" r:id="rId48"/>
    <p:sldId id="347" r:id="rId49"/>
    <p:sldId id="348" r:id="rId50"/>
    <p:sldId id="312" r:id="rId51"/>
    <p:sldId id="349" r:id="rId52"/>
    <p:sldId id="314" r:id="rId53"/>
    <p:sldId id="320" r:id="rId54"/>
    <p:sldId id="350" r:id="rId55"/>
    <p:sldId id="351" r:id="rId56"/>
    <p:sldId id="352" r:id="rId5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p-file-01\home\aray\Special%20Projects%20FHFC\Pres%20vs%20New%20Construction%20Econ%20Impace\New%20Units%20v%20lost%20unit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State!$B$2</c:f>
              <c:strCache>
                <c:ptCount val="1"/>
                <c:pt idx="0">
                  <c:v>Units Added</c:v>
                </c:pt>
              </c:strCache>
            </c:strRef>
          </c:tx>
          <c:spPr>
            <a:solidFill>
              <a:srgbClr val="333399"/>
            </a:solidFill>
          </c:spPr>
          <c:dLbls>
            <c:dLbl>
              <c:idx val="4"/>
              <c:layout>
                <c:manualLayout>
                  <c:x val="-1.6853932584269662E-2"/>
                  <c:y val="0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1.4981273408239718E-2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dLblPos val="outEnd"/>
            <c:showVal val="1"/>
          </c:dLbls>
          <c:cat>
            <c:numRef>
              <c:f>State!$A$4:$A$9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State!$B$3:$B$9</c:f>
              <c:numCache>
                <c:formatCode>_(* #,##0_);_(* \(#,##0\);_(* "-"??_);_(@_)</c:formatCode>
                <c:ptCount val="6"/>
                <c:pt idx="0">
                  <c:v>7213</c:v>
                </c:pt>
                <c:pt idx="1">
                  <c:v>8730</c:v>
                </c:pt>
                <c:pt idx="2">
                  <c:v>11105</c:v>
                </c:pt>
                <c:pt idx="3">
                  <c:v>4488</c:v>
                </c:pt>
                <c:pt idx="4">
                  <c:v>5545</c:v>
                </c:pt>
                <c:pt idx="5">
                  <c:v>2059</c:v>
                </c:pt>
              </c:numCache>
            </c:numRef>
          </c:val>
        </c:ser>
        <c:ser>
          <c:idx val="1"/>
          <c:order val="1"/>
          <c:tx>
            <c:strRef>
              <c:f>State!$C$2</c:f>
              <c:strCache>
                <c:ptCount val="1"/>
                <c:pt idx="0">
                  <c:v>Units Lost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1.3108614232209747E-2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3108614232209747E-2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3108614232209747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7.4906367041198832E-3"/>
                  <c:y val="-3.5650623885917446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dLblPos val="outEnd"/>
            <c:showVal val="1"/>
          </c:dLbls>
          <c:cat>
            <c:numRef>
              <c:f>State!$A$4:$A$9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State!$C$3:$C$9</c:f>
              <c:numCache>
                <c:formatCode>_(* #,##0_);_(* \(#,##0\);_(* "-"??_);_(@_)</c:formatCode>
                <c:ptCount val="6"/>
                <c:pt idx="0">
                  <c:v>3240</c:v>
                </c:pt>
                <c:pt idx="1">
                  <c:v>5277</c:v>
                </c:pt>
                <c:pt idx="2">
                  <c:v>5730</c:v>
                </c:pt>
                <c:pt idx="3">
                  <c:v>3703</c:v>
                </c:pt>
                <c:pt idx="4">
                  <c:v>6464</c:v>
                </c:pt>
                <c:pt idx="5">
                  <c:v>3800</c:v>
                </c:pt>
              </c:numCache>
            </c:numRef>
          </c:val>
        </c:ser>
        <c:axId val="87887872"/>
        <c:axId val="87889792"/>
      </c:barChart>
      <c:catAx>
        <c:axId val="8788787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889792"/>
        <c:crosses val="autoZero"/>
        <c:auto val="1"/>
        <c:lblAlgn val="ctr"/>
        <c:lblOffset val="100"/>
      </c:catAx>
      <c:valAx>
        <c:axId val="878897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Assisted Units</a:t>
                </a:r>
              </a:p>
            </c:rich>
          </c:tx>
          <c:layout/>
        </c:title>
        <c:numFmt formatCode="_(* #,##0_);_(* \(#,##0\);_(* &quot;-&quot;??_);_(@_)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8878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Arial" pitchFamily="34" charset="0"/>
          <a:ea typeface="Calibri"/>
          <a:cs typeface="Arial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Subsidized</a:t>
            </a:r>
            <a:r>
              <a:rPr lang="en-US" baseline="0"/>
              <a:t> housing inventory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Lost from other program</c:v>
                </c:pt>
                <c:pt idx="1">
                  <c:v>Lost from HUD rental asistance</c:v>
                </c:pt>
                <c:pt idx="2">
                  <c:v>Remained in other program</c:v>
                </c:pt>
                <c:pt idx="3">
                  <c:v>Remained in HUD rental assistance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392</c:v>
                </c:pt>
                <c:pt idx="1">
                  <c:v>42</c:v>
                </c:pt>
                <c:pt idx="2">
                  <c:v>1937</c:v>
                </c:pt>
                <c:pt idx="3">
                  <c:v>234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0.15931767177018946"/>
                  <c:y val="1.028924387965238E-2"/>
                </c:manualLayout>
              </c:layout>
              <c:showPercent val="1"/>
            </c:dLbl>
            <c:dLbl>
              <c:idx val="3"/>
              <c:layout>
                <c:manualLayout>
                  <c:x val="9.1693530027930514E-2"/>
                  <c:y val="7.5584593450757187E-2"/>
                </c:manualLayout>
              </c:layout>
              <c:showPercent val="1"/>
            </c:dLbl>
            <c:dLbl>
              <c:idx val="5"/>
              <c:layout>
                <c:manualLayout>
                  <c:x val="1.6249209917996537E-2"/>
                  <c:y val="1.81087698684438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Sheet1!$A$9:$A$14</c:f>
              <c:strCache>
                <c:ptCount val="6"/>
                <c:pt idx="0">
                  <c:v>HUD rental assistance only</c:v>
                </c:pt>
                <c:pt idx="1">
                  <c:v>HUD rental &amp; Sec 207/223</c:v>
                </c:pt>
                <c:pt idx="2">
                  <c:v>HUD rental &amp; Sec 221</c:v>
                </c:pt>
                <c:pt idx="3">
                  <c:v>HUD rental &amp; Sec 236</c:v>
                </c:pt>
                <c:pt idx="4">
                  <c:v>Mortgage (only Sec 221,236)</c:v>
                </c:pt>
                <c:pt idx="5">
                  <c:v>Other</c:v>
                </c:pt>
              </c:strCache>
            </c:strRef>
          </c:cat>
          <c:val>
            <c:numRef>
              <c:f>Sheet1!$B$9:$B$14</c:f>
              <c:numCache>
                <c:formatCode>General</c:formatCode>
                <c:ptCount val="6"/>
                <c:pt idx="0">
                  <c:v>141</c:v>
                </c:pt>
                <c:pt idx="1">
                  <c:v>43</c:v>
                </c:pt>
                <c:pt idx="2">
                  <c:v>51</c:v>
                </c:pt>
                <c:pt idx="3">
                  <c:v>18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0.15931767177018946"/>
                  <c:y val="1.0289243879652375E-2"/>
                </c:manualLayout>
              </c:layout>
              <c:showPercent val="1"/>
            </c:dLbl>
            <c:dLbl>
              <c:idx val="3"/>
              <c:layout>
                <c:manualLayout>
                  <c:x val="9.1693530027930514E-2"/>
                  <c:y val="7.5584593450757187E-2"/>
                </c:manualLayout>
              </c:layout>
              <c:showPercent val="1"/>
            </c:dLbl>
            <c:dLbl>
              <c:idx val="5"/>
              <c:layout>
                <c:manualLayout>
                  <c:x val="1.6249209917996537E-2"/>
                  <c:y val="1.81087698684438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Sheet1!$A$9:$A$14</c:f>
              <c:strCache>
                <c:ptCount val="6"/>
                <c:pt idx="0">
                  <c:v>HUD rental assistance only</c:v>
                </c:pt>
                <c:pt idx="1">
                  <c:v>HUD rental &amp; Sec 207/223</c:v>
                </c:pt>
                <c:pt idx="2">
                  <c:v>HUD rental &amp; Sec 221</c:v>
                </c:pt>
                <c:pt idx="3">
                  <c:v>HUD rental &amp; Sec 236</c:v>
                </c:pt>
                <c:pt idx="4">
                  <c:v>Mortgage (only Sec 221,236)</c:v>
                </c:pt>
                <c:pt idx="5">
                  <c:v>Other</c:v>
                </c:pt>
              </c:strCache>
            </c:strRef>
          </c:cat>
          <c:val>
            <c:numRef>
              <c:f>Sheet1!$B$9:$B$14</c:f>
              <c:numCache>
                <c:formatCode>General</c:formatCode>
                <c:ptCount val="6"/>
                <c:pt idx="0">
                  <c:v>141</c:v>
                </c:pt>
                <c:pt idx="1">
                  <c:v>43</c:v>
                </c:pt>
                <c:pt idx="2">
                  <c:v>51</c:v>
                </c:pt>
                <c:pt idx="3">
                  <c:v>18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0.15931767177018946"/>
                  <c:y val="1.0289243879652375E-2"/>
                </c:manualLayout>
              </c:layout>
              <c:showPercent val="1"/>
            </c:dLbl>
            <c:dLbl>
              <c:idx val="3"/>
              <c:layout>
                <c:manualLayout>
                  <c:x val="9.1693530027930514E-2"/>
                  <c:y val="7.5584593450757187E-2"/>
                </c:manualLayout>
              </c:layout>
              <c:showPercent val="1"/>
            </c:dLbl>
            <c:dLbl>
              <c:idx val="5"/>
              <c:layout>
                <c:manualLayout>
                  <c:x val="1.6249209917996537E-2"/>
                  <c:y val="1.81087698684438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Sheet1!$A$9:$A$14</c:f>
              <c:strCache>
                <c:ptCount val="6"/>
                <c:pt idx="0">
                  <c:v>HUD rental assistance only</c:v>
                </c:pt>
                <c:pt idx="1">
                  <c:v>HUD rental &amp; Sec 207/223</c:v>
                </c:pt>
                <c:pt idx="2">
                  <c:v>HUD rental &amp; Sec 221</c:v>
                </c:pt>
                <c:pt idx="3">
                  <c:v>HUD rental &amp; Sec 236</c:v>
                </c:pt>
                <c:pt idx="4">
                  <c:v>Mortgage (only Sec 221,236)</c:v>
                </c:pt>
                <c:pt idx="5">
                  <c:v>Other</c:v>
                </c:pt>
              </c:strCache>
            </c:strRef>
          </c:cat>
          <c:val>
            <c:numRef>
              <c:f>Sheet1!$B$9:$B$14</c:f>
              <c:numCache>
                <c:formatCode>General</c:formatCode>
                <c:ptCount val="6"/>
                <c:pt idx="0">
                  <c:v>141</c:v>
                </c:pt>
                <c:pt idx="1">
                  <c:v>43</c:v>
                </c:pt>
                <c:pt idx="2">
                  <c:v>51</c:v>
                </c:pt>
                <c:pt idx="3">
                  <c:v>18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0.15931767177018946"/>
                  <c:y val="1.0289243879652375E-2"/>
                </c:manualLayout>
              </c:layout>
              <c:showPercent val="1"/>
            </c:dLbl>
            <c:dLbl>
              <c:idx val="3"/>
              <c:layout>
                <c:manualLayout>
                  <c:x val="9.1693530027930514E-2"/>
                  <c:y val="7.5584593450757187E-2"/>
                </c:manualLayout>
              </c:layout>
              <c:showPercent val="1"/>
            </c:dLbl>
            <c:dLbl>
              <c:idx val="5"/>
              <c:layout>
                <c:manualLayout>
                  <c:x val="1.6249209917996537E-2"/>
                  <c:y val="1.81087698684438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Sheet1!$A$9:$A$14</c:f>
              <c:strCache>
                <c:ptCount val="6"/>
                <c:pt idx="0">
                  <c:v>HUD rental assistance only</c:v>
                </c:pt>
                <c:pt idx="1">
                  <c:v>HUD rental &amp; Sec 207/223</c:v>
                </c:pt>
                <c:pt idx="2">
                  <c:v>HUD rental &amp; Sec 221</c:v>
                </c:pt>
                <c:pt idx="3">
                  <c:v>HUD rental &amp; Sec 236</c:v>
                </c:pt>
                <c:pt idx="4">
                  <c:v>Mortgage (only Sec 221,236)</c:v>
                </c:pt>
                <c:pt idx="5">
                  <c:v>Other</c:v>
                </c:pt>
              </c:strCache>
            </c:strRef>
          </c:cat>
          <c:val>
            <c:numRef>
              <c:f>Sheet1!$B$9:$B$14</c:f>
              <c:numCache>
                <c:formatCode>General</c:formatCode>
                <c:ptCount val="6"/>
                <c:pt idx="0">
                  <c:v>141</c:v>
                </c:pt>
                <c:pt idx="1">
                  <c:v>43</c:v>
                </c:pt>
                <c:pt idx="2">
                  <c:v>51</c:v>
                </c:pt>
                <c:pt idx="3">
                  <c:v>18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0.15931767177018946"/>
                  <c:y val="1.0289243879652375E-2"/>
                </c:manualLayout>
              </c:layout>
              <c:showPercent val="1"/>
            </c:dLbl>
            <c:dLbl>
              <c:idx val="3"/>
              <c:layout>
                <c:manualLayout>
                  <c:x val="9.1693530027930514E-2"/>
                  <c:y val="7.5584593450757187E-2"/>
                </c:manualLayout>
              </c:layout>
              <c:showPercent val="1"/>
            </c:dLbl>
            <c:dLbl>
              <c:idx val="5"/>
              <c:layout>
                <c:manualLayout>
                  <c:x val="1.6249209917996537E-2"/>
                  <c:y val="1.81087698684438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Sheet1!$A$9:$A$14</c:f>
              <c:strCache>
                <c:ptCount val="6"/>
                <c:pt idx="0">
                  <c:v>HUD rental assistance only</c:v>
                </c:pt>
                <c:pt idx="1">
                  <c:v>HUD rental &amp; Sec 207/223</c:v>
                </c:pt>
                <c:pt idx="2">
                  <c:v>HUD rental &amp; Sec 221</c:v>
                </c:pt>
                <c:pt idx="3">
                  <c:v>HUD rental &amp; Sec 236</c:v>
                </c:pt>
                <c:pt idx="4">
                  <c:v>Mortgage (only Sec 221,236)</c:v>
                </c:pt>
                <c:pt idx="5">
                  <c:v>Other</c:v>
                </c:pt>
              </c:strCache>
            </c:strRef>
          </c:cat>
          <c:val>
            <c:numRef>
              <c:f>Sheet1!$B$9:$B$14</c:f>
              <c:numCache>
                <c:formatCode>General</c:formatCode>
                <c:ptCount val="6"/>
                <c:pt idx="0">
                  <c:v>141</c:v>
                </c:pt>
                <c:pt idx="1">
                  <c:v>43</c:v>
                </c:pt>
                <c:pt idx="2">
                  <c:v>51</c:v>
                </c:pt>
                <c:pt idx="3">
                  <c:v>18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0.15931767177018946"/>
                  <c:y val="1.0289243879652375E-2"/>
                </c:manualLayout>
              </c:layout>
              <c:showPercent val="1"/>
            </c:dLbl>
            <c:dLbl>
              <c:idx val="3"/>
              <c:layout>
                <c:manualLayout>
                  <c:x val="9.1693530027930514E-2"/>
                  <c:y val="7.5584593450757187E-2"/>
                </c:manualLayout>
              </c:layout>
              <c:showPercent val="1"/>
            </c:dLbl>
            <c:dLbl>
              <c:idx val="5"/>
              <c:layout>
                <c:manualLayout>
                  <c:x val="1.6249209917996537E-2"/>
                  <c:y val="1.81087698684438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Sheet1!$A$9:$A$14</c:f>
              <c:strCache>
                <c:ptCount val="6"/>
                <c:pt idx="0">
                  <c:v>HUD rental assistance only</c:v>
                </c:pt>
                <c:pt idx="1">
                  <c:v>HUD rental &amp; Sec 207/223</c:v>
                </c:pt>
                <c:pt idx="2">
                  <c:v>HUD rental &amp; Sec 221</c:v>
                </c:pt>
                <c:pt idx="3">
                  <c:v>HUD rental &amp; Sec 236</c:v>
                </c:pt>
                <c:pt idx="4">
                  <c:v>Mortgage (only Sec 221,236)</c:v>
                </c:pt>
                <c:pt idx="5">
                  <c:v>Other</c:v>
                </c:pt>
              </c:strCache>
            </c:strRef>
          </c:cat>
          <c:val>
            <c:numRef>
              <c:f>Sheet1!$B$9:$B$14</c:f>
              <c:numCache>
                <c:formatCode>General</c:formatCode>
                <c:ptCount val="6"/>
                <c:pt idx="0">
                  <c:v>141</c:v>
                </c:pt>
                <c:pt idx="1">
                  <c:v>43</c:v>
                </c:pt>
                <c:pt idx="2">
                  <c:v>51</c:v>
                </c:pt>
                <c:pt idx="3">
                  <c:v>18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/>
          <a:lstStyle>
            <a:lvl1pPr algn="r">
              <a:defRPr sz="1200"/>
            </a:lvl1pPr>
          </a:lstStyle>
          <a:p>
            <a:fld id="{BD206FC8-B8F3-488F-9191-7C626A9A193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119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119"/>
            <a:ext cx="3037840" cy="464658"/>
          </a:xfrm>
          <a:prstGeom prst="rect">
            <a:avLst/>
          </a:prstGeom>
        </p:spPr>
        <p:txBody>
          <a:bodyPr vert="horz" lIns="93534" tIns="46767" rIns="93534" bIns="46767" rtlCol="0" anchor="b"/>
          <a:lstStyle>
            <a:lvl1pPr algn="r">
              <a:defRPr sz="1200"/>
            </a:lvl1pPr>
          </a:lstStyle>
          <a:p>
            <a:fld id="{3AFB8A53-FC4B-46B7-99E9-7C1A6F7F0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8F365-6E48-406F-9476-9E63865BFFF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3A0F-6AAD-4955-B958-90D0A44B9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dentity.ufl.edu/signatureSystem/UF_Signature.eps.zip" TargetMode="External"/><Relationship Id="rId3" Type="http://schemas.openxmlformats.org/officeDocument/2006/relationships/hyperlink" Target="mailto:aray@ufl.edu" TargetMode="External"/><Relationship Id="rId7" Type="http://schemas.openxmlformats.org/officeDocument/2006/relationships/hyperlink" Target="mailto:lycrak08@ufl.edu" TargetMode="External"/><Relationship Id="rId2" Type="http://schemas.openxmlformats.org/officeDocument/2006/relationships/hyperlink" Target="mailto:agblanco@ufl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obi78@ufl.edu" TargetMode="External"/><Relationship Id="rId5" Type="http://schemas.openxmlformats.org/officeDocument/2006/relationships/hyperlink" Target="mailto:kbs@ad.ufl.edu" TargetMode="External"/><Relationship Id="rId4" Type="http://schemas.openxmlformats.org/officeDocument/2006/relationships/hyperlink" Target="mailto:billo@ufl.edu" TargetMode="External"/><Relationship Id="rId9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hyperlink" Target="http://identity.ufl.edu/signatureSystem/UF_Signature.eps.zip" TargetMode="External"/><Relationship Id="rId3" Type="http://schemas.openxmlformats.org/officeDocument/2006/relationships/hyperlink" Target="mailto:aray@ufl.edu" TargetMode="External"/><Relationship Id="rId7" Type="http://schemas.openxmlformats.org/officeDocument/2006/relationships/hyperlink" Target="mailto:lycrak08@ufl.edu" TargetMode="External"/><Relationship Id="rId2" Type="http://schemas.openxmlformats.org/officeDocument/2006/relationships/hyperlink" Target="mailto:agblanco@ufl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obi78@ufl.edu" TargetMode="External"/><Relationship Id="rId5" Type="http://schemas.openxmlformats.org/officeDocument/2006/relationships/hyperlink" Target="mailto:kbs@ad.ufl.edu" TargetMode="External"/><Relationship Id="rId4" Type="http://schemas.openxmlformats.org/officeDocument/2006/relationships/hyperlink" Target="mailto:billo@ufl.edu" TargetMode="External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LEAVING THE ASSISTED HOUSING INVENTORY: PROPERTY, NEIGHBORHOOD, AND REGIONAL DETERMINANTS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Blanco, Andres G </a:t>
            </a:r>
            <a:r>
              <a:rPr lang="en-US" u="sng" dirty="0">
                <a:hlinkClick r:id="rId2"/>
              </a:rPr>
              <a:t>agblanco@ufl.edu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Ray, Anne L </a:t>
            </a:r>
            <a:r>
              <a:rPr lang="en-US" u="sng" dirty="0">
                <a:hlinkClick r:id="rId3"/>
              </a:rPr>
              <a:t>aray@ufl.edu</a:t>
            </a:r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O’Dell</a:t>
            </a:r>
            <a:r>
              <a:rPr lang="en-US" dirty="0">
                <a:solidFill>
                  <a:schemeClr val="tx1"/>
                </a:solidFill>
              </a:rPr>
              <a:t>, William J </a:t>
            </a:r>
            <a:r>
              <a:rPr lang="en-US" u="sng" dirty="0">
                <a:hlinkClick r:id="rId4"/>
              </a:rPr>
              <a:t>billo@ufl.edu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Stewart, Caleb </a:t>
            </a:r>
            <a:r>
              <a:rPr lang="en-US" u="sng" dirty="0">
                <a:hlinkClick r:id="rId5"/>
              </a:rPr>
              <a:t>kbs@ad.ufl.edu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Kim, </a:t>
            </a:r>
            <a:r>
              <a:rPr lang="en-US" dirty="0" err="1">
                <a:solidFill>
                  <a:schemeClr val="tx1"/>
                </a:solidFill>
              </a:rPr>
              <a:t>Jeongseob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hlinkClick r:id="rId6"/>
              </a:rPr>
              <a:t>seobi78@ufl.edu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Chung, </a:t>
            </a:r>
            <a:r>
              <a:rPr lang="en-US" dirty="0" err="1">
                <a:solidFill>
                  <a:schemeClr val="tx1"/>
                </a:solidFill>
              </a:rPr>
              <a:t>Hyungchul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hlinkClick r:id="rId7"/>
              </a:rPr>
              <a:t>lycrak08@ufl.edu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6" descr="UF Signature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0" y="6019800"/>
            <a:ext cx="1857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Model time to an event (in this case a property leaving the assisted inventory)</a:t>
            </a:r>
          </a:p>
          <a:p>
            <a:r>
              <a:rPr lang="en-US" sz="2000" dirty="0" smtClean="0"/>
              <a:t>Defines the probability of surviving longer than time </a:t>
            </a:r>
            <a:r>
              <a:rPr lang="en-US" sz="2000" i="1" dirty="0" smtClean="0"/>
              <a:t>t</a:t>
            </a:r>
          </a:p>
          <a:p>
            <a:r>
              <a:rPr lang="en-US" sz="2000" dirty="0" smtClean="0"/>
              <a:t>Accounts for censored data (incomplete follow up)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+mj-lt"/>
                <a:ea typeface="+mj-ea"/>
                <a:cs typeface="+mj-cs"/>
              </a:rPr>
              <a:t>Survival Analysis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Figure-1---Cens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90600" y="3163625"/>
            <a:ext cx="6477000" cy="36943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658100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Duerden</a:t>
            </a:r>
            <a:r>
              <a:rPr lang="en-US" sz="1200" dirty="0" smtClean="0"/>
              <a:t> (2009), Gage (2004)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3124200"/>
            <a:ext cx="12192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Time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Model time to an event (in this case a property leaving the assisted inventory)</a:t>
            </a:r>
          </a:p>
          <a:p>
            <a:r>
              <a:rPr lang="en-US" sz="2000" dirty="0" smtClean="0"/>
              <a:t>Defines the probability of surviving longer than time </a:t>
            </a:r>
            <a:r>
              <a:rPr lang="en-US" sz="2000" i="1" dirty="0" smtClean="0"/>
              <a:t>t</a:t>
            </a:r>
          </a:p>
          <a:p>
            <a:r>
              <a:rPr lang="en-US" sz="2000" dirty="0" smtClean="0"/>
              <a:t>Accounts for censored data (incomplete follow up)</a:t>
            </a:r>
          </a:p>
          <a:p>
            <a:r>
              <a:rPr lang="en-US" sz="2000" dirty="0" smtClean="0"/>
              <a:t>It allows </a:t>
            </a:r>
            <a:r>
              <a:rPr lang="en-US" sz="2000" dirty="0" err="1" smtClean="0"/>
              <a:t>Univariate</a:t>
            </a:r>
            <a:r>
              <a:rPr lang="en-US" sz="2000" dirty="0" smtClean="0"/>
              <a:t> analysis (Kaplan-Meier Curves)</a:t>
            </a:r>
            <a:r>
              <a:rPr lang="en-US" sz="2000" dirty="0"/>
              <a:t> </a:t>
            </a:r>
            <a:r>
              <a:rPr lang="en-US" sz="2000" dirty="0" smtClean="0"/>
              <a:t>and Multivariate analysis (Cox Proportional Hazard Model)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+mj-lt"/>
                <a:ea typeface="+mj-ea"/>
                <a:cs typeface="+mj-cs"/>
              </a:rPr>
              <a:t>Survival Analysis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Duerden</a:t>
            </a:r>
            <a:r>
              <a:rPr lang="en-US" sz="1200" dirty="0" smtClean="0"/>
              <a:t> (2009), Gage (2004)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1676400"/>
            <a:ext cx="3371851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Subsidized rental Housing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(project base)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200400"/>
            <a:ext cx="2286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HUD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62600" y="3200400"/>
            <a:ext cx="2286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Other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(LIHTC, </a:t>
            </a:r>
            <a:r>
              <a:rPr lang="en-US" sz="2400" dirty="0" err="1" smtClean="0">
                <a:solidFill>
                  <a:schemeClr val="tx1"/>
                </a:solidFill>
              </a:rPr>
              <a:t>etc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800600"/>
            <a:ext cx="1524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Remained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67000" y="4800600"/>
            <a:ext cx="1905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Left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2" name="Elbow Connector 11"/>
          <p:cNvCxnSpPr>
            <a:stCxn id="4" idx="2"/>
            <a:endCxn id="5" idx="0"/>
          </p:cNvCxnSpPr>
          <p:nvPr/>
        </p:nvCxnSpPr>
        <p:spPr>
          <a:xfrm rot="5400000">
            <a:off x="3128963" y="1824037"/>
            <a:ext cx="685800" cy="20669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4" idx="2"/>
            <a:endCxn id="7" idx="0"/>
          </p:cNvCxnSpPr>
          <p:nvPr/>
        </p:nvCxnSpPr>
        <p:spPr>
          <a:xfrm rot="16200000" flipH="1">
            <a:off x="5262563" y="1757363"/>
            <a:ext cx="685800" cy="220027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5" idx="2"/>
            <a:endCxn id="10" idx="0"/>
          </p:cNvCxnSpPr>
          <p:nvPr/>
        </p:nvCxnSpPr>
        <p:spPr>
          <a:xfrm rot="16200000" flipH="1">
            <a:off x="2609850" y="3790950"/>
            <a:ext cx="838200" cy="1181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5" idx="2"/>
            <a:endCxn id="8" idx="0"/>
          </p:cNvCxnSpPr>
          <p:nvPr/>
        </p:nvCxnSpPr>
        <p:spPr>
          <a:xfrm rot="5400000">
            <a:off x="1447800" y="3810000"/>
            <a:ext cx="838200" cy="1143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838700" y="4800600"/>
            <a:ext cx="1524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Remained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34200" y="4800600"/>
            <a:ext cx="1905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Left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>
            <a:stCxn id="7" idx="2"/>
            <a:endCxn id="27" idx="0"/>
          </p:cNvCxnSpPr>
          <p:nvPr/>
        </p:nvCxnSpPr>
        <p:spPr>
          <a:xfrm rot="16200000" flipH="1">
            <a:off x="6877050" y="3790950"/>
            <a:ext cx="838200" cy="1181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7" idx="2"/>
            <a:endCxn id="26" idx="0"/>
          </p:cNvCxnSpPr>
          <p:nvPr/>
        </p:nvCxnSpPr>
        <p:spPr>
          <a:xfrm rot="5400000">
            <a:off x="5734050" y="3829050"/>
            <a:ext cx="838200" cy="11049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144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3528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42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14600" y="3937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276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6200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392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029200" y="557633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1,937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743700" y="39243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2,329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95800" y="2450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2,605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3048000"/>
            <a:ext cx="4191000" cy="2819400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609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0" y="914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1676400"/>
            <a:ext cx="3371851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Subsidized rental Housing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(project base)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200400"/>
            <a:ext cx="2286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HUD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62600" y="3200400"/>
            <a:ext cx="2286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Other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(LIHTC, </a:t>
            </a:r>
            <a:r>
              <a:rPr lang="en-US" sz="2400" dirty="0" err="1" smtClean="0">
                <a:solidFill>
                  <a:schemeClr val="tx1"/>
                </a:solidFill>
              </a:rPr>
              <a:t>etc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800600"/>
            <a:ext cx="1524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Remained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67000" y="4800600"/>
            <a:ext cx="1905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Left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2" name="Elbow Connector 11"/>
          <p:cNvCxnSpPr>
            <a:stCxn id="4" idx="2"/>
            <a:endCxn id="5" idx="0"/>
          </p:cNvCxnSpPr>
          <p:nvPr/>
        </p:nvCxnSpPr>
        <p:spPr>
          <a:xfrm rot="5400000">
            <a:off x="3128963" y="1824037"/>
            <a:ext cx="685800" cy="20669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4" idx="2"/>
            <a:endCxn id="7" idx="0"/>
          </p:cNvCxnSpPr>
          <p:nvPr/>
        </p:nvCxnSpPr>
        <p:spPr>
          <a:xfrm rot="16200000" flipH="1">
            <a:off x="5262563" y="1757363"/>
            <a:ext cx="685800" cy="220027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5" idx="2"/>
            <a:endCxn id="10" idx="0"/>
          </p:cNvCxnSpPr>
          <p:nvPr/>
        </p:nvCxnSpPr>
        <p:spPr>
          <a:xfrm rot="16200000" flipH="1">
            <a:off x="2609850" y="3790950"/>
            <a:ext cx="838200" cy="1181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5" idx="2"/>
            <a:endCxn id="8" idx="0"/>
          </p:cNvCxnSpPr>
          <p:nvPr/>
        </p:nvCxnSpPr>
        <p:spPr>
          <a:xfrm rot="5400000">
            <a:off x="1447800" y="3810000"/>
            <a:ext cx="838200" cy="1143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838700" y="4800600"/>
            <a:ext cx="1524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Remained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34200" y="4800600"/>
            <a:ext cx="1905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Left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>
            <a:stCxn id="7" idx="2"/>
            <a:endCxn id="27" idx="0"/>
          </p:cNvCxnSpPr>
          <p:nvPr/>
        </p:nvCxnSpPr>
        <p:spPr>
          <a:xfrm rot="16200000" flipH="1">
            <a:off x="6877050" y="3790950"/>
            <a:ext cx="838200" cy="1181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7" idx="2"/>
            <a:endCxn id="26" idx="0"/>
          </p:cNvCxnSpPr>
          <p:nvPr/>
        </p:nvCxnSpPr>
        <p:spPr>
          <a:xfrm rot="5400000">
            <a:off x="5734050" y="3829050"/>
            <a:ext cx="838200" cy="11049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144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3528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42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14600" y="3937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276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6200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392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029200" y="557633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1,937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743700" y="39243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2,329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95800" y="2450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2,605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3048000"/>
            <a:ext cx="4191000" cy="2819400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609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0" y="914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0" y="6019800"/>
            <a:ext cx="5867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latin typeface="+mj-lt"/>
                <a:ea typeface="+mj-ea"/>
                <a:cs typeface="+mj-cs"/>
              </a:rPr>
              <a:t>HUD programs are more flexible in terms of renewal or termination.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latin typeface="+mj-lt"/>
                <a:ea typeface="+mj-ea"/>
                <a:cs typeface="+mj-cs"/>
              </a:rPr>
              <a:t>HUD can approximate better the ‘decision’ of the owner 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2557717"/>
              </p:ext>
            </p:extLst>
          </p:nvPr>
        </p:nvGraphicFramePr>
        <p:xfrm>
          <a:off x="0" y="16764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4523597"/>
              </p:ext>
            </p:extLst>
          </p:nvPr>
        </p:nvGraphicFramePr>
        <p:xfrm>
          <a:off x="1828800" y="2743200"/>
          <a:ext cx="5815852" cy="320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56"/>
          <p:cNvSpPr>
            <a:spLocks noChangeArrowheads="1"/>
          </p:cNvSpPr>
          <p:nvPr/>
        </p:nvSpPr>
        <p:spPr bwMode="auto">
          <a:xfrm>
            <a:off x="6858025" y="5029200"/>
            <a:ext cx="2285975" cy="990510"/>
          </a:xfrm>
          <a:prstGeom prst="wedgeRectCallout">
            <a:avLst>
              <a:gd name="adj1" fmla="val -67493"/>
              <a:gd name="adj2" fmla="val -1492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only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8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Supplement rents for households below 50%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Typically renewed annually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 Programs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4523597"/>
              </p:ext>
            </p:extLst>
          </p:nvPr>
        </p:nvGraphicFramePr>
        <p:xfrm>
          <a:off x="1828800" y="2743200"/>
          <a:ext cx="5815852" cy="320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56"/>
          <p:cNvSpPr>
            <a:spLocks noChangeArrowheads="1"/>
          </p:cNvSpPr>
          <p:nvPr/>
        </p:nvSpPr>
        <p:spPr bwMode="auto">
          <a:xfrm>
            <a:off x="6858025" y="5029200"/>
            <a:ext cx="2285975" cy="990510"/>
          </a:xfrm>
          <a:prstGeom prst="wedgeRectCallout">
            <a:avLst>
              <a:gd name="adj1" fmla="val -67493"/>
              <a:gd name="adj2" fmla="val -1492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only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8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Supplement rents for households below 50%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Typically renewed annually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56"/>
          <p:cNvSpPr>
            <a:spLocks noChangeArrowheads="1"/>
          </p:cNvSpPr>
          <p:nvPr/>
        </p:nvSpPr>
        <p:spPr bwMode="auto">
          <a:xfrm>
            <a:off x="3352800" y="5715000"/>
            <a:ext cx="2285975" cy="1143000"/>
          </a:xfrm>
          <a:prstGeom prst="wedgeRectCallout">
            <a:avLst>
              <a:gd name="adj1" fmla="val -32709"/>
              <a:gd name="adj2" fmla="val -10943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207/223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207/223: Insurance to lenders</a:t>
            </a:r>
          </a:p>
          <a:p>
            <a:pPr>
              <a:buFont typeface="Arial" pitchFamily="34" charset="0"/>
              <a:buChar char="•"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Now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mainly for refinancing</a:t>
            </a:r>
          </a:p>
          <a:p>
            <a:pPr>
              <a:buFont typeface="Arial" pitchFamily="34" charset="0"/>
              <a:buChar char="•"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doesn’t impose income restrictions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 Programs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4523597"/>
              </p:ext>
            </p:extLst>
          </p:nvPr>
        </p:nvGraphicFramePr>
        <p:xfrm>
          <a:off x="1828800" y="2743200"/>
          <a:ext cx="5815852" cy="320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56"/>
          <p:cNvSpPr>
            <a:spLocks noChangeArrowheads="1"/>
          </p:cNvSpPr>
          <p:nvPr/>
        </p:nvSpPr>
        <p:spPr bwMode="auto">
          <a:xfrm>
            <a:off x="6858025" y="5029200"/>
            <a:ext cx="2285975" cy="990510"/>
          </a:xfrm>
          <a:prstGeom prst="wedgeRectCallout">
            <a:avLst>
              <a:gd name="adj1" fmla="val -67493"/>
              <a:gd name="adj2" fmla="val -1492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only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8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Supplement rents for households below 50%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Typically renewed annually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56"/>
          <p:cNvSpPr>
            <a:spLocks noChangeArrowheads="1"/>
          </p:cNvSpPr>
          <p:nvPr/>
        </p:nvSpPr>
        <p:spPr bwMode="auto">
          <a:xfrm>
            <a:off x="3352800" y="5715000"/>
            <a:ext cx="2285975" cy="1143000"/>
          </a:xfrm>
          <a:prstGeom prst="wedgeRectCallout">
            <a:avLst>
              <a:gd name="adj1" fmla="val -32709"/>
              <a:gd name="adj2" fmla="val -10943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207/223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207/223: Insurance to lenders</a:t>
            </a:r>
          </a:p>
          <a:p>
            <a:pPr>
              <a:buFont typeface="Arial" pitchFamily="34" charset="0"/>
              <a:buChar char="•"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Now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mainly for refinancing</a:t>
            </a:r>
          </a:p>
          <a:p>
            <a:pPr>
              <a:buFont typeface="Arial" pitchFamily="34" charset="0"/>
              <a:buChar char="•"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doesn’t impose income restrictions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56"/>
          <p:cNvSpPr>
            <a:spLocks noChangeArrowheads="1"/>
          </p:cNvSpPr>
          <p:nvPr/>
        </p:nvSpPr>
        <p:spPr bwMode="auto">
          <a:xfrm>
            <a:off x="304800" y="4724400"/>
            <a:ext cx="2285975" cy="1752600"/>
          </a:xfrm>
          <a:prstGeom prst="wedgeRectCallout">
            <a:avLst>
              <a:gd name="adj1" fmla="val 71060"/>
              <a:gd name="adj2" fmla="val -971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221: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221: Insurance to lenders or Below the Market Interest Rate (BMIR)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Restricted to incomes below 80%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40 years with 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to pre-pay at 20 years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 Programs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4523597"/>
              </p:ext>
            </p:extLst>
          </p:nvPr>
        </p:nvGraphicFramePr>
        <p:xfrm>
          <a:off x="1828800" y="2743200"/>
          <a:ext cx="5815852" cy="320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56"/>
          <p:cNvSpPr>
            <a:spLocks noChangeArrowheads="1"/>
          </p:cNvSpPr>
          <p:nvPr/>
        </p:nvSpPr>
        <p:spPr bwMode="auto">
          <a:xfrm>
            <a:off x="6858025" y="5029200"/>
            <a:ext cx="2285975" cy="990510"/>
          </a:xfrm>
          <a:prstGeom prst="wedgeRectCallout">
            <a:avLst>
              <a:gd name="adj1" fmla="val -67493"/>
              <a:gd name="adj2" fmla="val -1492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only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8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Supplement rents for households below 50%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Typically renewed annually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56"/>
          <p:cNvSpPr>
            <a:spLocks noChangeArrowheads="1"/>
          </p:cNvSpPr>
          <p:nvPr/>
        </p:nvSpPr>
        <p:spPr bwMode="auto">
          <a:xfrm>
            <a:off x="3352800" y="5715000"/>
            <a:ext cx="2285975" cy="1143000"/>
          </a:xfrm>
          <a:prstGeom prst="wedgeRectCallout">
            <a:avLst>
              <a:gd name="adj1" fmla="val -32709"/>
              <a:gd name="adj2" fmla="val -10943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207/223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207/223: Insurance to lenders</a:t>
            </a:r>
          </a:p>
          <a:p>
            <a:pPr>
              <a:buFont typeface="Arial" pitchFamily="34" charset="0"/>
              <a:buChar char="•"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Now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mainly for refinancing</a:t>
            </a:r>
          </a:p>
          <a:p>
            <a:pPr>
              <a:buFont typeface="Arial" pitchFamily="34" charset="0"/>
              <a:buChar char="•"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doesn’t impose income restrictions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56"/>
          <p:cNvSpPr>
            <a:spLocks noChangeArrowheads="1"/>
          </p:cNvSpPr>
          <p:nvPr/>
        </p:nvSpPr>
        <p:spPr bwMode="auto">
          <a:xfrm>
            <a:off x="304800" y="4724400"/>
            <a:ext cx="2285975" cy="1752600"/>
          </a:xfrm>
          <a:prstGeom prst="wedgeRectCallout">
            <a:avLst>
              <a:gd name="adj1" fmla="val 71060"/>
              <a:gd name="adj2" fmla="val -971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221: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221: Insurance to lenders or Below the Market Interest Rate (BMIR)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Restricted to incomes below 80%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40 years with 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to pre-pay at 20 years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0" y="2514600"/>
            <a:ext cx="2285975" cy="1219200"/>
          </a:xfrm>
          <a:prstGeom prst="wedgeRectCallout">
            <a:avLst>
              <a:gd name="adj1" fmla="val 109900"/>
              <a:gd name="adj2" fmla="val 2006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and section 236: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236: soft loans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Restricted to incomes below 80%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40 years with option to prepay at 20 years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 Programs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4523597"/>
              </p:ext>
            </p:extLst>
          </p:nvPr>
        </p:nvGraphicFramePr>
        <p:xfrm>
          <a:off x="1828800" y="2743200"/>
          <a:ext cx="5815852" cy="320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56"/>
          <p:cNvSpPr>
            <a:spLocks noChangeArrowheads="1"/>
          </p:cNvSpPr>
          <p:nvPr/>
        </p:nvSpPr>
        <p:spPr bwMode="auto">
          <a:xfrm>
            <a:off x="6858025" y="5029200"/>
            <a:ext cx="2285975" cy="990510"/>
          </a:xfrm>
          <a:prstGeom prst="wedgeRectCallout">
            <a:avLst>
              <a:gd name="adj1" fmla="val -67493"/>
              <a:gd name="adj2" fmla="val -1492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only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8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Supplement rents for households below 50%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Typically renewed annually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56"/>
          <p:cNvSpPr>
            <a:spLocks noChangeArrowheads="1"/>
          </p:cNvSpPr>
          <p:nvPr/>
        </p:nvSpPr>
        <p:spPr bwMode="auto">
          <a:xfrm>
            <a:off x="3352800" y="5715000"/>
            <a:ext cx="2285975" cy="1143000"/>
          </a:xfrm>
          <a:prstGeom prst="wedgeRectCallout">
            <a:avLst>
              <a:gd name="adj1" fmla="val -32709"/>
              <a:gd name="adj2" fmla="val -10943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207/223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207/223: Insurance to lenders</a:t>
            </a:r>
          </a:p>
          <a:p>
            <a:pPr>
              <a:buFont typeface="Arial" pitchFamily="34" charset="0"/>
              <a:buChar char="•"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Now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mainly for refinancing</a:t>
            </a:r>
          </a:p>
          <a:p>
            <a:pPr>
              <a:buFont typeface="Arial" pitchFamily="34" charset="0"/>
              <a:buChar char="•"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doesn’t impose income restrictions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56"/>
          <p:cNvSpPr>
            <a:spLocks noChangeArrowheads="1"/>
          </p:cNvSpPr>
          <p:nvPr/>
        </p:nvSpPr>
        <p:spPr bwMode="auto">
          <a:xfrm>
            <a:off x="304800" y="4724400"/>
            <a:ext cx="2285975" cy="1752600"/>
          </a:xfrm>
          <a:prstGeom prst="wedgeRectCallout">
            <a:avLst>
              <a:gd name="adj1" fmla="val 71060"/>
              <a:gd name="adj2" fmla="val -971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221: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221: Insurance to lenders or Below the Market Interest Rate (BMIR)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Restricted to incomes below 80%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40 years with 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to pre-pay at 20 years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0" y="2514600"/>
            <a:ext cx="2285975" cy="1219200"/>
          </a:xfrm>
          <a:prstGeom prst="wedgeRectCallout">
            <a:avLst>
              <a:gd name="adj1" fmla="val 109900"/>
              <a:gd name="adj2" fmla="val 2006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and section 236: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236: soft loans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Restricted to incomes below 80%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40 years with option to prepay at 20 years</a:t>
            </a: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1752600" y="1752600"/>
            <a:ext cx="2285975" cy="609600"/>
          </a:xfrm>
          <a:prstGeom prst="wedgeRectCallout">
            <a:avLst>
              <a:gd name="adj1" fmla="val 59465"/>
              <a:gd name="adj2" fmla="val 1907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Sections 221 and 236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Mortgage insurance or soft loans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 Programs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Introduction</a:t>
            </a:r>
          </a:p>
          <a:p>
            <a:endParaRPr lang="en-US" sz="1000" dirty="0" smtClean="0"/>
          </a:p>
          <a:p>
            <a:r>
              <a:rPr lang="en-US" dirty="0" smtClean="0"/>
              <a:t>Research Question</a:t>
            </a:r>
          </a:p>
          <a:p>
            <a:endParaRPr lang="en-US" sz="1400" dirty="0" smtClean="0"/>
          </a:p>
          <a:p>
            <a:r>
              <a:rPr lang="en-US" dirty="0" smtClean="0"/>
              <a:t>Method</a:t>
            </a:r>
          </a:p>
          <a:p>
            <a:endParaRPr lang="en-US" sz="1400" dirty="0" smtClean="0"/>
          </a:p>
          <a:p>
            <a:r>
              <a:rPr lang="en-US" dirty="0" smtClean="0"/>
              <a:t>Results</a:t>
            </a:r>
          </a:p>
          <a:p>
            <a:endParaRPr lang="en-US" sz="900" dirty="0" smtClean="0"/>
          </a:p>
          <a:p>
            <a:r>
              <a:rPr lang="en-US" dirty="0" smtClean="0"/>
              <a:t>Analysis and discussion</a:t>
            </a:r>
          </a:p>
          <a:p>
            <a:endParaRPr lang="en-US" sz="800" dirty="0" smtClean="0"/>
          </a:p>
          <a:p>
            <a:r>
              <a:rPr lang="en-US" dirty="0" smtClean="0"/>
              <a:t>Direction for future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4523597"/>
              </p:ext>
            </p:extLst>
          </p:nvPr>
        </p:nvGraphicFramePr>
        <p:xfrm>
          <a:off x="1828800" y="2743200"/>
          <a:ext cx="5815852" cy="320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56"/>
          <p:cNvSpPr>
            <a:spLocks noChangeArrowheads="1"/>
          </p:cNvSpPr>
          <p:nvPr/>
        </p:nvSpPr>
        <p:spPr bwMode="auto">
          <a:xfrm>
            <a:off x="6858025" y="5029200"/>
            <a:ext cx="2285975" cy="990510"/>
          </a:xfrm>
          <a:prstGeom prst="wedgeRectCallout">
            <a:avLst>
              <a:gd name="adj1" fmla="val -67493"/>
              <a:gd name="adj2" fmla="val -1492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only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8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Supplement rents for households below 50%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Typically renewed annually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56"/>
          <p:cNvSpPr>
            <a:spLocks noChangeArrowheads="1"/>
          </p:cNvSpPr>
          <p:nvPr/>
        </p:nvSpPr>
        <p:spPr bwMode="auto">
          <a:xfrm>
            <a:off x="3352800" y="5715000"/>
            <a:ext cx="2285975" cy="1143000"/>
          </a:xfrm>
          <a:prstGeom prst="wedgeRectCallout">
            <a:avLst>
              <a:gd name="adj1" fmla="val -32709"/>
              <a:gd name="adj2" fmla="val -10943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207/223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207/223: Insurance to lenders</a:t>
            </a:r>
          </a:p>
          <a:p>
            <a:pPr>
              <a:buFont typeface="Arial" pitchFamily="34" charset="0"/>
              <a:buChar char="•"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Now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mainly for refinancing</a:t>
            </a:r>
          </a:p>
          <a:p>
            <a:pPr>
              <a:buFont typeface="Arial" pitchFamily="34" charset="0"/>
              <a:buChar char="•"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doesn’t impose income restrictions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56"/>
          <p:cNvSpPr>
            <a:spLocks noChangeArrowheads="1"/>
          </p:cNvSpPr>
          <p:nvPr/>
        </p:nvSpPr>
        <p:spPr bwMode="auto">
          <a:xfrm>
            <a:off x="304800" y="4724400"/>
            <a:ext cx="2285975" cy="1752600"/>
          </a:xfrm>
          <a:prstGeom prst="wedgeRectCallout">
            <a:avLst>
              <a:gd name="adj1" fmla="val 71060"/>
              <a:gd name="adj2" fmla="val -971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assistance and Section 221: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221: Insurance to lenders or Below the Market Interest Rate (BMIR)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Restricted to incomes below 80%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40 years with 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to pre-pay at 20 years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0" y="2514600"/>
            <a:ext cx="2285975" cy="1219200"/>
          </a:xfrm>
          <a:prstGeom prst="wedgeRectCallout">
            <a:avLst>
              <a:gd name="adj1" fmla="val 109900"/>
              <a:gd name="adj2" fmla="val 2006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HUD rental and section 236: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236: soft loans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Restricted to incomes below 80% AMI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40 years with option to prepay at 20 years</a:t>
            </a: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1752600" y="1752600"/>
            <a:ext cx="2285975" cy="609600"/>
          </a:xfrm>
          <a:prstGeom prst="wedgeRectCallout">
            <a:avLst>
              <a:gd name="adj1" fmla="val 59465"/>
              <a:gd name="adj2" fmla="val 1907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Sections 221 and 236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Mortgage insurance or soft loans</a:t>
            </a:r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5257800" y="1828800"/>
            <a:ext cx="2285975" cy="838200"/>
          </a:xfrm>
          <a:prstGeom prst="wedgeRectCallout">
            <a:avLst>
              <a:gd name="adj1" fmla="val -66913"/>
              <a:gd name="adj2" fmla="val 8300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Other: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Section 202 soft loans for the elderly with incomes below 50% AMI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Sample: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HUD Assisted Housing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Florida Programs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dirty="0" smtClean="0"/>
              <a:t>Property:</a:t>
            </a:r>
          </a:p>
          <a:p>
            <a:r>
              <a:rPr lang="en-US" sz="2400" dirty="0" smtClean="0"/>
              <a:t>Size</a:t>
            </a:r>
          </a:p>
          <a:p>
            <a:r>
              <a:rPr lang="en-US" sz="2400" dirty="0" smtClean="0"/>
              <a:t>Ratio of Assisted Housing</a:t>
            </a:r>
          </a:p>
          <a:p>
            <a:r>
              <a:rPr lang="en-US" sz="2400" dirty="0" smtClean="0"/>
              <a:t>Housing Program</a:t>
            </a:r>
          </a:p>
          <a:p>
            <a:r>
              <a:rPr lang="en-US" sz="2400" dirty="0" smtClean="0"/>
              <a:t>Target Population</a:t>
            </a:r>
          </a:p>
          <a:p>
            <a:r>
              <a:rPr lang="en-US" sz="2400" dirty="0" smtClean="0"/>
              <a:t>Ownership Type</a:t>
            </a:r>
          </a:p>
          <a:p>
            <a:r>
              <a:rPr lang="en-US" sz="2400" dirty="0" smtClean="0"/>
              <a:t>Length of initial contract</a:t>
            </a:r>
          </a:p>
          <a:p>
            <a:pPr>
              <a:buNone/>
            </a:pPr>
            <a:r>
              <a:rPr lang="en-US" sz="2400" b="1" dirty="0" smtClean="0"/>
              <a:t>Neighborhood:</a:t>
            </a:r>
          </a:p>
          <a:p>
            <a:r>
              <a:rPr lang="en-US" sz="2400" dirty="0" smtClean="0"/>
              <a:t>Poverty rate</a:t>
            </a:r>
          </a:p>
          <a:p>
            <a:r>
              <a:rPr lang="en-US" sz="2400" dirty="0" smtClean="0"/>
              <a:t>Change in rent</a:t>
            </a:r>
          </a:p>
          <a:p>
            <a:r>
              <a:rPr lang="en-US" sz="2400" dirty="0" smtClean="0"/>
              <a:t>Population growth</a:t>
            </a:r>
          </a:p>
          <a:p>
            <a:pPr>
              <a:buNone/>
            </a:pPr>
            <a:r>
              <a:rPr lang="en-US" sz="2400" b="1" dirty="0" smtClean="0"/>
              <a:t>Region:</a:t>
            </a:r>
          </a:p>
          <a:p>
            <a:r>
              <a:rPr lang="en-US" sz="2400" dirty="0" smtClean="0"/>
              <a:t>Population size in County</a:t>
            </a:r>
          </a:p>
          <a:p>
            <a:r>
              <a:rPr lang="en-US" sz="2400" dirty="0" smtClean="0"/>
              <a:t>Housing market (boom and bust)</a:t>
            </a:r>
          </a:p>
          <a:p>
            <a:endParaRPr lang="en-US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+mj-lt"/>
                <a:ea typeface="+mj-ea"/>
                <a:cs typeface="+mj-cs"/>
              </a:rPr>
              <a:t>Independent variables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Duerden</a:t>
            </a:r>
            <a:r>
              <a:rPr lang="en-US" sz="1200" dirty="0" smtClean="0"/>
              <a:t> (2009), Gage (2004)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obi78\Desktop\1007images\total siz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939345"/>
            <a:ext cx="8610600" cy="439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9502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Property Size (Number of Units)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3400" y="2390001"/>
            <a:ext cx="1577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Very small (1-49)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Elbow Connector 13"/>
          <p:cNvCxnSpPr>
            <a:stCxn id="9" idx="0"/>
          </p:cNvCxnSpPr>
          <p:nvPr/>
        </p:nvCxnSpPr>
        <p:spPr>
          <a:xfrm rot="5400000" flipH="1" flipV="1">
            <a:off x="5157222" y="2137023"/>
            <a:ext cx="227826" cy="27813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00949" y="1600200"/>
            <a:ext cx="1160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Small (50-99)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00950" y="1885176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Medium(100-149)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00950" y="2162175"/>
            <a:ext cx="1160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Large (&gt;=150)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4252" y="4883426"/>
            <a:ext cx="85344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24000" y="4930140"/>
          <a:ext cx="6072836" cy="1927860"/>
        </p:xfrm>
        <a:graphic>
          <a:graphicData uri="http://schemas.openxmlformats.org/drawingml/2006/table">
            <a:tbl>
              <a:tblPr/>
              <a:tblGrid>
                <a:gridCol w="1232786"/>
                <a:gridCol w="1379748"/>
                <a:gridCol w="1379748"/>
                <a:gridCol w="997160"/>
                <a:gridCol w="1083394"/>
              </a:tblGrid>
              <a:tr h="157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Total Unit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Large (&gt;=150)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76.06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Medium(100-149)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87.50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Small(50-99)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92.86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Very Small(1-49)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76.74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8.9848 (0.0295)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8.7461 (0.0329)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9.8518 (0.0199)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72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obi78\Desktop\1007images\asrati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464550" cy="423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2300" y="933847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Ratio of Assisted Units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30737" y="1765925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More than 90%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5200" y="2968237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less than 90%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83426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76400" y="5315712"/>
          <a:ext cx="6095999" cy="1542288"/>
        </p:xfrm>
        <a:graphic>
          <a:graphicData uri="http://schemas.openxmlformats.org/drawingml/2006/table">
            <a:tbl>
              <a:tblPr/>
              <a:tblGrid>
                <a:gridCol w="1237488"/>
                <a:gridCol w="1385011"/>
                <a:gridCol w="1385011"/>
                <a:gridCol w="1000963"/>
                <a:gridCol w="10875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Assisted Unit Ratio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Less than 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More than 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89.02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35.9869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36.9379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19.1326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seobi78\Desktop\1007images\targe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97435"/>
            <a:ext cx="8315325" cy="413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8500" y="990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Target population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1953" y="1554635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latin typeface="Arial" pitchFamily="34" charset="0"/>
                <a:cs typeface="Arial" pitchFamily="34" charset="0"/>
              </a:rPr>
              <a:t>Elderly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3800" y="1707035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Family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2697635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Disabled persons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768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2600" y="5122926"/>
          <a:ext cx="6095999" cy="1735074"/>
        </p:xfrm>
        <a:graphic>
          <a:graphicData uri="http://schemas.openxmlformats.org/drawingml/2006/table">
            <a:tbl>
              <a:tblPr/>
              <a:tblGrid>
                <a:gridCol w="1237488"/>
                <a:gridCol w="1385011"/>
                <a:gridCol w="1385011"/>
                <a:gridCol w="1000963"/>
                <a:gridCol w="10875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Target Population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Elderly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97.53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Family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93.75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Disabled persons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57.14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93.95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67.7933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65.3604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9.3898 (0.0091)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3429000" y="5791200"/>
            <a:ext cx="1981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urved Connector 10"/>
          <p:cNvCxnSpPr/>
          <p:nvPr/>
        </p:nvCxnSpPr>
        <p:spPr>
          <a:xfrm rot="5400000" flipH="1" flipV="1">
            <a:off x="5100809" y="5100809"/>
            <a:ext cx="847383" cy="6858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4419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Very small sample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seobi78\Desktop\1007images\ownershi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97435"/>
            <a:ext cx="8745538" cy="433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8500" y="990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Ownership type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59337" y="1658636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Non-profit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57324" y="1811228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Limited Dividend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59426" y="2011835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For-profit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768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6400" y="5122926"/>
          <a:ext cx="6095999" cy="1735074"/>
        </p:xfrm>
        <a:graphic>
          <a:graphicData uri="http://schemas.openxmlformats.org/drawingml/2006/table">
            <a:tbl>
              <a:tblPr/>
              <a:tblGrid>
                <a:gridCol w="1237488"/>
                <a:gridCol w="1385011"/>
                <a:gridCol w="1385011"/>
                <a:gridCol w="1000963"/>
                <a:gridCol w="10875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Ownership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For-Profit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82.67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Non-Profit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93.83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Limited Dividend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91.18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87.17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4.6468 (0.0979)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6.8191 (0.0331)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5.7172 (0.0573)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eobi78\Desktop\1007images\progr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444" y="914400"/>
            <a:ext cx="8556556" cy="431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8500" y="838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HUD program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381000"/>
            <a:ext cx="1484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S.8 + 207/223: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Rental Assistance + mortgage insurance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24800" y="304800"/>
            <a:ext cx="121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S.8 + 221: Rental Assistance  + mortgage insurance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1905000"/>
            <a:ext cx="1484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S.8: Rental Assistance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505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221 + 236: mortgage insurance + soft loans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200" y="2891135"/>
            <a:ext cx="1484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Other: soft loans for elderly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59337" y="2209800"/>
            <a:ext cx="1484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S.8 + 236: Rental Assistance + soft loans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4958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76400" y="4544568"/>
          <a:ext cx="6096001" cy="2313432"/>
        </p:xfrm>
        <a:graphic>
          <a:graphicData uri="http://schemas.openxmlformats.org/drawingml/2006/table">
            <a:tbl>
              <a:tblPr/>
              <a:tblGrid>
                <a:gridCol w="1901952"/>
                <a:gridCol w="1375258"/>
                <a:gridCol w="1375258"/>
                <a:gridCol w="744931"/>
                <a:gridCol w="698602"/>
              </a:tblGrid>
              <a:tr h="3855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Subsidizing Program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HUD rental assistance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89.36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HUD rental &amp; Sec </a:t>
                      </a:r>
                      <a:r>
                        <a:rPr lang="en-US" sz="1100" dirty="0" smtClean="0">
                          <a:latin typeface="Calibri"/>
                          <a:ea typeface="Malgun Gothic"/>
                          <a:cs typeface="Times New Roman"/>
                        </a:rPr>
                        <a:t>207/223</a:t>
                      </a:r>
                      <a:endParaRPr lang="en-US" sz="1100" dirty="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100.00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HUD rental, &amp; Sec 221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96.08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HUD rental &amp; Sec 236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Mortgage (only Sec 221,236)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87.6711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89.3425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55.1619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rot="5400000">
            <a:off x="6667501" y="1257299"/>
            <a:ext cx="228599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2"/>
          <p:cNvCxnSpPr/>
          <p:nvPr/>
        </p:nvCxnSpPr>
        <p:spPr>
          <a:xfrm flipV="1">
            <a:off x="6858000" y="1828800"/>
            <a:ext cx="762000" cy="304800"/>
          </a:xfrm>
          <a:prstGeom prst="bentConnector3">
            <a:avLst>
              <a:gd name="adj1" fmla="val 10043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2"/>
          <p:cNvCxnSpPr/>
          <p:nvPr/>
        </p:nvCxnSpPr>
        <p:spPr>
          <a:xfrm rot="16200000" flipV="1">
            <a:off x="6614137" y="3291863"/>
            <a:ext cx="457200" cy="426674"/>
          </a:xfrm>
          <a:prstGeom prst="bentConnector3">
            <a:avLst>
              <a:gd name="adj1" fmla="val -217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12"/>
          <p:cNvCxnSpPr/>
          <p:nvPr/>
        </p:nvCxnSpPr>
        <p:spPr>
          <a:xfrm rot="10800000" flipV="1">
            <a:off x="7848600" y="1295400"/>
            <a:ext cx="381000" cy="3048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12"/>
          <p:cNvCxnSpPr/>
          <p:nvPr/>
        </p:nvCxnSpPr>
        <p:spPr>
          <a:xfrm rot="10800000" flipV="1">
            <a:off x="7239000" y="2362200"/>
            <a:ext cx="533400" cy="3810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12"/>
          <p:cNvCxnSpPr/>
          <p:nvPr/>
        </p:nvCxnSpPr>
        <p:spPr>
          <a:xfrm rot="10800000">
            <a:off x="6781800" y="2971800"/>
            <a:ext cx="655274" cy="152400"/>
          </a:xfrm>
          <a:prstGeom prst="bentConnector3">
            <a:avLst>
              <a:gd name="adj1" fmla="val 10055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eobi78\Desktop\1007images\po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226425" cy="4128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6100" y="1142957"/>
            <a:ext cx="394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Neighborhood Poverty Rate (1990)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67600" y="1981200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More than 20%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2362200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less than 20%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9530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52600" y="5122926"/>
          <a:ext cx="6095999" cy="1735074"/>
        </p:xfrm>
        <a:graphic>
          <a:graphicData uri="http://schemas.openxmlformats.org/drawingml/2006/table">
            <a:tbl>
              <a:tblPr/>
              <a:tblGrid>
                <a:gridCol w="1237488"/>
                <a:gridCol w="1385011"/>
                <a:gridCol w="1385011"/>
                <a:gridCol w="1000963"/>
                <a:gridCol w="10875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Poor NH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Poor (poverty rate 1990, over 20%)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88.74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Non-poor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6.2059 (0.0127)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6.2396 (0.0125)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4.6493 (0.0311)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eobi78\Desktop\1007images\chr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337" y="1124327"/>
            <a:ext cx="8671542" cy="428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5437" y="914400"/>
            <a:ext cx="356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Change in neighborhood rent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2137" y="1488529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Less than 50%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2474" y="1818104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More than 150%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59337" y="2065754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100-149%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59337" y="2295128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50-99%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Elbow Connector 8"/>
          <p:cNvCxnSpPr>
            <a:stCxn id="8" idx="1"/>
          </p:cNvCxnSpPr>
          <p:nvPr/>
        </p:nvCxnSpPr>
        <p:spPr>
          <a:xfrm rot="10800000">
            <a:off x="5906737" y="2204254"/>
            <a:ext cx="1752600" cy="229375"/>
          </a:xfrm>
          <a:prstGeom prst="bentConnector3">
            <a:avLst>
              <a:gd name="adj1" fmla="val 9981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9530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00200" y="4930140"/>
          <a:ext cx="6095999" cy="1927860"/>
        </p:xfrm>
        <a:graphic>
          <a:graphicData uri="http://schemas.openxmlformats.org/drawingml/2006/table">
            <a:tbl>
              <a:tblPr/>
              <a:tblGrid>
                <a:gridCol w="1237488"/>
                <a:gridCol w="1385011"/>
                <a:gridCol w="1385011"/>
                <a:gridCol w="1000963"/>
                <a:gridCol w="10875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Change in NH rent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More than 150%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89.19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100-149%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50-99%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82.41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Less than 50%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89.19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3.7306 (0.2921)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4.2606 (0.2347)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4.9243 (0.1774)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5562600" y="62484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urved Connector 14"/>
          <p:cNvCxnSpPr/>
          <p:nvPr/>
        </p:nvCxnSpPr>
        <p:spPr>
          <a:xfrm rot="5400000" flipH="1" flipV="1">
            <a:off x="7353300" y="5753100"/>
            <a:ext cx="685800" cy="609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848600" y="5029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 significant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eobi78\Desktop\1007images\growt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358188" cy="419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8500" y="990600"/>
            <a:ext cx="440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Population growth in Neighborhood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91400" y="1752600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Population growth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1400" y="2009001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Population decline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9530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76400" y="5181600"/>
          <a:ext cx="6095999" cy="1542288"/>
        </p:xfrm>
        <a:graphic>
          <a:graphicData uri="http://schemas.openxmlformats.org/drawingml/2006/table">
            <a:tbl>
              <a:tblPr/>
              <a:tblGrid>
                <a:gridCol w="1237488"/>
                <a:gridCol w="1385011"/>
                <a:gridCol w="1385011"/>
                <a:gridCol w="1000963"/>
                <a:gridCol w="10875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Population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86.47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Decreasing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83.22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1.1174 (0.2905)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0.6859 (0.4076)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0.6905 (0.4060)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5562600" y="60960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urved Connector 9"/>
          <p:cNvCxnSpPr/>
          <p:nvPr/>
        </p:nvCxnSpPr>
        <p:spPr>
          <a:xfrm rot="5400000" flipH="1" flipV="1">
            <a:off x="7353300" y="5600700"/>
            <a:ext cx="685800" cy="609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48600" y="4876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 significant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Assisted Housing:</a:t>
            </a:r>
            <a:endParaRPr lang="en-US" dirty="0" smtClean="0"/>
          </a:p>
          <a:p>
            <a:r>
              <a:rPr lang="en-US" dirty="0" smtClean="0"/>
              <a:t>Privately owned, publicly subsidized, affordable rental housing</a:t>
            </a:r>
          </a:p>
          <a:p>
            <a:r>
              <a:rPr lang="en-US" dirty="0" smtClean="0"/>
              <a:t>Properties funded by:</a:t>
            </a:r>
          </a:p>
          <a:p>
            <a:pPr lvl="1"/>
            <a:r>
              <a:rPr lang="en-US" dirty="0" smtClean="0"/>
              <a:t>Department of Housing and Urban Development (HUD)</a:t>
            </a:r>
          </a:p>
          <a:p>
            <a:pPr lvl="1"/>
            <a:r>
              <a:rPr lang="en-US" dirty="0" smtClean="0"/>
              <a:t>Department of Agriculture Rural Development (RD)</a:t>
            </a:r>
          </a:p>
          <a:p>
            <a:pPr lvl="1"/>
            <a:r>
              <a:rPr lang="en-US" dirty="0" smtClean="0"/>
              <a:t>State Housing Authorities</a:t>
            </a:r>
          </a:p>
          <a:p>
            <a:pPr lvl="1"/>
            <a:r>
              <a:rPr lang="en-US" dirty="0" smtClean="0"/>
              <a:t>Local Housing Finance Agencies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seobi78\Desktop\1007images\county siz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945035"/>
            <a:ext cx="8557924" cy="425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8500" y="838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County population size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1953" y="1630835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Small size county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1952" y="1783235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latin typeface="Arial" pitchFamily="34" charset="0"/>
                <a:cs typeface="Arial" pitchFamily="34" charset="0"/>
              </a:rPr>
              <a:t>Large size county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83137" y="2192036"/>
            <a:ext cx="1560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Medium size county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8768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00200" y="5122926"/>
          <a:ext cx="6096001" cy="1735074"/>
        </p:xfrm>
        <a:graphic>
          <a:graphicData uri="http://schemas.openxmlformats.org/drawingml/2006/table">
            <a:tbl>
              <a:tblPr/>
              <a:tblGrid>
                <a:gridCol w="1901952"/>
                <a:gridCol w="1375258"/>
                <a:gridCol w="1375258"/>
                <a:gridCol w="744931"/>
                <a:gridCol w="698602"/>
              </a:tblGrid>
              <a:tr h="3855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County Population Size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Large (more than 500,000)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86.49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Medium (200,000-500,000)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77.59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Small (less than 200,000)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87.14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84.78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3.5099 (0.1729)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1.8801 (0.3906)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2.5568 (0.2785)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5867400" y="62484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urved Connector 12"/>
          <p:cNvCxnSpPr/>
          <p:nvPr/>
        </p:nvCxnSpPr>
        <p:spPr>
          <a:xfrm rot="5400000" flipH="1" flipV="1">
            <a:off x="7658100" y="5753100"/>
            <a:ext cx="685800" cy="609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48600" y="5029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 significant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seobi78\Desktop\1007images\hamrket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38132"/>
            <a:ext cx="8827255" cy="437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90829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Housing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26300" y="1703334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latin typeface="Arial" pitchFamily="34" charset="0"/>
                <a:cs typeface="Arial" pitchFamily="34" charset="0"/>
              </a:rPr>
              <a:t>Boom(00-06)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2514600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Bust(07-10)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7700" y="2970933"/>
            <a:ext cx="148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latin typeface="Arial" pitchFamily="34" charset="0"/>
                <a:cs typeface="Arial" pitchFamily="34" charset="0"/>
              </a:rPr>
              <a:t>Before 2000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768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828800" y="5122926"/>
          <a:ext cx="6095999" cy="1735074"/>
        </p:xfrm>
        <a:graphic>
          <a:graphicData uri="http://schemas.openxmlformats.org/drawingml/2006/table">
            <a:tbl>
              <a:tblPr/>
              <a:tblGrid>
                <a:gridCol w="1237488"/>
                <a:gridCol w="1385011"/>
                <a:gridCol w="1385011"/>
                <a:gridCol w="1000963"/>
                <a:gridCol w="10875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Housing Market2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Opt-out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Before 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43.33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Boom (2000-2006)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87.65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Crash (2007-2009)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81.82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81.08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Test of Equality over Strata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Log-Rank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42.1644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Wilcoxon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45.2716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-2Log(LR)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Malgun Gothic"/>
                          <a:cs typeface="Times New Roman"/>
                        </a:rPr>
                        <a:t>Chi-Square (p-value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Malgun Gothic"/>
                          <a:cs typeface="Times New Roman"/>
                        </a:rPr>
                        <a:t>22.4215 (&lt;.0001)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-1" y="1432134"/>
          <a:ext cx="9144002" cy="5071028"/>
        </p:xfrm>
        <a:graphic>
          <a:graphicData uri="http://schemas.openxmlformats.org/drawingml/2006/table">
            <a:tbl>
              <a:tblPr/>
              <a:tblGrid>
                <a:gridCol w="2772461"/>
                <a:gridCol w="2062888"/>
                <a:gridCol w="1803197"/>
                <a:gridCol w="1389888"/>
                <a:gridCol w="1115568"/>
              </a:tblGrid>
              <a:tr h="5559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Malgun Gothic"/>
                          <a:cs typeface="Times New Roman"/>
                        </a:rPr>
                        <a:t>Variable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Malgun Gothic"/>
                          <a:cs typeface="Times New Roman"/>
                        </a:rPr>
                        <a:t>Parameter Estimator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Malgun Gothic"/>
                          <a:cs typeface="Times New Roman"/>
                        </a:rPr>
                        <a:t>Chi-Square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Malgun Gothic"/>
                          <a:cs typeface="Times New Roman"/>
                        </a:rPr>
                        <a:t>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Malgun Gothic"/>
                          <a:cs typeface="Times New Roman"/>
                        </a:rPr>
                        <a:t>Hazard Ratio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Contract </a:t>
                      </a:r>
                      <a:r>
                        <a:rPr lang="en-US" sz="1600" b="0" dirty="0" smtClean="0">
                          <a:latin typeface="Calibri"/>
                          <a:ea typeface="Malgun Gothic"/>
                          <a:cs typeface="Times New Roman"/>
                        </a:rPr>
                        <a:t>length</a:t>
                      </a:r>
                      <a:r>
                        <a:rPr lang="en-US" sz="1600" b="0" baseline="0" dirty="0" smtClean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endParaRPr lang="en-US" sz="1600" b="0" dirty="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-0.20804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24.7189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&lt;.0001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0.812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alibri"/>
                          <a:ea typeface="Malgun Gothic"/>
                          <a:cs typeface="Times New Roman"/>
                        </a:rPr>
                        <a:t>Number of units</a:t>
                      </a:r>
                      <a:endParaRPr lang="en-US" sz="1600" dirty="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-0.00820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0.7894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0.3743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Malgun Gothic"/>
                          <a:cs typeface="Times New Roman"/>
                        </a:rPr>
                        <a:t>Number</a:t>
                      </a:r>
                      <a:r>
                        <a:rPr lang="en-US" sz="1600" baseline="0" dirty="0" smtClean="0">
                          <a:latin typeface="Calibri"/>
                          <a:ea typeface="Malgun Gothic"/>
                          <a:cs typeface="Times New Roman"/>
                        </a:rPr>
                        <a:t> of</a:t>
                      </a:r>
                      <a:r>
                        <a:rPr lang="en-US" sz="1600" dirty="0" smtClean="0">
                          <a:latin typeface="Calibri"/>
                          <a:ea typeface="Malgun Gothic"/>
                          <a:cs typeface="Times New Roman"/>
                        </a:rPr>
                        <a:t> units squared</a:t>
                      </a:r>
                      <a:endParaRPr lang="en-US" sz="1600" dirty="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0.0000269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0.5572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0.4554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1.000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Assisted unit ratio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-2.11173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6.0581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0.0138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0.121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HUD rental assistance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-4.87565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53.4755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&lt;.0001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Mixed 207/203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-20.73036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0.9866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Mixed 236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-1.19388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4.5388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0.0331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0.303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Mixed 221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-5.33115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22.1554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&lt;.0001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Other program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-20.46453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0.9963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For Profit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-1.28147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4.0731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0.0436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0.278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Limited Dividend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-3.43371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12.0129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0.032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Change in NH rent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0.80888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3.9264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0.0475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alibri"/>
                          <a:ea typeface="Malgun Gothic"/>
                          <a:cs typeface="Times New Roman"/>
                        </a:rPr>
                        <a:t>2.245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Testing Hypothesis (BETA =0)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Likelihood Ratio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122.2455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&lt;.0001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178.5839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&lt;.0001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Wald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76.0069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&lt;.0001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Total / Event  /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Malgun Gothic"/>
                          <a:cs typeface="Times New Roman"/>
                        </a:rPr>
                        <a:t>265/34/231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Percent Censored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Malgun Gothic"/>
                          <a:cs typeface="Times New Roman"/>
                        </a:rPr>
                        <a:t>87.17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838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Cox Proportional Hazard Regression: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Dependent variable (risk to leave the assisted inventory)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1000" y="1905000"/>
            <a:ext cx="4572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" y="4953000"/>
            <a:ext cx="4572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90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Property size </a:t>
            </a:r>
            <a:r>
              <a:rPr lang="en-US" dirty="0" smtClean="0"/>
              <a:t>has a </a:t>
            </a:r>
            <a:r>
              <a:rPr lang="en-US" b="1" dirty="0" smtClean="0"/>
              <a:t>non-linear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831" y="2438442"/>
            <a:ext cx="5637944" cy="4419559"/>
            <a:chOff x="1293" y="1766"/>
            <a:chExt cx="10874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9115"/>
              <a:ext cx="1909" cy="4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Size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Freeform 47"/>
          <p:cNvSpPr/>
          <p:nvPr/>
        </p:nvSpPr>
        <p:spPr>
          <a:xfrm rot="10800000">
            <a:off x="2451652" y="3785704"/>
            <a:ext cx="3339548" cy="2151269"/>
          </a:xfrm>
          <a:custGeom>
            <a:avLst/>
            <a:gdLst>
              <a:gd name="connsiteX0" fmla="*/ 0 w 3167270"/>
              <a:gd name="connsiteY0" fmla="*/ 2151269 h 2151269"/>
              <a:gd name="connsiteX1" fmla="*/ 1338470 w 3167270"/>
              <a:gd name="connsiteY1" fmla="*/ 4417 h 2151269"/>
              <a:gd name="connsiteX2" fmla="*/ 3167270 w 3167270"/>
              <a:gd name="connsiteY2" fmla="*/ 2124765 h 2151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7270" h="2151269">
                <a:moveTo>
                  <a:pt x="0" y="2151269"/>
                </a:moveTo>
                <a:cubicBezTo>
                  <a:pt x="405296" y="1080051"/>
                  <a:pt x="810592" y="8834"/>
                  <a:pt x="1338470" y="4417"/>
                </a:cubicBezTo>
                <a:cubicBezTo>
                  <a:pt x="1866348" y="0"/>
                  <a:pt x="2516809" y="1062382"/>
                  <a:pt x="3167270" y="2124765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Property size </a:t>
            </a:r>
            <a:r>
              <a:rPr lang="en-US" dirty="0" smtClean="0"/>
              <a:t>has a </a:t>
            </a:r>
            <a:r>
              <a:rPr lang="en-US" b="1" dirty="0" smtClean="0"/>
              <a:t>non-linear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304718" y="2438442"/>
            <a:ext cx="7086057" cy="4419559"/>
            <a:chOff x="-1500" y="1766"/>
            <a:chExt cx="13667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57"/>
            <p:cNvSpPr>
              <a:spLocks noChangeArrowheads="1"/>
            </p:cNvSpPr>
            <p:nvPr/>
          </p:nvSpPr>
          <p:spPr bwMode="auto">
            <a:xfrm>
              <a:off x="-1500" y="5147"/>
              <a:ext cx="3855" cy="1470"/>
            </a:xfrm>
            <a:prstGeom prst="wedgeRectCallout">
              <a:avLst>
                <a:gd name="adj1" fmla="val 64391"/>
                <a:gd name="adj2" fmla="val -5583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Smaller properties more marketable: preferred by high segments of demand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9115"/>
              <a:ext cx="1909" cy="4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Size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Freeform 47"/>
          <p:cNvSpPr/>
          <p:nvPr/>
        </p:nvSpPr>
        <p:spPr>
          <a:xfrm rot="10800000">
            <a:off x="2451652" y="3785704"/>
            <a:ext cx="3339548" cy="2151269"/>
          </a:xfrm>
          <a:custGeom>
            <a:avLst/>
            <a:gdLst>
              <a:gd name="connsiteX0" fmla="*/ 0 w 3167270"/>
              <a:gd name="connsiteY0" fmla="*/ 2151269 h 2151269"/>
              <a:gd name="connsiteX1" fmla="*/ 1338470 w 3167270"/>
              <a:gd name="connsiteY1" fmla="*/ 4417 h 2151269"/>
              <a:gd name="connsiteX2" fmla="*/ 3167270 w 3167270"/>
              <a:gd name="connsiteY2" fmla="*/ 2124765 h 2151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7270" h="2151269">
                <a:moveTo>
                  <a:pt x="0" y="2151269"/>
                </a:moveTo>
                <a:cubicBezTo>
                  <a:pt x="405296" y="1080051"/>
                  <a:pt x="810592" y="8834"/>
                  <a:pt x="1338470" y="4417"/>
                </a:cubicBezTo>
                <a:cubicBezTo>
                  <a:pt x="1866348" y="0"/>
                  <a:pt x="2516809" y="1062382"/>
                  <a:pt x="3167270" y="2124765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Property size </a:t>
            </a:r>
            <a:r>
              <a:rPr lang="en-US" dirty="0" smtClean="0"/>
              <a:t>has a </a:t>
            </a:r>
            <a:r>
              <a:rPr lang="en-US" b="1" dirty="0" smtClean="0"/>
              <a:t>non-linear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304718" y="2438442"/>
            <a:ext cx="7239008" cy="4419559"/>
            <a:chOff x="-1500" y="1766"/>
            <a:chExt cx="13962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57"/>
            <p:cNvSpPr>
              <a:spLocks noChangeArrowheads="1"/>
            </p:cNvSpPr>
            <p:nvPr/>
          </p:nvSpPr>
          <p:spPr bwMode="auto">
            <a:xfrm>
              <a:off x="-1500" y="5147"/>
              <a:ext cx="3855" cy="1470"/>
            </a:xfrm>
            <a:prstGeom prst="wedgeRectCallout">
              <a:avLst>
                <a:gd name="adj1" fmla="val 64391"/>
                <a:gd name="adj2" fmla="val -5583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Smaller properties more marketable: preferred by high segments of demand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9670" y="5294"/>
              <a:ext cx="2792" cy="1911"/>
            </a:xfrm>
            <a:prstGeom prst="wedgeRectCallout">
              <a:avLst>
                <a:gd name="adj1" fmla="val -79268"/>
                <a:gd name="adj2" fmla="val -6587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Big properties have more to gain for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switching to rental market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9115"/>
              <a:ext cx="1909" cy="4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Size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Freeform 47"/>
          <p:cNvSpPr/>
          <p:nvPr/>
        </p:nvSpPr>
        <p:spPr>
          <a:xfrm rot="10800000">
            <a:off x="2451652" y="3785704"/>
            <a:ext cx="3339548" cy="2151269"/>
          </a:xfrm>
          <a:custGeom>
            <a:avLst/>
            <a:gdLst>
              <a:gd name="connsiteX0" fmla="*/ 0 w 3167270"/>
              <a:gd name="connsiteY0" fmla="*/ 2151269 h 2151269"/>
              <a:gd name="connsiteX1" fmla="*/ 1338470 w 3167270"/>
              <a:gd name="connsiteY1" fmla="*/ 4417 h 2151269"/>
              <a:gd name="connsiteX2" fmla="*/ 3167270 w 3167270"/>
              <a:gd name="connsiteY2" fmla="*/ 2124765 h 2151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7270" h="2151269">
                <a:moveTo>
                  <a:pt x="0" y="2151269"/>
                </a:moveTo>
                <a:cubicBezTo>
                  <a:pt x="405296" y="1080051"/>
                  <a:pt x="810592" y="8834"/>
                  <a:pt x="1338470" y="4417"/>
                </a:cubicBezTo>
                <a:cubicBezTo>
                  <a:pt x="1866348" y="0"/>
                  <a:pt x="2516809" y="1062382"/>
                  <a:pt x="3167270" y="2124765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Assisted ratio </a:t>
            </a:r>
            <a:r>
              <a:rPr lang="en-US" dirty="0" smtClean="0"/>
              <a:t>has a </a:t>
            </a:r>
            <a:r>
              <a:rPr lang="en-US" b="1" dirty="0" smtClean="0"/>
              <a:t>negative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913" y="2438441"/>
            <a:ext cx="6324410" cy="4419559"/>
            <a:chOff x="1293" y="1766"/>
            <a:chExt cx="12198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3233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Assisted Ratio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514600" y="3276600"/>
            <a:ext cx="3352800" cy="2895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Assisted ratio </a:t>
            </a:r>
            <a:r>
              <a:rPr lang="en-US" dirty="0" smtClean="0"/>
              <a:t>has a </a:t>
            </a:r>
            <a:r>
              <a:rPr lang="en-US" b="1" dirty="0" smtClean="0"/>
              <a:t>negative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913" y="2438441"/>
            <a:ext cx="7238489" cy="4419559"/>
            <a:chOff x="1293" y="1766"/>
            <a:chExt cx="1396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845" y="6469"/>
              <a:ext cx="4409" cy="1911"/>
            </a:xfrm>
            <a:prstGeom prst="wedgeRectCallout">
              <a:avLst>
                <a:gd name="adj1" fmla="val -88362"/>
                <a:gd name="adj2" fmla="val 7074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If all units are receiving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assistance, the property owner must find more tenants who can afford unsubsidized rents after an opt-out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3233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Assisted Ratio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514600" y="3276600"/>
            <a:ext cx="3352800" cy="2895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Assisted ratio </a:t>
            </a:r>
            <a:r>
              <a:rPr lang="en-US" dirty="0" smtClean="0"/>
              <a:t>has a </a:t>
            </a:r>
            <a:r>
              <a:rPr lang="en-US" b="1" dirty="0" smtClean="0"/>
              <a:t>negative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913" y="2438441"/>
            <a:ext cx="7238489" cy="4419559"/>
            <a:chOff x="1293" y="1766"/>
            <a:chExt cx="1396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57"/>
            <p:cNvSpPr>
              <a:spLocks noChangeArrowheads="1"/>
            </p:cNvSpPr>
            <p:nvPr/>
          </p:nvSpPr>
          <p:spPr bwMode="auto">
            <a:xfrm>
              <a:off x="6730" y="1766"/>
              <a:ext cx="3855" cy="3087"/>
            </a:xfrm>
            <a:prstGeom prst="wedgeRectCallout">
              <a:avLst>
                <a:gd name="adj1" fmla="val -68215"/>
                <a:gd name="adj2" fmla="val 8792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Owners of mixed properties may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decide that the paperwork involved in complying with program requirements is not worth the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subsidies received for just a portion of the units.</a:t>
              </a: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845" y="6469"/>
              <a:ext cx="4409" cy="1911"/>
            </a:xfrm>
            <a:prstGeom prst="wedgeRectCallout">
              <a:avLst>
                <a:gd name="adj1" fmla="val -88362"/>
                <a:gd name="adj2" fmla="val 7074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If all units are receiving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assistance, the property owner must find more tenants who can afford unsubsidized rents after an opt-out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3233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Assisted Ratio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514600" y="3276600"/>
            <a:ext cx="3352800" cy="2895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Degree of owner’s orientation to profits </a:t>
            </a:r>
            <a:r>
              <a:rPr lang="en-US" dirty="0" smtClean="0"/>
              <a:t>has a </a:t>
            </a:r>
            <a:r>
              <a:rPr lang="en-US" b="1" dirty="0" smtClean="0"/>
              <a:t>positive </a:t>
            </a:r>
            <a:r>
              <a:rPr lang="en-US" dirty="0" smtClean="0"/>
              <a:t>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6553059" cy="4419559"/>
            <a:chOff x="1293" y="1766"/>
            <a:chExt cx="12639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821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Orientation to profits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Assisted Housing in Florida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735965"/>
            <a:ext cx="6324600" cy="5122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Degree of owner’s orientation to profits </a:t>
            </a:r>
            <a:r>
              <a:rPr lang="en-US" dirty="0" smtClean="0"/>
              <a:t>has a </a:t>
            </a:r>
            <a:r>
              <a:rPr lang="en-US" b="1" dirty="0" smtClean="0"/>
              <a:t>positive </a:t>
            </a:r>
            <a:r>
              <a:rPr lang="en-US" dirty="0" smtClean="0"/>
              <a:t>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7010358" cy="4419559"/>
            <a:chOff x="1293" y="1766"/>
            <a:chExt cx="1352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405" y="2648"/>
              <a:ext cx="4409" cy="1617"/>
            </a:xfrm>
            <a:prstGeom prst="wedgeRectCallout">
              <a:avLst>
                <a:gd name="adj1" fmla="val -75608"/>
                <a:gd name="adj2" fmla="val 59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For profit owners have more incentives to switch to market rents if they see a benefit in doing it.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821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Orientation to profits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Degree of owner’s orientation to profits </a:t>
            </a:r>
            <a:r>
              <a:rPr lang="en-US" dirty="0" smtClean="0"/>
              <a:t>has a </a:t>
            </a:r>
            <a:r>
              <a:rPr lang="en-US" b="1" dirty="0" smtClean="0"/>
              <a:t>positive </a:t>
            </a:r>
            <a:r>
              <a:rPr lang="en-US" dirty="0" smtClean="0"/>
              <a:t>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7010358" cy="4419559"/>
            <a:chOff x="1293" y="1766"/>
            <a:chExt cx="1352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405" y="2648"/>
              <a:ext cx="4409" cy="1617"/>
            </a:xfrm>
            <a:prstGeom prst="wedgeRectCallout">
              <a:avLst>
                <a:gd name="adj1" fmla="val -75608"/>
                <a:gd name="adj2" fmla="val 59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For profit owners have more incentives to switch to market rents if they see a benefit in doing it.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821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Orientation to profits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6"/>
          <p:cNvSpPr>
            <a:spLocks noChangeArrowheads="1"/>
          </p:cNvSpPr>
          <p:nvPr/>
        </p:nvSpPr>
        <p:spPr bwMode="auto">
          <a:xfrm>
            <a:off x="914400" y="4191000"/>
            <a:ext cx="2285975" cy="990600"/>
          </a:xfrm>
          <a:prstGeom prst="wedgeRectCallout">
            <a:avLst>
              <a:gd name="adj1" fmla="val 45553"/>
              <a:gd name="adj2" fmla="val 9517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The mission of non-profit owners is more oriented to maintain affordability levels. Moreover they are often required by lenders to do so.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Housing programs based on </a:t>
            </a:r>
            <a:r>
              <a:rPr lang="en-US" b="1" dirty="0" smtClean="0"/>
              <a:t>soft loans increase </a:t>
            </a:r>
            <a:r>
              <a:rPr lang="en-US" dirty="0" smtClean="0"/>
              <a:t>the probability of leaving compared with rental assistance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6857925" cy="4419559"/>
            <a:chOff x="1293" y="1766"/>
            <a:chExt cx="13227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4262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Housing</a:t>
              </a:r>
              <a:r>
                <a:rPr kumimoji="0" lang="en-US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Program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2590800" y="6400800"/>
            <a:ext cx="1447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Rental Assistance</a:t>
            </a: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4038600" y="6400800"/>
            <a:ext cx="1447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Mortgage insurance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5334000" y="64008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Soft loans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Housing programs based on </a:t>
            </a:r>
            <a:r>
              <a:rPr lang="en-US" b="1" dirty="0" smtClean="0"/>
              <a:t>soft loans increase </a:t>
            </a:r>
            <a:r>
              <a:rPr lang="en-US" dirty="0" smtClean="0"/>
              <a:t>the probability of leaving compared with rental assistance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7010358" cy="4419559"/>
            <a:chOff x="1293" y="1766"/>
            <a:chExt cx="1352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405" y="2648"/>
              <a:ext cx="4409" cy="1617"/>
            </a:xfrm>
            <a:prstGeom prst="wedgeRectCallout">
              <a:avLst>
                <a:gd name="adj1" fmla="val -82565"/>
                <a:gd name="adj2" fmla="val 5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There is an incentive to avoid affordability requirements by prepaying soft loans in contexts of low interests rates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4262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Housing</a:t>
              </a:r>
              <a:r>
                <a:rPr kumimoji="0" lang="en-US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Program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2590800" y="6400800"/>
            <a:ext cx="1447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Rental Assistance</a:t>
            </a: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4038600" y="6400800"/>
            <a:ext cx="1447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Mortgage insurance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5334000" y="64008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Soft loans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Housing programs based on </a:t>
            </a:r>
            <a:r>
              <a:rPr lang="en-US" b="1" dirty="0" smtClean="0"/>
              <a:t>soft loans increase </a:t>
            </a:r>
            <a:r>
              <a:rPr lang="en-US" dirty="0" smtClean="0"/>
              <a:t>the probability of leaving compared with rental assistance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7010358" cy="4419559"/>
            <a:chOff x="1293" y="1766"/>
            <a:chExt cx="1352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405" y="2648"/>
              <a:ext cx="4409" cy="1617"/>
            </a:xfrm>
            <a:prstGeom prst="wedgeRectCallout">
              <a:avLst>
                <a:gd name="adj1" fmla="val -82565"/>
                <a:gd name="adj2" fmla="val 5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There is an incentive to avoid affordability requirements by prepaying soft loans in contexts of low interests rates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4262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Housing</a:t>
              </a:r>
              <a:r>
                <a:rPr kumimoji="0" lang="en-US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Program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2590800" y="6400800"/>
            <a:ext cx="1447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Rental Assistance</a:t>
            </a: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4038600" y="6400800"/>
            <a:ext cx="1447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Mortgage insurance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5334000" y="64008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Soft loans</a:t>
            </a:r>
          </a:p>
        </p:txBody>
      </p:sp>
      <p:sp>
        <p:nvSpPr>
          <p:cNvPr id="20" name="AutoShape 56"/>
          <p:cNvSpPr>
            <a:spLocks noChangeArrowheads="1"/>
          </p:cNvSpPr>
          <p:nvPr/>
        </p:nvSpPr>
        <p:spPr bwMode="auto">
          <a:xfrm>
            <a:off x="533400" y="4648200"/>
            <a:ext cx="2438375" cy="838110"/>
          </a:xfrm>
          <a:prstGeom prst="wedgeRectCallout">
            <a:avLst>
              <a:gd name="adj1" fmla="val 51929"/>
              <a:gd name="adj2" fmla="val 812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Rental Assistance could impact more directly the cash flow for property owners than other mortgage based programs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</a:t>
            </a:r>
            <a:r>
              <a:rPr lang="en-US" b="1" dirty="0" smtClean="0"/>
              <a:t> length of the initial contract </a:t>
            </a:r>
            <a:r>
              <a:rPr lang="en-US" dirty="0" smtClean="0"/>
              <a:t>has a </a:t>
            </a:r>
            <a:r>
              <a:rPr lang="en-US" b="1" dirty="0" smtClean="0"/>
              <a:t>negative </a:t>
            </a:r>
            <a:r>
              <a:rPr lang="en-US" dirty="0" smtClean="0"/>
              <a:t>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6553059" cy="4419559"/>
            <a:chOff x="1293" y="1766"/>
            <a:chExt cx="12639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821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Length of the initial contract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590800" y="3124200"/>
            <a:ext cx="3124200" cy="304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</a:t>
            </a:r>
            <a:r>
              <a:rPr lang="en-US" b="1" dirty="0" smtClean="0"/>
              <a:t> length of the initial contract </a:t>
            </a:r>
            <a:r>
              <a:rPr lang="en-US" dirty="0" smtClean="0"/>
              <a:t>has a </a:t>
            </a:r>
            <a:r>
              <a:rPr lang="en-US" b="1" dirty="0" smtClean="0"/>
              <a:t>negative </a:t>
            </a:r>
            <a:r>
              <a:rPr lang="en-US" dirty="0" smtClean="0"/>
              <a:t>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6705492" cy="4419559"/>
            <a:chOff x="1293" y="1766"/>
            <a:chExt cx="12933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9817" y="7498"/>
              <a:ext cx="4409" cy="882"/>
            </a:xfrm>
            <a:prstGeom prst="wedgeRectCallout">
              <a:avLst>
                <a:gd name="adj1" fmla="val -80826"/>
                <a:gd name="adj2" fmla="val 5675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Longer contracts might create ‘inertia’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821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Length of the initial contract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590800" y="3124200"/>
            <a:ext cx="3124200" cy="304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Poverty rate </a:t>
            </a:r>
            <a:r>
              <a:rPr lang="en-US" dirty="0" smtClean="0"/>
              <a:t>has a </a:t>
            </a:r>
            <a:r>
              <a:rPr lang="en-US" b="1" dirty="0" smtClean="0"/>
              <a:t>negative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913" y="2438441"/>
            <a:ext cx="6324410" cy="4419559"/>
            <a:chOff x="1293" y="1766"/>
            <a:chExt cx="12198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3233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Poverty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514600" y="3276600"/>
            <a:ext cx="3352800" cy="2895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Poverty rate </a:t>
            </a:r>
            <a:r>
              <a:rPr lang="en-US" dirty="0" smtClean="0"/>
              <a:t>has a </a:t>
            </a:r>
            <a:r>
              <a:rPr lang="en-US" b="1" dirty="0" smtClean="0"/>
              <a:t>negative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913" y="2438441"/>
            <a:ext cx="6324410" cy="4419559"/>
            <a:chOff x="1293" y="1766"/>
            <a:chExt cx="12198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57"/>
            <p:cNvSpPr>
              <a:spLocks noChangeArrowheads="1"/>
            </p:cNvSpPr>
            <p:nvPr/>
          </p:nvSpPr>
          <p:spPr bwMode="auto">
            <a:xfrm>
              <a:off x="5114" y="1913"/>
              <a:ext cx="4556" cy="1764"/>
            </a:xfrm>
            <a:prstGeom prst="wedgeRectCallout">
              <a:avLst>
                <a:gd name="adj1" fmla="val -83924"/>
                <a:gd name="adj2" fmla="val 5824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Low poverty areas are more likely to attract tenants that are willing and able to pay unsubsidized rents</a:t>
              </a: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3233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Poverty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514600" y="3276600"/>
            <a:ext cx="3352800" cy="2895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Change in rent </a:t>
            </a:r>
            <a:r>
              <a:rPr lang="en-US" dirty="0" smtClean="0"/>
              <a:t>has a </a:t>
            </a:r>
            <a:r>
              <a:rPr lang="en-US" b="1" dirty="0" smtClean="0"/>
              <a:t>positive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6553059" cy="4419559"/>
            <a:chOff x="1293" y="1766"/>
            <a:chExt cx="12639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Change in rent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Lost Properties: </a:t>
            </a:r>
            <a:endParaRPr lang="en-US" dirty="0" smtClean="0"/>
          </a:p>
          <a:p>
            <a:r>
              <a:rPr lang="en-US" dirty="0" smtClean="0"/>
              <a:t>Formerly assisted housing</a:t>
            </a:r>
          </a:p>
          <a:p>
            <a:r>
              <a:rPr lang="en-US" dirty="0" smtClean="0"/>
              <a:t>Properties leave the assisted inventory through:</a:t>
            </a:r>
          </a:p>
          <a:p>
            <a:pPr lvl="1"/>
            <a:r>
              <a:rPr lang="en-US" dirty="0" smtClean="0"/>
              <a:t>Opt-out</a:t>
            </a:r>
          </a:p>
          <a:p>
            <a:pPr lvl="2"/>
            <a:r>
              <a:rPr lang="en-US" dirty="0" smtClean="0"/>
              <a:t>Contracts are not renovated or are terminated at owner’s option</a:t>
            </a:r>
          </a:p>
          <a:p>
            <a:pPr lvl="1"/>
            <a:r>
              <a:rPr lang="en-US" dirty="0" smtClean="0"/>
              <a:t>Fail-out</a:t>
            </a:r>
          </a:p>
          <a:p>
            <a:pPr lvl="2"/>
            <a:r>
              <a:rPr lang="en-US" dirty="0" smtClean="0"/>
              <a:t>Poor physical or financial condition</a:t>
            </a:r>
          </a:p>
          <a:p>
            <a:pPr lvl="2"/>
            <a:r>
              <a:rPr lang="en-US" dirty="0" smtClean="0"/>
              <a:t>Mortgage default, subsidy termination, code violations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Change in rent </a:t>
            </a:r>
            <a:r>
              <a:rPr lang="en-US" dirty="0" smtClean="0"/>
              <a:t>has a </a:t>
            </a:r>
            <a:r>
              <a:rPr lang="en-US" b="1" dirty="0" smtClean="0"/>
              <a:t>positive</a:t>
            </a:r>
            <a:r>
              <a:rPr lang="en-US" dirty="0" smtClean="0"/>
              <a:t> relationship with 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7010358" cy="4419559"/>
            <a:chOff x="1293" y="1766"/>
            <a:chExt cx="1352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405" y="2648"/>
              <a:ext cx="4409" cy="1617"/>
            </a:xfrm>
            <a:prstGeom prst="wedgeRectCallout">
              <a:avLst>
                <a:gd name="adj1" fmla="val -75608"/>
                <a:gd name="adj2" fmla="val 59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Owners in areas where rents are increasing rapidly have more incentive to switch to market rents.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968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Change in rent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Housing bust </a:t>
            </a:r>
            <a:r>
              <a:rPr lang="en-US" dirty="0" smtClean="0"/>
              <a:t>has </a:t>
            </a:r>
            <a:r>
              <a:rPr lang="en-US" b="1" dirty="0" smtClean="0"/>
              <a:t>increased</a:t>
            </a:r>
            <a:r>
              <a:rPr lang="en-US" dirty="0" smtClean="0"/>
              <a:t> and </a:t>
            </a:r>
            <a:r>
              <a:rPr lang="en-US" b="1" dirty="0" smtClean="0"/>
              <a:t>accelerated </a:t>
            </a:r>
            <a:r>
              <a:rPr lang="en-US" dirty="0" smtClean="0"/>
              <a:t>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6553059" cy="4419559"/>
            <a:chOff x="1293" y="1766"/>
            <a:chExt cx="12639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821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Overall Market Conditions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2209800" y="6476959"/>
            <a:ext cx="1981200" cy="3810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Boom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(2000-2006)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4572000" y="6476959"/>
            <a:ext cx="1828799" cy="3810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Bust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(2007-2009)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Housing bust </a:t>
            </a:r>
            <a:r>
              <a:rPr lang="en-US" dirty="0" smtClean="0"/>
              <a:t>has </a:t>
            </a:r>
            <a:r>
              <a:rPr lang="en-US" b="1" dirty="0" smtClean="0"/>
              <a:t>increased</a:t>
            </a:r>
            <a:r>
              <a:rPr lang="en-US" dirty="0" smtClean="0"/>
              <a:t> and </a:t>
            </a:r>
            <a:r>
              <a:rPr lang="en-US" b="1" dirty="0" smtClean="0"/>
              <a:t>accelerated </a:t>
            </a:r>
            <a:r>
              <a:rPr lang="en-US" dirty="0" smtClean="0"/>
              <a:t>the probability of leaving the assisted inventory</a:t>
            </a:r>
          </a:p>
          <a:p>
            <a:endParaRPr lang="en-US" dirty="0"/>
          </a:p>
        </p:txBody>
      </p:sp>
      <p:grpSp>
        <p:nvGrpSpPr>
          <p:cNvPr id="4" name="Group 50"/>
          <p:cNvGrpSpPr>
            <a:grpSpLocks noChangeAspect="1"/>
          </p:cNvGrpSpPr>
          <p:nvPr/>
        </p:nvGrpSpPr>
        <p:grpSpPr bwMode="auto">
          <a:xfrm>
            <a:off x="1752600" y="2438441"/>
            <a:ext cx="7010358" cy="4419559"/>
            <a:chOff x="1293" y="1766"/>
            <a:chExt cx="13521" cy="8525"/>
          </a:xfrm>
        </p:grpSpPr>
        <p:sp>
          <p:nvSpPr>
            <p:cNvPr id="5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440" y="1831"/>
              <a:ext cx="9259" cy="84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90"/>
            <p:cNvSpPr>
              <a:spLocks noChangeShapeType="1"/>
            </p:cNvSpPr>
            <p:nvPr/>
          </p:nvSpPr>
          <p:spPr bwMode="auto">
            <a:xfrm flipV="1">
              <a:off x="2160" y="2340"/>
              <a:ext cx="1" cy="70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9"/>
            <p:cNvSpPr>
              <a:spLocks noChangeShapeType="1"/>
            </p:cNvSpPr>
            <p:nvPr/>
          </p:nvSpPr>
          <p:spPr bwMode="auto">
            <a:xfrm flipV="1">
              <a:off x="2160" y="9359"/>
              <a:ext cx="81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71"/>
            <p:cNvSpPr txBox="1">
              <a:spLocks noChangeArrowheads="1"/>
            </p:cNvSpPr>
            <p:nvPr/>
          </p:nvSpPr>
          <p:spPr bwMode="auto">
            <a:xfrm>
              <a:off x="1440" y="2880"/>
              <a:ext cx="540" cy="6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2160" y="9391"/>
              <a:ext cx="77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56"/>
            <p:cNvSpPr>
              <a:spLocks noChangeArrowheads="1"/>
            </p:cNvSpPr>
            <p:nvPr/>
          </p:nvSpPr>
          <p:spPr bwMode="auto">
            <a:xfrm>
              <a:off x="10405" y="2648"/>
              <a:ext cx="4409" cy="1911"/>
            </a:xfrm>
            <a:prstGeom prst="wedgeRectCallout">
              <a:avLst>
                <a:gd name="adj1" fmla="val -82565"/>
                <a:gd name="adj2" fmla="val 5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Housing bust and economic recession have increased the demand for low rent housing, creating an incentive to switch to market rents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10258" y="8821"/>
              <a:ext cx="3674" cy="7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Overall Market Conditions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1293" y="1766"/>
              <a:ext cx="2498" cy="5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Leaving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2743200" y="3200400"/>
            <a:ext cx="3200400" cy="281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2209800" y="6476959"/>
            <a:ext cx="1981200" cy="3810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Boom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(2000-2006)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4572000" y="6476959"/>
            <a:ext cx="1828799" cy="3810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Bust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(2007-2009)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Directions for 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08033" y="1905000"/>
            <a:ext cx="4235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Models with continuous data (pooled data)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Sensibility of thresholds for categorical variables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6200" y="1143000"/>
            <a:ext cx="33962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b="1" dirty="0" smtClean="0"/>
              <a:t>The problems: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7800" y="1143000"/>
            <a:ext cx="3337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b="1" dirty="0" smtClean="0"/>
              <a:t>The solutions: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733800" y="2133600"/>
            <a:ext cx="1066800" cy="304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Directions for 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08033" y="1905000"/>
            <a:ext cx="4235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Models with continuous data (pooled data)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Sensibility of thresholds for categorical variables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6200" y="1143000"/>
            <a:ext cx="33962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b="1" dirty="0" smtClean="0"/>
              <a:t>The problems: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7800" y="1143000"/>
            <a:ext cx="3337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b="1" dirty="0" smtClean="0"/>
              <a:t>The solutions: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424535"/>
            <a:ext cx="396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Sample size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953000" y="3424535"/>
            <a:ext cx="411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Include more states or MSA’s</a:t>
            </a:r>
            <a:endParaRPr lang="en-US" sz="2400" dirty="0"/>
          </a:p>
        </p:txBody>
      </p:sp>
      <p:sp>
        <p:nvSpPr>
          <p:cNvPr id="12" name="Right Arrow 11"/>
          <p:cNvSpPr/>
          <p:nvPr/>
        </p:nvSpPr>
        <p:spPr>
          <a:xfrm>
            <a:off x="3733800" y="2133600"/>
            <a:ext cx="1066800" cy="304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733800" y="3505200"/>
            <a:ext cx="1066800" cy="304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Directions for 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08033" y="1905000"/>
            <a:ext cx="4235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Models with continuous data (pooled data)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Sensibility of thresholds for categorical variables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6200" y="1143000"/>
            <a:ext cx="33962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b="1" dirty="0" smtClean="0"/>
              <a:t>The problems: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7800" y="1143000"/>
            <a:ext cx="3337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b="1" dirty="0" smtClean="0"/>
              <a:t>The solutions: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424535"/>
            <a:ext cx="396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Sample size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953000" y="3424535"/>
            <a:ext cx="411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Include more states or MSA’s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0" y="460254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Only takes into account 10% of the assisted stock (not LIHTC for example)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4953000" y="4602540"/>
            <a:ext cx="411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Analysis ex-post: what happens with the properties after they leave the assisted inventory? Stay rental? Stay Affordable?</a:t>
            </a:r>
            <a:endParaRPr lang="en-US" sz="2400" dirty="0"/>
          </a:p>
        </p:txBody>
      </p:sp>
      <p:sp>
        <p:nvSpPr>
          <p:cNvPr id="12" name="Right Arrow 11"/>
          <p:cNvSpPr/>
          <p:nvPr/>
        </p:nvSpPr>
        <p:spPr>
          <a:xfrm>
            <a:off x="3733800" y="2133600"/>
            <a:ext cx="1066800" cy="304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733800" y="3505200"/>
            <a:ext cx="1066800" cy="304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10000" y="5029200"/>
            <a:ext cx="1066800" cy="304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LEAVING THE ASSISTED HOUSING INVENTORY: PROPERTY, NEIGHBORHOOD, AND REGIONAL DETERMINANTS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Blanco, Andres G </a:t>
            </a:r>
            <a:r>
              <a:rPr lang="en-US" u="sng" dirty="0">
                <a:hlinkClick r:id="rId2"/>
              </a:rPr>
              <a:t>agblanco@ufl.edu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Ray, Anne L </a:t>
            </a:r>
            <a:r>
              <a:rPr lang="en-US" u="sng" dirty="0">
                <a:hlinkClick r:id="rId3"/>
              </a:rPr>
              <a:t>aray@ufl.edu</a:t>
            </a:r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O’Dell</a:t>
            </a:r>
            <a:r>
              <a:rPr lang="en-US" dirty="0">
                <a:solidFill>
                  <a:schemeClr val="tx1"/>
                </a:solidFill>
              </a:rPr>
              <a:t>, William J </a:t>
            </a:r>
            <a:r>
              <a:rPr lang="en-US" u="sng" dirty="0">
                <a:hlinkClick r:id="rId4"/>
              </a:rPr>
              <a:t>billo@ufl.edu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Stewart, Caleb </a:t>
            </a:r>
            <a:r>
              <a:rPr lang="en-US" u="sng" dirty="0">
                <a:hlinkClick r:id="rId5"/>
              </a:rPr>
              <a:t>kbs@ad.ufl.edu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Kim, </a:t>
            </a:r>
            <a:r>
              <a:rPr lang="en-US" dirty="0" err="1">
                <a:solidFill>
                  <a:schemeClr val="tx1"/>
                </a:solidFill>
              </a:rPr>
              <a:t>Jeongseob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hlinkClick r:id="rId6"/>
              </a:rPr>
              <a:t>seobi78@ufl.edu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Chung, </a:t>
            </a:r>
            <a:r>
              <a:rPr lang="en-US" dirty="0" err="1">
                <a:solidFill>
                  <a:schemeClr val="tx1"/>
                </a:solidFill>
              </a:rPr>
              <a:t>Hyungchul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hlinkClick r:id="rId7"/>
              </a:rPr>
              <a:t>lycrak08@ufl.edu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6" descr="UF Signature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0" y="6019800"/>
            <a:ext cx="1857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Lost properties in Florida:</a:t>
            </a:r>
          </a:p>
          <a:p>
            <a:r>
              <a:rPr lang="en-US" dirty="0" smtClean="0"/>
              <a:t>443 properties with 55,877 units</a:t>
            </a:r>
          </a:p>
          <a:p>
            <a:r>
              <a:rPr lang="en-US" dirty="0" smtClean="0"/>
              <a:t>2004 to 2009: 39,140 assisted units added 			but 28,214 units lost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524000" y="3581400"/>
          <a:ext cx="64008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factors affect the probability of leaving the Assisted Housing Inventory?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Model time to an event (in this case a property leaving the assisted inventory)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+mj-lt"/>
                <a:ea typeface="+mj-ea"/>
                <a:cs typeface="+mj-cs"/>
              </a:rPr>
              <a:t>Survival Analysis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8100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Duerden</a:t>
            </a:r>
            <a:r>
              <a:rPr lang="en-US" sz="1200" dirty="0" smtClean="0"/>
              <a:t> (2009), Gage (2004)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Model time to an event (in this case a property leaving the assisted inventory)</a:t>
            </a:r>
          </a:p>
          <a:p>
            <a:r>
              <a:rPr lang="en-US" sz="2000" dirty="0" smtClean="0"/>
              <a:t>Defines the probability of surviving longer than time </a:t>
            </a:r>
            <a:r>
              <a:rPr lang="en-US" sz="2000" i="1" dirty="0" smtClean="0"/>
              <a:t>t</a:t>
            </a:r>
            <a:endParaRPr lang="en-US" sz="20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906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+mj-lt"/>
                <a:ea typeface="+mj-ea"/>
                <a:cs typeface="+mj-cs"/>
              </a:rPr>
              <a:t>Survival Analysis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819400"/>
            <a:ext cx="6316674" cy="34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8100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Duerden</a:t>
            </a:r>
            <a:r>
              <a:rPr lang="en-US" sz="1200" dirty="0" smtClean="0"/>
              <a:t> (2009), Gage (2004)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2974</Words>
  <Application>Microsoft Office PowerPoint</Application>
  <PresentationFormat>On-screen Show (4:3)</PresentationFormat>
  <Paragraphs>879</Paragraphs>
  <Slides>56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LEAVING THE ASSISTED HOUSING INVENTORY: PROPERTY, NEIGHBORHOOD, AND REGIONAL DETERMINANTS</vt:lpstr>
      <vt:lpstr>Presentation Plan</vt:lpstr>
      <vt:lpstr>Introduction</vt:lpstr>
      <vt:lpstr>Introduction</vt:lpstr>
      <vt:lpstr>Introduction</vt:lpstr>
      <vt:lpstr>Introduction</vt:lpstr>
      <vt:lpstr>Research Question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Analysis and discussion</vt:lpstr>
      <vt:lpstr>Directions for future research</vt:lpstr>
      <vt:lpstr>Directions for future research</vt:lpstr>
      <vt:lpstr>Directions for future research</vt:lpstr>
      <vt:lpstr>LEAVING THE ASSISTED HOUSING INVENTORY: PROPERTY, NEIGHBORHOOD, AND REGIONAL DETERMINANTS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AFFORDABILITY AFTER SUBSIDIES: UNDERSTANDING THE TRAJECTORIES OF FORMERLY ASSISTED HOUSING IN FLORIDA</dc:title>
  <dc:creator>Andres Blanco</dc:creator>
  <cp:lastModifiedBy>aray</cp:lastModifiedBy>
  <cp:revision>56</cp:revision>
  <dcterms:created xsi:type="dcterms:W3CDTF">2011-02-18T02:03:55Z</dcterms:created>
  <dcterms:modified xsi:type="dcterms:W3CDTF">2012-05-03T20:13:28Z</dcterms:modified>
</cp:coreProperties>
</file>