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19"/>
  </p:notesMasterIdLst>
  <p:handoutMasterIdLst>
    <p:handoutMasterId r:id="rId20"/>
  </p:handoutMasterIdLst>
  <p:sldIdLst>
    <p:sldId id="434" r:id="rId2"/>
    <p:sldId id="448" r:id="rId3"/>
    <p:sldId id="435" r:id="rId4"/>
    <p:sldId id="411" r:id="rId5"/>
    <p:sldId id="436" r:id="rId6"/>
    <p:sldId id="412" r:id="rId7"/>
    <p:sldId id="392" r:id="rId8"/>
    <p:sldId id="453" r:id="rId9"/>
    <p:sldId id="389" r:id="rId10"/>
    <p:sldId id="433" r:id="rId11"/>
    <p:sldId id="451" r:id="rId12"/>
    <p:sldId id="403" r:id="rId13"/>
    <p:sldId id="418" r:id="rId14"/>
    <p:sldId id="417" r:id="rId15"/>
    <p:sldId id="438" r:id="rId16"/>
    <p:sldId id="439" r:id="rId17"/>
    <p:sldId id="447" r:id="rId1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77" autoAdjust="0"/>
    <p:restoredTop sz="94683"/>
  </p:normalViewPr>
  <p:slideViewPr>
    <p:cSldViewPr showGuides="1">
      <p:cViewPr varScale="1">
        <p:scale>
          <a:sx n="65" d="100"/>
          <a:sy n="65" d="100"/>
        </p:scale>
        <p:origin x="282" y="66"/>
      </p:cViewPr>
      <p:guideLst>
        <p:guide orient="horz" pos="2496"/>
        <p:guide pos="3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08" y="-10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fl.edu\dcp\Home\aray\Special%20Projects%20FHFC\Brandes%20meeting\ahwg%201st%20mailing%20tables%20ar081617%20v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'inc cb time'!$A$17</c:f>
              <c:strCache>
                <c:ptCount val="1"/>
                <c:pt idx="0">
                  <c:v>0-60% AMI</c:v>
                </c:pt>
              </c:strCache>
            </c:strRef>
          </c:tx>
          <c:spPr>
            <a:solidFill>
              <a:srgbClr val="727CA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'inc cb time'!$B$16:$E$16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'inc cb time'!$B$17:$E$17</c:f>
              <c:numCache>
                <c:formatCode>_(* #,##0_);_(* \(#,##0\);_(* "-"??_);_(@_)</c:formatCode>
                <c:ptCount val="4"/>
                <c:pt idx="0">
                  <c:v>759373</c:v>
                </c:pt>
                <c:pt idx="1">
                  <c:v>841015</c:v>
                </c:pt>
                <c:pt idx="2">
                  <c:v>939047</c:v>
                </c:pt>
                <c:pt idx="3">
                  <c:v>1085289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4-409B-8180-8A5CD1857C07}"/>
            </c:ext>
          </c:extLst>
        </c:ser>
        <c:ser>
          <c:idx val="1"/>
          <c:order val="1"/>
          <c:tx>
            <c:strRef>
              <c:f>'inc cb time'!$A$18</c:f>
              <c:strCache>
                <c:ptCount val="1"/>
                <c:pt idx="0">
                  <c:v>60.01-100% AMI</c:v>
                </c:pt>
              </c:strCache>
            </c:strRef>
          </c:tx>
          <c:spPr>
            <a:solidFill>
              <a:srgbClr val="727CA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'inc cb time'!$B$16:$E$16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'inc cb time'!$B$18:$E$18</c:f>
              <c:numCache>
                <c:formatCode>_(* #,##0_);_(* \(#,##0\);_(* "-"??_);_(@_)</c:formatCode>
                <c:ptCount val="4"/>
                <c:pt idx="0">
                  <c:v>472999</c:v>
                </c:pt>
                <c:pt idx="1">
                  <c:v>533767</c:v>
                </c:pt>
                <c:pt idx="2">
                  <c:v>525557</c:v>
                </c:pt>
                <c:pt idx="3">
                  <c:v>638561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24-409B-8180-8A5CD1857C07}"/>
            </c:ext>
          </c:extLst>
        </c:ser>
        <c:ser>
          <c:idx val="2"/>
          <c:order val="2"/>
          <c:tx>
            <c:strRef>
              <c:f>'inc cb time'!$A$19</c:f>
              <c:strCache>
                <c:ptCount val="1"/>
                <c:pt idx="0">
                  <c:v>Above 100% AMI</c:v>
                </c:pt>
              </c:strCache>
            </c:strRef>
          </c:tx>
          <c:spPr>
            <a:solidFill>
              <a:srgbClr val="727CA3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'inc cb time'!$B$16:$E$16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'inc cb time'!$B$19:$E$19</c:f>
              <c:numCache>
                <c:formatCode>_(* #,##0_);_(* \(#,##0\);_(* "-"??_);_(@_)</c:formatCode>
                <c:ptCount val="4"/>
                <c:pt idx="0">
                  <c:v>584080</c:v>
                </c:pt>
                <c:pt idx="1">
                  <c:v>673461</c:v>
                </c:pt>
                <c:pt idx="2">
                  <c:v>675615</c:v>
                </c:pt>
                <c:pt idx="3">
                  <c:v>885106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24-409B-8180-8A5CD1857C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9"/>
        <c:overlap val="100"/>
        <c:axId val="1211511968"/>
        <c:axId val="1211509888"/>
      </c:barChart>
      <c:catAx>
        <c:axId val="121151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1509888"/>
        <c:crosses val="autoZero"/>
        <c:auto val="1"/>
        <c:lblAlgn val="ctr"/>
        <c:lblOffset val="100"/>
        <c:noMultiLvlLbl val="0"/>
      </c:catAx>
      <c:valAx>
        <c:axId val="121150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21151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50224180468098E-2"/>
          <c:y val="0.15580520256750099"/>
          <c:w val="0.84651876057240105"/>
          <c:h val="0.71570151503339297"/>
        </c:manualLayout>
      </c:layout>
      <c:barChart>
        <c:barDir val="col"/>
        <c:grouping val="stacked"/>
        <c:varyColors val="0"/>
        <c:ser>
          <c:idx val="0"/>
          <c:order val="0"/>
          <c:tx>
            <c:v>Affordable at 60% AMI</c:v>
          </c:tx>
          <c:spPr>
            <a:solidFill>
              <a:schemeClr val="accent1"/>
            </a:solidFill>
            <a:ln w="19050"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'unit aff'!$A$3:$A$6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'unit aff'!$B$3:$B$6</c:f>
              <c:numCache>
                <c:formatCode>#,##0_);[Red]\(#,##0\)</c:formatCode>
                <c:ptCount val="4"/>
                <c:pt idx="0">
                  <c:v>1504263</c:v>
                </c:pt>
                <c:pt idx="1">
                  <c:v>1426598</c:v>
                </c:pt>
                <c:pt idx="2">
                  <c:v>1442663</c:v>
                </c:pt>
                <c:pt idx="3">
                  <c:v>1631179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6-4FA6-8D1C-AE4FA00C720E}"/>
            </c:ext>
          </c:extLst>
        </c:ser>
        <c:ser>
          <c:idx val="1"/>
          <c:order val="1"/>
          <c:tx>
            <c:v>Above 60% AMI</c:v>
          </c:tx>
          <c:spPr>
            <a:solidFill>
              <a:schemeClr val="accent1">
                <a:lumMod val="50000"/>
              </a:schemeClr>
            </a:solidFill>
            <a:ln w="19050"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'unit aff'!$A$3:$A$6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'unit aff'!$C$3:$C$6</c:f>
              <c:numCache>
                <c:formatCode>#,##0_);[Red]\(#,##0\)</c:formatCode>
                <c:ptCount val="4"/>
                <c:pt idx="0">
                  <c:v>499503</c:v>
                </c:pt>
                <c:pt idx="1">
                  <c:v>869071</c:v>
                </c:pt>
                <c:pt idx="2">
                  <c:v>1056871</c:v>
                </c:pt>
                <c:pt idx="3">
                  <c:v>1241776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96-4FA6-8D1C-AE4FA00C7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-30351760"/>
        <c:axId val="-30347072"/>
      </c:barChart>
      <c:lineChart>
        <c:grouping val="standard"/>
        <c:varyColors val="0"/>
        <c:ser>
          <c:idx val="2"/>
          <c:order val="2"/>
          <c:tx>
            <c:v> </c:v>
          </c:tx>
          <c:spPr>
            <a:ln w="25400" cap="rnd">
              <a:noFill/>
              <a:prstDash val="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'unit aff'!$A$3:$A$6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'unit aff'!$D$3:$D$6</c:f>
              <c:numCache>
                <c:formatCode>0%</c:formatCode>
                <c:ptCount val="4"/>
                <c:pt idx="0">
                  <c:v>0.75</c:v>
                </c:pt>
                <c:pt idx="1">
                  <c:v>0.62</c:v>
                </c:pt>
                <c:pt idx="2">
                  <c:v>0.57999999999999996</c:v>
                </c:pt>
                <c:pt idx="3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96-4FA6-8D1C-AE4FA00C7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0337952"/>
        <c:axId val="-30342368"/>
      </c:lineChart>
      <c:catAx>
        <c:axId val="-3035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30347072"/>
        <c:crosses val="autoZero"/>
        <c:auto val="1"/>
        <c:lblAlgn val="ctr"/>
        <c:lblOffset val="100"/>
        <c:noMultiLvlLbl val="0"/>
      </c:catAx>
      <c:valAx>
        <c:axId val="-30347072"/>
        <c:scaling>
          <c:orientation val="minMax"/>
          <c:max val="3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30351760"/>
        <c:crosses val="autoZero"/>
        <c:crossBetween val="between"/>
      </c:valAx>
      <c:valAx>
        <c:axId val="-30342368"/>
        <c:scaling>
          <c:orientation val="minMax"/>
          <c:max val="1"/>
          <c:min val="-100000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30337952"/>
        <c:crosses val="max"/>
        <c:crossBetween val="between"/>
      </c:valAx>
      <c:catAx>
        <c:axId val="-30337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0342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441376334807"/>
          <c:y val="0.92383878777418804"/>
          <c:w val="0.57855085751267399"/>
          <c:h val="6.41178523370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97657636208"/>
          <c:y val="3.57393204156711E-2"/>
          <c:w val="0.83672545251497987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 i cb all'!$H$4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4398848092152599E-3"/>
                  <c:y val="-2.463889727439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1E-43AB-AC34-05AC52060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extLst>
                <c:ext xmlns:c15="http://schemas.microsoft.com/office/drawing/2012/chart" uri="{02D57815-91ED-43cb-92C2-25804820EDAC}">
                  <c15:fullRef>
                    <c15:sqref>'t i cb all'!$F$5:$G$17</c15:sqref>
                  </c15:fullRef>
                </c:ext>
              </c:extLst>
              <c:f>('t i cb all'!$F$5:$G$8,'t i cb all'!$F$11:$G$15)</c:f>
              <c:multiLvlStrCache>
                <c:ptCount val="9"/>
                <c:lvl>
                  <c:pt idx="0">
                    <c:v>0-30% AMI</c:v>
                  </c:pt>
                  <c:pt idx="1">
                    <c:v>30.01-60% AMI</c:v>
                  </c:pt>
                  <c:pt idx="2">
                    <c:v>60.01-80% AMI</c:v>
                  </c:pt>
                  <c:pt idx="3">
                    <c:v>80.01-120% AMI</c:v>
                  </c:pt>
                  <c:pt idx="5">
                    <c:v>0-30% AMI</c:v>
                  </c:pt>
                  <c:pt idx="6">
                    <c:v>30.01-60% AMI</c:v>
                  </c:pt>
                  <c:pt idx="7">
                    <c:v>60.01-80% AMI</c:v>
                  </c:pt>
                  <c:pt idx="8">
                    <c:v>80.01-120% AMI</c:v>
                  </c:pt>
                </c:lvl>
                <c:lvl>
                  <c:pt idx="0">
                    <c:v>Owner</c:v>
                  </c:pt>
                  <c:pt idx="5">
                    <c:v>Renter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't i cb all'!$H$5:$H$17</c15:sqref>
                  </c15:fullRef>
                </c:ext>
              </c:extLst>
              <c:f>('t i cb all'!$H$5:$H$8,'t i cb all'!$H$11:$H$15)</c:f>
              <c:numCache>
                <c:formatCode>#,##0</c:formatCode>
                <c:ptCount val="9"/>
                <c:pt idx="0">
                  <c:v>273527</c:v>
                </c:pt>
                <c:pt idx="1">
                  <c:v>371681</c:v>
                </c:pt>
                <c:pt idx="2">
                  <c:v>191949</c:v>
                </c:pt>
                <c:pt idx="3">
                  <c:v>217700</c:v>
                </c:pt>
                <c:pt idx="5">
                  <c:v>363352</c:v>
                </c:pt>
                <c:pt idx="6">
                  <c:v>528212</c:v>
                </c:pt>
                <c:pt idx="7">
                  <c:v>237569</c:v>
                </c:pt>
                <c:pt idx="8">
                  <c:v>172183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1E-43AB-AC34-05AC52060584}"/>
            </c:ext>
          </c:extLst>
        </c:ser>
        <c:ser>
          <c:idx val="1"/>
          <c:order val="1"/>
          <c:tx>
            <c:strRef>
              <c:f>'t i cb all'!$I$4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2795166443625026E-17"/>
                  <c:y val="-6.697116597080386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41E-43AB-AC34-05AC52060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extLst>
                <c:ext xmlns:c15="http://schemas.microsoft.com/office/drawing/2012/chart" uri="{02D57815-91ED-43cb-92C2-25804820EDAC}">
                  <c15:fullRef>
                    <c15:sqref>'t i cb all'!$F$5:$G$17</c15:sqref>
                  </c15:fullRef>
                </c:ext>
              </c:extLst>
              <c:f>('t i cb all'!$F$5:$G$8,'t i cb all'!$F$11:$G$15)</c:f>
              <c:multiLvlStrCache>
                <c:ptCount val="9"/>
                <c:lvl>
                  <c:pt idx="0">
                    <c:v>0-30% AMI</c:v>
                  </c:pt>
                  <c:pt idx="1">
                    <c:v>30.01-60% AMI</c:v>
                  </c:pt>
                  <c:pt idx="2">
                    <c:v>60.01-80% AMI</c:v>
                  </c:pt>
                  <c:pt idx="3">
                    <c:v>80.01-120% AMI</c:v>
                  </c:pt>
                  <c:pt idx="5">
                    <c:v>0-30% AMI</c:v>
                  </c:pt>
                  <c:pt idx="6">
                    <c:v>30.01-60% AMI</c:v>
                  </c:pt>
                  <c:pt idx="7">
                    <c:v>60.01-80% AMI</c:v>
                  </c:pt>
                  <c:pt idx="8">
                    <c:v>80.01-120% AMI</c:v>
                  </c:pt>
                </c:lvl>
                <c:lvl>
                  <c:pt idx="0">
                    <c:v>Owner</c:v>
                  </c:pt>
                  <c:pt idx="5">
                    <c:v>Renter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't i cb all'!$I$5:$I$17</c15:sqref>
                  </c15:fullRef>
                </c:ext>
              </c:extLst>
              <c:f>('t i cb all'!$I$5:$I$8,'t i cb all'!$I$11:$I$15)</c:f>
              <c:numCache>
                <c:formatCode>#,##0</c:formatCode>
                <c:ptCount val="9"/>
                <c:pt idx="0">
                  <c:v>121789</c:v>
                </c:pt>
                <c:pt idx="1">
                  <c:v>314731</c:v>
                </c:pt>
                <c:pt idx="2">
                  <c:v>333437</c:v>
                </c:pt>
                <c:pt idx="3">
                  <c:v>705872</c:v>
                </c:pt>
                <c:pt idx="5">
                  <c:v>137600</c:v>
                </c:pt>
                <c:pt idx="6">
                  <c:v>97314</c:v>
                </c:pt>
                <c:pt idx="7">
                  <c:v>129655</c:v>
                </c:pt>
                <c:pt idx="8">
                  <c:v>349875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1E-43AB-AC34-05AC52060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lineChart>
        <c:grouping val="standard"/>
        <c:varyColors val="0"/>
        <c:ser>
          <c:idx val="2"/>
          <c:order val="2"/>
          <c:tx>
            <c:v> 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9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't i cb all'!$J$5:$J$17</c15:sqref>
                  </c15:fullRef>
                </c:ext>
              </c:extLst>
              <c:f>('t i cb all'!$J$5:$J$8,'t i cb all'!$J$11:$J$15)</c:f>
              <c:numCache>
                <c:formatCode>0%</c:formatCode>
                <c:ptCount val="9"/>
                <c:pt idx="0">
                  <c:v>0.69191988181606612</c:v>
                </c:pt>
                <c:pt idx="1">
                  <c:v>0.54148383186774129</c:v>
                </c:pt>
                <c:pt idx="2">
                  <c:v>0.36534852470374163</c:v>
                </c:pt>
                <c:pt idx="3">
                  <c:v>0.2357152447237465</c:v>
                </c:pt>
                <c:pt idx="5">
                  <c:v>0.72532298503649051</c:v>
                </c:pt>
                <c:pt idx="6">
                  <c:v>0.84442852895003562</c:v>
                </c:pt>
                <c:pt idx="7">
                  <c:v>0.64693211772651027</c:v>
                </c:pt>
                <c:pt idx="8">
                  <c:v>0.32981584421654297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41E-43AB-AC34-05AC52060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1520608"/>
        <c:axId val="1751519776"/>
      </c:line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r>
                  <a:rPr lang="en-US"/>
                  <a:t>Households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ckwell" panose="020606030202050204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valAx>
        <c:axId val="1751519776"/>
        <c:scaling>
          <c:orientation val="maxMin"/>
          <c:max val="1000"/>
          <c:min val="-50"/>
        </c:scaling>
        <c:delete val="0"/>
        <c:axPos val="r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endParaRPr lang="en-US"/>
          </a:p>
        </c:txPr>
        <c:crossAx val="1751520608"/>
        <c:crosses val="max"/>
        <c:crossBetween val="between"/>
      </c:valAx>
      <c:catAx>
        <c:axId val="1751520608"/>
        <c:scaling>
          <c:orientation val="minMax"/>
        </c:scaling>
        <c:delete val="1"/>
        <c:axPos val="t"/>
        <c:majorTickMark val="out"/>
        <c:minorTickMark val="none"/>
        <c:tickLblPos val="nextTo"/>
        <c:crossAx val="1751519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818853893263343"/>
          <c:y val="0.93285236820430817"/>
          <c:w val="0.74362281277340336"/>
          <c:h val="5.07450573230571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ckwell" panose="02060603020205020403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969106320726"/>
          <c:y val="2.4780179073360501E-2"/>
          <c:w val="0.85206944444444443"/>
          <c:h val="0.75410162641186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'Affordable &amp; Available'!$H$42</c:f>
              <c:strCache>
                <c:ptCount val="1"/>
                <c:pt idx="0">
                  <c:v>Units, Affordable and Available (Occupied by household at or below income threshold or vacant)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Rockwell" panose="02060603020205020403" pitchFamily="18" charset="0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'Affordable &amp; Available'!$G$43:$G$48</c:f>
              <c:strCache>
                <c:ptCount val="6"/>
                <c:pt idx="0">
                  <c:v>0-30% AMI</c:v>
                </c:pt>
                <c:pt idx="1">
                  <c:v>0-40% AMI</c:v>
                </c:pt>
                <c:pt idx="2">
                  <c:v>0-50% AMI</c:v>
                </c:pt>
                <c:pt idx="3">
                  <c:v>0-60% AMI</c:v>
                </c:pt>
                <c:pt idx="4">
                  <c:v>0-80% AMI</c:v>
                </c:pt>
                <c:pt idx="5">
                  <c:v>0-120% AMI</c:v>
                </c:pt>
              </c:strCache>
            </c:strRef>
          </c:cat>
          <c:val>
            <c:numRef>
              <c:f>'Affordable &amp; Available'!$H$43:$H$48</c:f>
              <c:numCache>
                <c:formatCode>_(* #,##0_);_(* \(#,##0\);_(* "-"??_);_(@_)</c:formatCode>
                <c:ptCount val="6"/>
                <c:pt idx="0">
                  <c:v>110345</c:v>
                </c:pt>
                <c:pt idx="1">
                  <c:v>193744</c:v>
                </c:pt>
                <c:pt idx="2">
                  <c:v>331455</c:v>
                </c:pt>
                <c:pt idx="3">
                  <c:v>554183</c:v>
                </c:pt>
                <c:pt idx="4">
                  <c:v>1162335</c:v>
                </c:pt>
                <c:pt idx="5">
                  <c:v>2077398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97-4AAF-AB6C-0B10E0C877B8}"/>
            </c:ext>
          </c:extLst>
        </c:ser>
        <c:ser>
          <c:idx val="1"/>
          <c:order val="1"/>
          <c:tx>
            <c:strRef>
              <c:f>'Affordable &amp; Available'!$I$42</c:f>
              <c:strCache>
                <c:ptCount val="1"/>
                <c:pt idx="0">
                  <c:v>Units, Affordable not Available (Occupied by household above income threshold)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2.0273693262692549E-3"/>
                  <c:y val="1.87891440501043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97-4AAF-AB6C-0B10E0C87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Rockwell" panose="02060603020205020403" pitchFamily="18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'Affordable &amp; Available'!$G$43:$G$48</c:f>
              <c:strCache>
                <c:ptCount val="6"/>
                <c:pt idx="0">
                  <c:v>0-30% AMI</c:v>
                </c:pt>
                <c:pt idx="1">
                  <c:v>0-40% AMI</c:v>
                </c:pt>
                <c:pt idx="2">
                  <c:v>0-50% AMI</c:v>
                </c:pt>
                <c:pt idx="3">
                  <c:v>0-60% AMI</c:v>
                </c:pt>
                <c:pt idx="4">
                  <c:v>0-80% AMI</c:v>
                </c:pt>
                <c:pt idx="5">
                  <c:v>0-120% AMI</c:v>
                </c:pt>
              </c:strCache>
            </c:strRef>
          </c:cat>
          <c:val>
            <c:numRef>
              <c:f>'Affordable &amp; Available'!$I$43:$I$48</c:f>
              <c:numCache>
                <c:formatCode>_(* #,##0_);_(* \(#,##0\);_(* "-"??_);_(@_)</c:formatCode>
                <c:ptCount val="6"/>
                <c:pt idx="0">
                  <c:v>112536</c:v>
                </c:pt>
                <c:pt idx="1">
                  <c:v>136474</c:v>
                </c:pt>
                <c:pt idx="2">
                  <c:v>179002</c:v>
                </c:pt>
                <c:pt idx="3">
                  <c:v>267828</c:v>
                </c:pt>
                <c:pt idx="4">
                  <c:v>484143</c:v>
                </c:pt>
                <c:pt idx="5">
                  <c:v>493008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97-4AAF-AB6C-0B10E0C877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6"/>
        <c:overlap val="100"/>
        <c:axId val="1909744944"/>
        <c:axId val="1909749520"/>
      </c:barChart>
      <c:lineChart>
        <c:grouping val="standard"/>
        <c:varyColors val="0"/>
        <c:ser>
          <c:idx val="2"/>
          <c:order val="2"/>
          <c:tx>
            <c:strRef>
              <c:f>'Affordable &amp; Available'!$J$42</c:f>
              <c:strCache>
                <c:ptCount val="1"/>
                <c:pt idx="0">
                  <c:v>Total Renter Households in Income Group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</c:spPr>
          <c:marker>
            <c:symbol val="square"/>
            <c:size val="9"/>
            <c:spPr>
              <a:solidFill>
                <a:srgbClr val="C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dLbls>
            <c:dLbl>
              <c:idx val="2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397-4AAF-AB6C-0B10E0C877B8}"/>
                </c:ext>
              </c:extLst>
            </c:dLbl>
            <c:dLbl>
              <c:idx val="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397-4AAF-AB6C-0B10E0C877B8}"/>
                </c:ext>
              </c:extLst>
            </c:dLbl>
            <c:dLbl>
              <c:idx val="4"/>
              <c:layout>
                <c:manualLayout>
                  <c:x val="2.5261110527992257E-2"/>
                  <c:y val="-6.2630480167014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397-4AAF-AB6C-0B10E0C877B8}"/>
                </c:ext>
              </c:extLst>
            </c:dLbl>
            <c:dLbl>
              <c:idx val="5"/>
              <c:layout>
                <c:manualLayout>
                  <c:x val="3.6920084617835046E-2"/>
                  <c:y val="-3.82737401827740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397-4AAF-AB6C-0B10E0C87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Rockwell" panose="02060603020205020403" pitchFamily="18" charset="0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'Affordable &amp; Available'!$G$43:$G$48</c:f>
              <c:strCache>
                <c:ptCount val="6"/>
                <c:pt idx="0">
                  <c:v>0-30% AMI</c:v>
                </c:pt>
                <c:pt idx="1">
                  <c:v>0-40% AMI</c:v>
                </c:pt>
                <c:pt idx="2">
                  <c:v>0-50% AMI</c:v>
                </c:pt>
                <c:pt idx="3">
                  <c:v>0-60% AMI</c:v>
                </c:pt>
                <c:pt idx="4">
                  <c:v>0-80% AMI</c:v>
                </c:pt>
                <c:pt idx="5">
                  <c:v>0-120% AMI</c:v>
                </c:pt>
              </c:strCache>
            </c:strRef>
          </c:cat>
          <c:val>
            <c:numRef>
              <c:f>'Affordable &amp; Available'!$J$43:$J$48</c:f>
              <c:numCache>
                <c:formatCode>_(* #,##0_);_(* \(#,##0\);_(* "-"??_);_(@_)</c:formatCode>
                <c:ptCount val="6"/>
                <c:pt idx="0">
                  <c:v>480456</c:v>
                </c:pt>
                <c:pt idx="1">
                  <c:v>677525</c:v>
                </c:pt>
                <c:pt idx="2">
                  <c:v>892503</c:v>
                </c:pt>
                <c:pt idx="3">
                  <c:v>1081645</c:v>
                </c:pt>
                <c:pt idx="4">
                  <c:v>1435563</c:v>
                </c:pt>
                <c:pt idx="5">
                  <c:v>1941964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397-4AAF-AB6C-0B10E0C877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09744944"/>
        <c:axId val="1909749520"/>
      </c:lineChart>
      <c:catAx>
        <c:axId val="190974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Rockwell" panose="02060603020205020403" pitchFamily="18" charset="0"/>
                <a:ea typeface="Calibri"/>
                <a:cs typeface="Calibri"/>
              </a:defRPr>
            </a:pPr>
            <a:endParaRPr lang="en-US"/>
          </a:p>
        </c:txPr>
        <c:crossAx val="1909749520"/>
        <c:crosses val="autoZero"/>
        <c:auto val="1"/>
        <c:lblAlgn val="ctr"/>
        <c:lblOffset val="100"/>
        <c:noMultiLvlLbl val="0"/>
      </c:catAx>
      <c:valAx>
        <c:axId val="190974952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Rockwell" panose="02060603020205020403" pitchFamily="18" charset="0"/>
                <a:ea typeface="Calibri"/>
                <a:cs typeface="Calibri"/>
              </a:defRPr>
            </a:pPr>
            <a:endParaRPr lang="en-US"/>
          </a:p>
        </c:txPr>
        <c:crossAx val="190974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415579046080997E-2"/>
          <c:y val="0.84393570792845696"/>
          <c:w val="0.91642960568847498"/>
          <c:h val="0.1398628533327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Rockwell" panose="02060603020205020403" pitchFamily="18" charset="0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Rockwell" panose="02060603020205020403" pitchFamily="18" charset="0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'ahi inc'!$J$1</c:f>
              <c:strCache>
                <c:ptCount val="1"/>
                <c:pt idx="0">
                  <c:v>Average Income</c:v>
                </c:pt>
              </c:strCache>
            </c:strRef>
          </c:tx>
          <c:spPr>
            <a:solidFill>
              <a:srgbClr val="727CA3">
                <a:lumMod val="75000"/>
              </a:srgbClr>
            </a:solidFill>
            <a:ln w="15875"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'ahi inc'!$H$2:$I$10</c:f>
              <c:multiLvlStrCache>
                <c:ptCount val="9"/>
                <c:lvl>
                  <c:pt idx="0">
                    <c:v>All Florida Renters</c:v>
                  </c:pt>
                  <c:pt idx="1">
                    <c:v>RD</c:v>
                  </c:pt>
                  <c:pt idx="2">
                    <c:v>HUD Project-Based Rental Assistance</c:v>
                  </c:pt>
                  <c:pt idx="3">
                    <c:v>Public Housing</c:v>
                  </c:pt>
                  <c:pt idx="4">
                    <c:v>Family</c:v>
                  </c:pt>
                  <c:pt idx="5">
                    <c:v>Elderly</c:v>
                  </c:pt>
                  <c:pt idx="6">
                    <c:v>No Rental Assistance</c:v>
                  </c:pt>
                  <c:pt idx="7">
                    <c:v>With Rental Assistance</c:v>
                  </c:pt>
                  <c:pt idx="8">
                    <c:v>FHFC all</c:v>
                  </c:pt>
                </c:lvl>
                <c:lvl>
                  <c:pt idx="1">
                    <c:v>Other AHI</c:v>
                  </c:pt>
                  <c:pt idx="4">
                    <c:v>Florida Housing</c:v>
                  </c:pt>
                </c:lvl>
              </c:multiLvlStrCache>
            </c:multiLvlStrRef>
          </c:cat>
          <c:val>
            <c:numRef>
              <c:f>'ahi inc'!$J$2:$J$10</c:f>
              <c:numCache>
                <c:formatCode>"$"#,##0</c:formatCode>
                <c:ptCount val="9"/>
                <c:pt idx="0">
                  <c:v>47096.02</c:v>
                </c:pt>
                <c:pt idx="1">
                  <c:v>16715</c:v>
                </c:pt>
                <c:pt idx="2">
                  <c:v>12319</c:v>
                </c:pt>
                <c:pt idx="3">
                  <c:v>14567</c:v>
                </c:pt>
                <c:pt idx="4">
                  <c:v>25808</c:v>
                </c:pt>
                <c:pt idx="5">
                  <c:v>17426</c:v>
                </c:pt>
                <c:pt idx="6">
                  <c:v>27562</c:v>
                </c:pt>
                <c:pt idx="7">
                  <c:v>12554</c:v>
                </c:pt>
                <c:pt idx="8">
                  <c:v>24693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04-415B-8438-2F38AB6F4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-17145280"/>
        <c:axId val="-53863040"/>
      </c:barChart>
      <c:catAx>
        <c:axId val="-17145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53863040"/>
        <c:crosses val="autoZero"/>
        <c:auto val="1"/>
        <c:lblAlgn val="ctr"/>
        <c:lblOffset val="100"/>
        <c:noMultiLvlLbl val="0"/>
      </c:catAx>
      <c:valAx>
        <c:axId val="-53863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7145280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/>
          </a:solidFill>
          <a:latin typeface="Calibri" charset="0"/>
          <a:ea typeface="Calibri" charset="0"/>
          <a:cs typeface="Calibri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'med price (2)'!$C$2</c:f>
              <c:strCache>
                <c:ptCount val="1"/>
                <c:pt idx="0">
                  <c:v>Florida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 price (2)'!$A$3:$A$20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 (partial)</c:v>
                </c:pt>
              </c:strCache>
            </c:strRef>
          </c:cat>
          <c:val>
            <c:numRef>
              <c:f>'med price (2)'!$C$3:$C$20</c:f>
              <c:numCache>
                <c:formatCode>"$"#,##0</c:formatCode>
                <c:ptCount val="18"/>
                <c:pt idx="0">
                  <c:v>184888</c:v>
                </c:pt>
                <c:pt idx="1">
                  <c:v>196732</c:v>
                </c:pt>
                <c:pt idx="2">
                  <c:v>211447</c:v>
                </c:pt>
                <c:pt idx="3">
                  <c:v>237497</c:v>
                </c:pt>
                <c:pt idx="4">
                  <c:v>288291</c:v>
                </c:pt>
                <c:pt idx="5">
                  <c:v>309077</c:v>
                </c:pt>
                <c:pt idx="6">
                  <c:v>288555</c:v>
                </c:pt>
                <c:pt idx="7">
                  <c:v>225034</c:v>
                </c:pt>
                <c:pt idx="8">
                  <c:v>191723</c:v>
                </c:pt>
                <c:pt idx="9">
                  <c:v>181701</c:v>
                </c:pt>
                <c:pt idx="10">
                  <c:v>170666</c:v>
                </c:pt>
                <c:pt idx="11">
                  <c:v>176943</c:v>
                </c:pt>
                <c:pt idx="12">
                  <c:v>197894</c:v>
                </c:pt>
                <c:pt idx="13">
                  <c:v>212701</c:v>
                </c:pt>
                <c:pt idx="14">
                  <c:v>226103</c:v>
                </c:pt>
                <c:pt idx="15">
                  <c:v>233662</c:v>
                </c:pt>
                <c:pt idx="16">
                  <c:v>240901</c:v>
                </c:pt>
                <c:pt idx="17">
                  <c:v>240000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4E13-423E-81C8-CB245A9D5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4592768"/>
        <c:axId val="17646085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'med price (2)'!$A$2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'med price (2)'!$A$3:$A$20</c15:sqref>
                        </c15:formulaRef>
                      </c:ext>
                    </c:extLst>
                    <c:strCache>
                      <c:ptCount val="18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 (partial)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'med price (2)'!$A$3:$A$20</c15:sqref>
                        </c15:formulaRef>
                      </c:ext>
                    </c:extLst>
                    <c:numCache>
                      <c:formatCode>@</c:formatCode>
                      <c:ptCount val="18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4E13-423E-81C8-CB245A9D532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 (2)'!$B$2</c15:sqref>
                        </c15:formulaRef>
                      </c:ext>
                    </c:extLst>
                    <c:strCache>
                      <c:ptCount val="1"/>
                      <c:pt idx="0">
                        <c:v>Brevard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 (2)'!$A$3:$A$20</c15:sqref>
                        </c15:formulaRef>
                      </c:ext>
                    </c:extLst>
                    <c:strCache>
                      <c:ptCount val="18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 (partial)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 (2)'!$B$3:$B$20</c15:sqref>
                        </c15:formulaRef>
                      </c:ext>
                    </c:extLst>
                    <c:numCache>
                      <c:formatCode>"$"#,##0</c:formatCode>
                      <c:ptCount val="18"/>
                      <c:pt idx="0">
                        <c:v>152712</c:v>
                      </c:pt>
                      <c:pt idx="1">
                        <c:v>165421</c:v>
                      </c:pt>
                      <c:pt idx="2">
                        <c:v>177312</c:v>
                      </c:pt>
                      <c:pt idx="3">
                        <c:v>209789</c:v>
                      </c:pt>
                      <c:pt idx="4">
                        <c:v>270743</c:v>
                      </c:pt>
                      <c:pt idx="5">
                        <c:v>272606</c:v>
                      </c:pt>
                      <c:pt idx="6">
                        <c:v>240463</c:v>
                      </c:pt>
                      <c:pt idx="7">
                        <c:v>214263</c:v>
                      </c:pt>
                      <c:pt idx="8">
                        <c:v>178941</c:v>
                      </c:pt>
                      <c:pt idx="9">
                        <c:v>165703</c:v>
                      </c:pt>
                      <c:pt idx="10">
                        <c:v>146840</c:v>
                      </c:pt>
                      <c:pt idx="11">
                        <c:v>146439</c:v>
                      </c:pt>
                      <c:pt idx="12">
                        <c:v>165482</c:v>
                      </c:pt>
                      <c:pt idx="13">
                        <c:v>173741</c:v>
                      </c:pt>
                      <c:pt idx="14">
                        <c:v>189296</c:v>
                      </c:pt>
                      <c:pt idx="15">
                        <c:v>211854</c:v>
                      </c:pt>
                      <c:pt idx="16">
                        <c:v>218529</c:v>
                      </c:pt>
                      <c:pt idx="17">
                        <c:v>215000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E13-423E-81C8-CB245A9D532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 (2)'!$D$2</c15:sqref>
                        </c15:formulaRef>
                      </c:ext>
                    </c:extLst>
                    <c:strCache>
                      <c:ptCount val="1"/>
                      <c:pt idx="0">
                        <c:v>Indian River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 (2)'!$A$3:$A$20</c15:sqref>
                        </c15:formulaRef>
                      </c:ext>
                    </c:extLst>
                    <c:strCache>
                      <c:ptCount val="18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 (partial)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 (2)'!$D$3:$D$20</c15:sqref>
                        </c15:formulaRef>
                      </c:ext>
                    </c:extLst>
                    <c:numCache>
                      <c:formatCode>"$"#,##0</c:formatCode>
                      <c:ptCount val="18"/>
                      <c:pt idx="0">
                        <c:v>168976</c:v>
                      </c:pt>
                      <c:pt idx="1">
                        <c:v>176504</c:v>
                      </c:pt>
                      <c:pt idx="2">
                        <c:v>193025</c:v>
                      </c:pt>
                      <c:pt idx="3">
                        <c:v>225754</c:v>
                      </c:pt>
                      <c:pt idx="4">
                        <c:v>274380</c:v>
                      </c:pt>
                      <c:pt idx="5">
                        <c:v>290532</c:v>
                      </c:pt>
                      <c:pt idx="6">
                        <c:v>276532</c:v>
                      </c:pt>
                      <c:pt idx="7">
                        <c:v>214263</c:v>
                      </c:pt>
                      <c:pt idx="8">
                        <c:v>196371</c:v>
                      </c:pt>
                      <c:pt idx="9">
                        <c:v>174216</c:v>
                      </c:pt>
                      <c:pt idx="10">
                        <c:v>169780</c:v>
                      </c:pt>
                      <c:pt idx="11">
                        <c:v>165545</c:v>
                      </c:pt>
                      <c:pt idx="12">
                        <c:v>181849</c:v>
                      </c:pt>
                      <c:pt idx="13">
                        <c:v>196907</c:v>
                      </c:pt>
                      <c:pt idx="14">
                        <c:v>210329</c:v>
                      </c:pt>
                      <c:pt idx="15">
                        <c:v>217981</c:v>
                      </c:pt>
                      <c:pt idx="16">
                        <c:v>238969</c:v>
                      </c:pt>
                      <c:pt idx="17">
                        <c:v>233000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E13-423E-81C8-CB245A9D532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 (2)'!$E$2</c15:sqref>
                        </c15:formulaRef>
                      </c:ext>
                    </c:extLst>
                    <c:strCache>
                      <c:ptCount val="1"/>
                      <c:pt idx="0">
                        <c:v>Martin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 (2)'!$A$3:$A$20</c15:sqref>
                        </c15:formulaRef>
                      </c:ext>
                    </c:extLst>
                    <c:strCache>
                      <c:ptCount val="18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 (partial)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 (2)'!$E$3:$E$20</c15:sqref>
                        </c15:formulaRef>
                      </c:ext>
                    </c:extLst>
                    <c:numCache>
                      <c:formatCode>"$"#,##0</c:formatCode>
                      <c:ptCount val="18"/>
                      <c:pt idx="0">
                        <c:v>232342</c:v>
                      </c:pt>
                      <c:pt idx="1">
                        <c:v>256305</c:v>
                      </c:pt>
                      <c:pt idx="2">
                        <c:v>300713</c:v>
                      </c:pt>
                      <c:pt idx="3">
                        <c:v>356245</c:v>
                      </c:pt>
                      <c:pt idx="4">
                        <c:v>408380</c:v>
                      </c:pt>
                      <c:pt idx="5">
                        <c:v>430606</c:v>
                      </c:pt>
                      <c:pt idx="6">
                        <c:v>378729</c:v>
                      </c:pt>
                      <c:pt idx="7">
                        <c:v>298230</c:v>
                      </c:pt>
                      <c:pt idx="8">
                        <c:v>261440</c:v>
                      </c:pt>
                      <c:pt idx="9">
                        <c:v>257125</c:v>
                      </c:pt>
                      <c:pt idx="10">
                        <c:v>228072</c:v>
                      </c:pt>
                      <c:pt idx="11">
                        <c:v>238818</c:v>
                      </c:pt>
                      <c:pt idx="12">
                        <c:v>267424</c:v>
                      </c:pt>
                      <c:pt idx="13">
                        <c:v>289568</c:v>
                      </c:pt>
                      <c:pt idx="14">
                        <c:v>294460</c:v>
                      </c:pt>
                      <c:pt idx="15">
                        <c:v>306357</c:v>
                      </c:pt>
                      <c:pt idx="16">
                        <c:v>330489</c:v>
                      </c:pt>
                      <c:pt idx="17">
                        <c:v>330000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E13-423E-81C8-CB245A9D532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 (2)'!$F$2</c15:sqref>
                        </c15:formulaRef>
                      </c:ext>
                    </c:extLst>
                    <c:strCache>
                      <c:ptCount val="1"/>
                      <c:pt idx="0">
                        <c:v>Palm Beach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 (2)'!$A$3:$A$20</c15:sqref>
                        </c15:formulaRef>
                      </c:ext>
                    </c:extLst>
                    <c:strCache>
                      <c:ptCount val="18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 (partial)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 (2)'!$F$3:$F$20</c15:sqref>
                        </c15:formulaRef>
                      </c:ext>
                    </c:extLst>
                    <c:numCache>
                      <c:formatCode>"$"#,##0</c:formatCode>
                      <c:ptCount val="18"/>
                      <c:pt idx="0">
                        <c:v>245001</c:v>
                      </c:pt>
                      <c:pt idx="1">
                        <c:v>273647</c:v>
                      </c:pt>
                      <c:pt idx="2">
                        <c:v>324641</c:v>
                      </c:pt>
                      <c:pt idx="3">
                        <c:v>390550</c:v>
                      </c:pt>
                      <c:pt idx="4">
                        <c:v>472190</c:v>
                      </c:pt>
                      <c:pt idx="5">
                        <c:v>463615</c:v>
                      </c:pt>
                      <c:pt idx="6">
                        <c:v>444822</c:v>
                      </c:pt>
                      <c:pt idx="7">
                        <c:v>330080</c:v>
                      </c:pt>
                      <c:pt idx="8">
                        <c:v>278753</c:v>
                      </c:pt>
                      <c:pt idx="9">
                        <c:v>271962</c:v>
                      </c:pt>
                      <c:pt idx="10">
                        <c:v>260433</c:v>
                      </c:pt>
                      <c:pt idx="11">
                        <c:v>251845</c:v>
                      </c:pt>
                      <c:pt idx="12">
                        <c:v>299515</c:v>
                      </c:pt>
                      <c:pt idx="13">
                        <c:v>327476</c:v>
                      </c:pt>
                      <c:pt idx="14">
                        <c:v>339681</c:v>
                      </c:pt>
                      <c:pt idx="15">
                        <c:v>332319</c:v>
                      </c:pt>
                      <c:pt idx="16">
                        <c:v>345742</c:v>
                      </c:pt>
                      <c:pt idx="17">
                        <c:v>353500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E13-423E-81C8-CB245A9D5320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 (2)'!$G$2</c15:sqref>
                        </c15:formulaRef>
                      </c:ext>
                    </c:extLst>
                    <c:strCache>
                      <c:ptCount val="1"/>
                      <c:pt idx="0">
                        <c:v>St. Lucie County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 (2)'!$A$3:$A$20</c15:sqref>
                        </c15:formulaRef>
                      </c:ext>
                    </c:extLst>
                    <c:strCache>
                      <c:ptCount val="18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  <c:pt idx="16">
                        <c:v>2017</c:v>
                      </c:pt>
                      <c:pt idx="17">
                        <c:v>2018 (partial)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'med price (2)'!$G$3:$G$20</c15:sqref>
                        </c15:formulaRef>
                      </c:ext>
                    </c:extLst>
                    <c:numCache>
                      <c:formatCode>"$"#,##0</c:formatCode>
                      <c:ptCount val="18"/>
                      <c:pt idx="0">
                        <c:v>137645</c:v>
                      </c:pt>
                      <c:pt idx="1">
                        <c:v>158078</c:v>
                      </c:pt>
                      <c:pt idx="2">
                        <c:v>189368</c:v>
                      </c:pt>
                      <c:pt idx="3">
                        <c:v>230768</c:v>
                      </c:pt>
                      <c:pt idx="4">
                        <c:v>296076</c:v>
                      </c:pt>
                      <c:pt idx="5">
                        <c:v>308459</c:v>
                      </c:pt>
                      <c:pt idx="6">
                        <c:v>276412</c:v>
                      </c:pt>
                      <c:pt idx="7">
                        <c:v>171410</c:v>
                      </c:pt>
                      <c:pt idx="8">
                        <c:v>139435</c:v>
                      </c:pt>
                      <c:pt idx="9">
                        <c:v>122277</c:v>
                      </c:pt>
                      <c:pt idx="10">
                        <c:v>116363</c:v>
                      </c:pt>
                      <c:pt idx="11">
                        <c:v>119409</c:v>
                      </c:pt>
                      <c:pt idx="12">
                        <c:v>134247</c:v>
                      </c:pt>
                      <c:pt idx="13">
                        <c:v>156156</c:v>
                      </c:pt>
                      <c:pt idx="14">
                        <c:v>177728</c:v>
                      </c:pt>
                      <c:pt idx="15">
                        <c:v>207700</c:v>
                      </c:pt>
                      <c:pt idx="16">
                        <c:v>215733</c:v>
                      </c:pt>
                      <c:pt idx="17">
                        <c:v>214900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E13-423E-81C8-CB245A9D5320}"/>
                  </c:ext>
                </c:extLst>
              </c15:ser>
            </c15:filteredLineSeries>
          </c:ext>
        </c:extLst>
      </c:lineChart>
      <c:catAx>
        <c:axId val="176459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endParaRPr lang="en-US"/>
          </a:p>
        </c:txPr>
        <c:crossAx val="1764608576"/>
        <c:crosses val="autoZero"/>
        <c:auto val="1"/>
        <c:lblAlgn val="ctr"/>
        <c:lblOffset val="100"/>
        <c:noMultiLvlLbl val="0"/>
      </c:catAx>
      <c:valAx>
        <c:axId val="176460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endParaRPr lang="en-US"/>
          </a:p>
        </c:txPr>
        <c:crossAx val="176459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Rockwell" panose="020606030202050204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/>
      <dgm:spPr/>
      <dgm:t>
        <a:bodyPr/>
        <a:lstStyle/>
        <a:p>
          <a:r>
            <a:rPr lang="en-US" dirty="0" smtClean="0"/>
            <a:t>Supportive Housing (affordable units + services)</a:t>
          </a:r>
          <a:endParaRPr lang="en-US" dirty="0"/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/>
      <dgm:spPr/>
      <dgm:t>
        <a:bodyPr/>
        <a:lstStyle/>
        <a:p>
          <a:r>
            <a:rPr lang="en-US" dirty="0" smtClean="0"/>
            <a:t>Homeless</a:t>
          </a:r>
          <a:endParaRPr lang="en-US" dirty="0"/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/>
      <dgm:spPr/>
      <dgm:t>
        <a:bodyPr/>
        <a:lstStyle/>
        <a:p>
          <a:r>
            <a:rPr lang="en-US" dirty="0" smtClean="0"/>
            <a:t>Affordable rental housing</a:t>
          </a:r>
          <a:endParaRPr lang="en-US" dirty="0"/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/>
      <dgm:spPr/>
      <dgm:t>
        <a:bodyPr/>
        <a:lstStyle/>
        <a:p>
          <a:r>
            <a:rPr lang="en-US" dirty="0" smtClean="0"/>
            <a:t>Public housing</a:t>
          </a:r>
          <a:endParaRPr lang="en-US" dirty="0"/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/>
      <dgm:spPr/>
      <dgm:t>
        <a:bodyPr/>
        <a:lstStyle/>
        <a:p>
          <a:r>
            <a:rPr lang="en-US" dirty="0" smtClean="0"/>
            <a:t>Subsidized (Florida Housing, HUD, USDA)</a:t>
          </a:r>
          <a:endParaRPr lang="en-US" dirty="0"/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/>
      <dgm:spPr/>
      <dgm:t>
        <a:bodyPr/>
        <a:lstStyle/>
        <a:p>
          <a:r>
            <a:rPr lang="en-US" dirty="0" smtClean="0"/>
            <a:t>Affordable home ownership</a:t>
          </a:r>
          <a:endParaRPr lang="en-US" dirty="0"/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/>
      <dgm:spPr/>
      <dgm:t>
        <a:bodyPr/>
        <a:lstStyle/>
        <a:p>
          <a:r>
            <a:rPr lang="en-US" dirty="0" smtClean="0"/>
            <a:t>Shared equity (e.g. community land trust)</a:t>
          </a:r>
          <a:endParaRPr lang="en-US" dirty="0"/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/>
      <dgm:spPr/>
      <dgm:t>
        <a:bodyPr/>
        <a:lstStyle/>
        <a:p>
          <a:r>
            <a:rPr lang="en-US" dirty="0" smtClean="0"/>
            <a:t>Down payment assistance</a:t>
          </a:r>
          <a:endParaRPr lang="en-US" dirty="0"/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/>
      <dgm:spPr/>
      <dgm:t>
        <a:bodyPr/>
        <a:lstStyle/>
        <a:p>
          <a:r>
            <a:rPr lang="en-US" dirty="0" smtClean="0"/>
            <a:t>Older adults</a:t>
          </a:r>
          <a:endParaRPr lang="en-US" dirty="0"/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/>
      <dgm:spPr/>
      <dgm:t>
        <a:bodyPr/>
        <a:lstStyle/>
        <a:p>
          <a:r>
            <a:rPr lang="en-US" dirty="0" smtClean="0"/>
            <a:t>People with disabilities</a:t>
          </a:r>
          <a:endParaRPr lang="en-US" dirty="0"/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/>
      <dgm:spPr/>
      <dgm:t>
        <a:bodyPr/>
        <a:lstStyle/>
        <a:p>
          <a:r>
            <a:rPr lang="en-US" dirty="0" smtClean="0"/>
            <a:t>Other special needs</a:t>
          </a:r>
          <a:endParaRPr lang="en-US" dirty="0"/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/>
      <dgm:spPr/>
      <dgm:t>
        <a:bodyPr/>
        <a:lstStyle/>
        <a:p>
          <a:r>
            <a:rPr lang="en-US" dirty="0" smtClean="0"/>
            <a:t>NOAH (Naturally Occurring Affordable Housing)</a:t>
          </a:r>
          <a:endParaRPr lang="en-US" dirty="0"/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/>
      <dgm:spPr/>
      <dgm:t>
        <a:bodyPr/>
        <a:lstStyle/>
        <a:p>
          <a:r>
            <a:rPr lang="en-US" dirty="0" smtClean="0"/>
            <a:t>Low-interest loans</a:t>
          </a:r>
          <a:endParaRPr lang="en-US" dirty="0"/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/>
      <dgm:spPr/>
      <dgm:t>
        <a:bodyPr/>
        <a:lstStyle/>
        <a:p>
          <a:r>
            <a:rPr lang="en-US" dirty="0" smtClean="0"/>
            <a:t>Affordable construction</a:t>
          </a:r>
          <a:endParaRPr lang="en-US" dirty="0"/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/>
      <dgm:spPr/>
      <dgm:t>
        <a:bodyPr/>
        <a:lstStyle/>
        <a:p>
          <a:r>
            <a:rPr lang="en-US" dirty="0" smtClean="0"/>
            <a:t>Home rehab and weatherization</a:t>
          </a:r>
          <a:endParaRPr lang="en-US" dirty="0"/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/>
      <dgm:spPr/>
      <dgm:t>
        <a:bodyPr/>
        <a:lstStyle/>
        <a:p>
          <a:r>
            <a:rPr lang="en-US" dirty="0" smtClean="0"/>
            <a:t>Vouchers</a:t>
          </a:r>
          <a:endParaRPr lang="en-US" dirty="0"/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C4F542-0C4F-49B7-9F3B-41A289A21CDC}" type="pres">
      <dgm:prSet presAssocID="{19340D70-F660-4626-995C-6B67070E43F9}" presName="fgShape" presStyleLbl="fgShp" presStyleIdx="0" presStyleCnt="1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  <dgm:t>
        <a:bodyPr/>
        <a:lstStyle/>
        <a:p>
          <a:endParaRPr lang="en-US"/>
        </a:p>
      </dgm:t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  <dgm:t>
        <a:bodyPr/>
        <a:lstStyle/>
        <a:p>
          <a:endParaRPr lang="en-US"/>
        </a:p>
      </dgm:t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  <dgm:t>
        <a:bodyPr/>
        <a:lstStyle/>
        <a:p>
          <a:endParaRPr lang="en-US"/>
        </a:p>
      </dgm:t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4089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Supportive Housing (affordable units + services)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Homeless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Older adults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People with disabilities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Other special needs</a:t>
          </a:r>
          <a:endParaRPr lang="en-US" sz="1200" kern="1200" dirty="0"/>
        </a:p>
      </dsp:txBody>
      <dsp:txXfrm>
        <a:off x="1711" y="1635760"/>
        <a:ext cx="2663390" cy="1635760"/>
      </dsp:txXfrm>
    </dsp:sp>
    <dsp:sp modelId="{D7520B9C-6ED8-44B9-A344-0D6D3929D50D}">
      <dsp:nvSpPr>
        <dsp:cNvPr id="0" name=""/>
        <dsp:cNvSpPr/>
      </dsp:nvSpPr>
      <dsp:spPr>
        <a:xfrm>
          <a:off x="652522" y="245363"/>
          <a:ext cx="1361770" cy="136177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4089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Affordable rental housing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Public housing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Subsidized (Florida Housing, HUD, USDA)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Vouchers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NOAH (Naturally Occurring Affordable Housing)</a:t>
          </a:r>
          <a:endParaRPr lang="en-US" sz="1200" kern="1200" dirty="0"/>
        </a:p>
      </dsp:txBody>
      <dsp:txXfrm>
        <a:off x="2745004" y="1635760"/>
        <a:ext cx="2663390" cy="1635760"/>
      </dsp:txXfrm>
    </dsp:sp>
    <dsp:sp modelId="{627A0387-AE53-4473-B049-F583CC5AF283}">
      <dsp:nvSpPr>
        <dsp:cNvPr id="0" name=""/>
        <dsp:cNvSpPr/>
      </dsp:nvSpPr>
      <dsp:spPr>
        <a:xfrm>
          <a:off x="3395814" y="245363"/>
          <a:ext cx="1361770" cy="1361770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4089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Affordable home ownership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Shared equity (e.g. community land trust)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Down payment assistance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Low-interest loans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Affordable construction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Home rehab and weatherization</a:t>
          </a:r>
          <a:endParaRPr lang="en-US" sz="1200" kern="1200" dirty="0"/>
        </a:p>
      </dsp:txBody>
      <dsp:txXfrm>
        <a:off x="5488297" y="1635760"/>
        <a:ext cx="2663390" cy="1635760"/>
      </dsp:txXfrm>
    </dsp:sp>
    <dsp:sp modelId="{8D51943B-7744-40D9-B5C9-2C898F6A51E1}">
      <dsp:nvSpPr>
        <dsp:cNvPr id="0" name=""/>
        <dsp:cNvSpPr/>
      </dsp:nvSpPr>
      <dsp:spPr>
        <a:xfrm>
          <a:off x="6139107" y="245363"/>
          <a:ext cx="1361770" cy="136177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26135" y="3271520"/>
          <a:ext cx="7501128" cy="61341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0.34247</cdr:x>
      <cdr:y>0.05544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905000" cy="252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50" b="1" dirty="0">
              <a:latin typeface="Calibri" panose="020F0502020204030204" pitchFamily="34" charset="0"/>
              <a:cs typeface="Calibri" panose="020F0502020204030204" pitchFamily="34" charset="0"/>
            </a:rPr>
            <a:t>Percent</a:t>
          </a:r>
          <a:r>
            <a:rPr lang="en-US" sz="1050" b="1" baseline="0" dirty="0">
              <a:latin typeface="Calibri" panose="020F0502020204030204" pitchFamily="34" charset="0"/>
              <a:cs typeface="Calibri" panose="020F0502020204030204" pitchFamily="34" charset="0"/>
            </a:rPr>
            <a:t> Affordable at 60% AMI</a:t>
          </a:r>
          <a:endParaRPr lang="en-US" sz="1050" b="1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0.04804</cdr:y>
    </cdr:from>
    <cdr:to>
      <cdr:x>0.17279</cdr:x>
      <cdr:y>0.08897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57175"/>
          <a:ext cx="15240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>
              <a:latin typeface="Rockwell" panose="02060603020205020403" pitchFamily="18" charset="0"/>
            </a:rPr>
            <a:t>% Cost Burdened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773"/>
          </a:xfrm>
          <a:prstGeom prst="rect">
            <a:avLst/>
          </a:prstGeom>
        </p:spPr>
        <p:txBody>
          <a:bodyPr vert="horz" wrap="square" lIns="93674" tIns="46837" rIns="93674" bIns="468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773"/>
          </a:xfrm>
          <a:prstGeom prst="rect">
            <a:avLst/>
          </a:prstGeom>
        </p:spPr>
        <p:txBody>
          <a:bodyPr vert="horz" wrap="square" lIns="93674" tIns="46837" rIns="93674" bIns="468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8D5EDD5-59B2-434E-B7F8-7FEF82F28674}" type="datetimeFigureOut">
              <a:rPr lang="en-US"/>
              <a:pPr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43343" cy="465773"/>
          </a:xfrm>
          <a:prstGeom prst="rect">
            <a:avLst/>
          </a:prstGeom>
        </p:spPr>
        <p:txBody>
          <a:bodyPr vert="horz" wrap="square" lIns="93674" tIns="46837" rIns="93674" bIns="468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</p:spPr>
        <p:txBody>
          <a:bodyPr vert="horz" wrap="square" lIns="93674" tIns="46837" rIns="93674" bIns="468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6AFC949-85A8-426A-9C92-E76312C9E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8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DB2646-320B-4456-99BC-0C4C3E282126}" type="datetimeFigureOut">
              <a:rPr lang="en-US"/>
              <a:pPr/>
              <a:t>7/29/2019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2460"/>
            <a:ext cx="5618480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738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1738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D67CD11-8522-4BCE-AE71-8132318B6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26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6732C-2962-4591-85D7-14B77BA00DF2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7CD11-8522-4BCE-AE71-8132318B6B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43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7CD11-8522-4BCE-AE71-8132318B6B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1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/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/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7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/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8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2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04800" y="228600"/>
            <a:ext cx="8534400" cy="304798"/>
          </a:xfrm>
        </p:spPr>
        <p:txBody>
          <a:bodyPr/>
          <a:lstStyle>
            <a:lvl1pPr marL="0" indent="0" algn="r">
              <a:buNone/>
              <a:defRPr sz="1200" b="1"/>
            </a:lvl1pPr>
            <a:lvl2pPr marL="274638" indent="0">
              <a:buNone/>
              <a:defRPr/>
            </a:lvl2pPr>
            <a:lvl3pPr marL="593725" indent="0">
              <a:buNone/>
              <a:defRPr/>
            </a:lvl3pPr>
            <a:lvl4pPr marL="868363" indent="0">
              <a:buNone/>
              <a:defRPr/>
            </a:lvl4pPr>
            <a:lvl5pPr marL="1143000" indent="0">
              <a:buNone/>
              <a:defRPr/>
            </a:lvl5pPr>
          </a:lstStyle>
          <a:p>
            <a:pPr lvl="0"/>
            <a:r>
              <a:rPr lang="en-US" dirty="0" smtClean="0"/>
              <a:t>EDIT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5983-9A61-4B88-894E-C021A19D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6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Bookman Old Style" panose="0205060405050502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400" kern="1200">
          <a:solidFill>
            <a:schemeClr val="bg2">
              <a:lumMod val="25000"/>
            </a:schemeClr>
          </a:solidFill>
          <a:latin typeface="Rockwell" panose="02060603020205020403" pitchFamily="18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000" kern="1200">
          <a:solidFill>
            <a:schemeClr val="bg2">
              <a:lumMod val="50000"/>
            </a:schemeClr>
          </a:solidFill>
          <a:latin typeface="Rockwell" panose="02060603020205020403" pitchFamily="18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1800" kern="1200">
          <a:solidFill>
            <a:schemeClr val="bg2">
              <a:lumMod val="50000"/>
            </a:schemeClr>
          </a:solidFill>
          <a:latin typeface="Rockwell" panose="02060603020205020403" pitchFamily="18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1600" kern="1200">
          <a:solidFill>
            <a:schemeClr val="bg2">
              <a:lumMod val="50000"/>
            </a:schemeClr>
          </a:solidFill>
          <a:latin typeface="Rockwell" panose="02060603020205020403" pitchFamily="18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400" kern="1200">
          <a:solidFill>
            <a:schemeClr val="bg2">
              <a:lumMod val="50000"/>
            </a:schemeClr>
          </a:solidFill>
          <a:latin typeface="Rockwell" panose="02060603020205020403" pitchFamily="18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dentity.ufl.edu/signatureSystem/UF_Signature.eps.zi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F Signa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496" y="466725"/>
            <a:ext cx="18573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886200"/>
            <a:ext cx="6553200" cy="91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Overview of the Market for </a:t>
            </a:r>
            <a:br>
              <a:rPr lang="en-US" sz="2400" dirty="0" smtClean="0"/>
            </a:br>
            <a:r>
              <a:rPr lang="en-US" sz="2400" dirty="0" smtClean="0"/>
              <a:t>Affordable or Assisted Housing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858000" cy="685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  <a:ea typeface="ＭＳ Ｐゴシック" pitchFamily="-72" charset="-128"/>
              </a:rPr>
              <a:t>Bill O’Dell, Shimberg Center for Housing Studies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  <a:ea typeface="ＭＳ Ｐゴシック" pitchFamily="-72" charset="-128"/>
              </a:rPr>
              <a:t>February 7, 2019</a:t>
            </a:r>
          </a:p>
        </p:txBody>
      </p:sp>
      <p:pic>
        <p:nvPicPr>
          <p:cNvPr id="6" name="Picture 4" descr="shimberg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57200"/>
            <a:ext cx="2333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02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467785"/>
          </a:xfrm>
        </p:spPr>
        <p:txBody>
          <a:bodyPr/>
          <a:lstStyle/>
          <a:p>
            <a:r>
              <a:rPr lang="en-US" dirty="0" smtClean="0"/>
              <a:t>Homeless Individuals and Families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14951" y="1143000"/>
            <a:ext cx="8077200" cy="2057400"/>
          </a:xfrm>
        </p:spPr>
        <p:txBody>
          <a:bodyPr/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Individuals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32,533 homeless individuals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16,458 transitional/permanent supportive housing beds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Families with children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32,304 homeless families with children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4,200 transitional/permanent supportive housing units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14951" y="3471996"/>
            <a:ext cx="8229600" cy="39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ＭＳ Ｐゴシック" pitchFamily="-7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ＭＳ Ｐゴシック" pitchFamily="-7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ＭＳ Ｐゴシック" pitchFamily="-7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ＭＳ Ｐゴシック" pitchFamily="-7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ＭＳ Ｐゴシック" pitchFamily="-7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ＭＳ Ｐゴシック" pitchFamily="-7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ＭＳ Ｐゴシック" pitchFamily="-7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ＭＳ Ｐゴシック" pitchFamily="-72" charset="-128"/>
              </a:defRPr>
            </a:lvl9pPr>
          </a:lstStyle>
          <a:p>
            <a:r>
              <a:rPr lang="en-US" dirty="0" smtClean="0"/>
              <a:t>Farmworkers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3962400"/>
            <a:ext cx="8153400" cy="2655673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Unaccompanied </a:t>
            </a:r>
            <a:r>
              <a:rPr lang="en-US" dirty="0">
                <a:solidFill>
                  <a:schemeClr val="tx1"/>
                </a:solidFill>
              </a:rPr>
              <a:t>workers supply gap: 26,640 beds (61,091 unaccompanied workers – 34,451 beds in DOH-licensed camps)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Accompanied workers supply gap: 25,305 units (30,896 accompanied worker households – 5,591 RD/Florida Housing multifamily units)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Highest need counties: Miami-Dade, Hillsborough, Indian </a:t>
            </a:r>
            <a:r>
              <a:rPr lang="en-US" dirty="0" smtClean="0">
                <a:solidFill>
                  <a:schemeClr val="tx1"/>
                </a:solidFill>
              </a:rPr>
              <a:t>River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62000"/>
          </a:xfrm>
        </p:spPr>
        <p:txBody>
          <a:bodyPr/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The number of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students in Florida identified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as homeless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more than doubled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in the past decade.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5223063"/>
            <a:ext cx="8001000" cy="1447800"/>
          </a:xfrm>
        </p:spPr>
        <p:txBody>
          <a:bodyPr/>
          <a:lstStyle/>
          <a:p>
            <a:r>
              <a:rPr lang="en-US" sz="1800" dirty="0" smtClean="0"/>
              <a:t>The </a:t>
            </a:r>
            <a:r>
              <a:rPr lang="en-US" sz="1800" b="1" dirty="0" smtClean="0"/>
              <a:t>poverty </a:t>
            </a:r>
            <a:r>
              <a:rPr lang="en-US" sz="1800" dirty="0" smtClean="0"/>
              <a:t>rate for school-age children increased from 16% (2007) to 22% (2015).</a:t>
            </a:r>
          </a:p>
          <a:p>
            <a:r>
              <a:rPr lang="en-US" sz="1800" dirty="0" smtClean="0"/>
              <a:t>School districts </a:t>
            </a:r>
            <a:r>
              <a:rPr lang="en-US" sz="1800" b="1" dirty="0" smtClean="0"/>
              <a:t>improved identification </a:t>
            </a:r>
            <a:r>
              <a:rPr lang="en-US" sz="1800" dirty="0" smtClean="0"/>
              <a:t>of homeless children.</a:t>
            </a:r>
          </a:p>
          <a:p>
            <a:r>
              <a:rPr lang="en-US" sz="1800" dirty="0" smtClean="0"/>
              <a:t>Nearly 10% of homeless students are unaccompanied youth.</a:t>
            </a:r>
          </a:p>
          <a:p>
            <a:r>
              <a:rPr lang="en-US" sz="1800" dirty="0"/>
              <a:t>See </a:t>
            </a:r>
            <a:r>
              <a:rPr lang="en-US" sz="1800" dirty="0" smtClean="0"/>
              <a:t>www.shimberg.ufl.edu/children.html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Homeless Students in Florida by School Year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3177"/>
            <a:ext cx="6431280" cy="35614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5983-9A61-4B88-894E-C021A19DE3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Needs Household Estimates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Adults with disabilities</a:t>
            </a:r>
            <a:r>
              <a:rPr lang="en-US" dirty="0">
                <a:solidFill>
                  <a:schemeClr val="tx1"/>
                </a:solidFill>
              </a:rPr>
              <a:t>, receiving SSDI/SSI/VA </a:t>
            </a:r>
            <a:r>
              <a:rPr lang="en-US" dirty="0" smtClean="0">
                <a:solidFill>
                  <a:schemeClr val="tx1"/>
                </a:solidFill>
              </a:rPr>
              <a:t>benefits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107,856</a:t>
            </a:r>
            <a:r>
              <a:rPr lang="en-US" dirty="0" smtClean="0">
                <a:solidFill>
                  <a:schemeClr val="tx1"/>
                </a:solidFill>
              </a:rPr>
              <a:t> low-income renter households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Survivors </a:t>
            </a:r>
            <a:r>
              <a:rPr lang="en-US" dirty="0">
                <a:solidFill>
                  <a:schemeClr val="tx1"/>
                </a:solidFill>
              </a:rPr>
              <a:t>of domestic violence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8,295</a:t>
            </a:r>
            <a:r>
              <a:rPr lang="en-US" dirty="0">
                <a:solidFill>
                  <a:schemeClr val="tx1"/>
                </a:solidFill>
              </a:rPr>
              <a:t> households using emergency shelter (DCF)</a:t>
            </a:r>
          </a:p>
          <a:p>
            <a:r>
              <a:rPr lang="en-US" dirty="0">
                <a:solidFill>
                  <a:schemeClr val="tx1"/>
                </a:solidFill>
              </a:rPr>
              <a:t>Youth aging out of foster care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3,173</a:t>
            </a:r>
            <a:r>
              <a:rPr lang="en-US" dirty="0">
                <a:solidFill>
                  <a:schemeClr val="tx1"/>
                </a:solidFill>
              </a:rPr>
              <a:t> using post-foster care services (DCF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Total estimate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119,324 households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16% of statewide total of 756,639 low-income, cost burdened renter households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Bookman Old Style" pitchFamily="18" charset="0"/>
              </a:rPr>
              <a:t>Tenant characteristics: Income</a:t>
            </a:r>
            <a:endParaRPr lang="en-US" sz="2800" dirty="0" smtClean="0">
              <a:latin typeface="Bookman Old Style" pitchFamily="18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04800" y="5937009"/>
            <a:ext cx="76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dirty="0">
                <a:latin typeface="Rockwell" panose="02060603020205020403" pitchFamily="18" charset="0"/>
              </a:rPr>
              <a:t>Source: </a:t>
            </a:r>
            <a:r>
              <a:rPr lang="en-US" sz="1000" dirty="0" err="1">
                <a:latin typeface="Rockwell" panose="02060603020205020403" pitchFamily="18" charset="0"/>
              </a:rPr>
              <a:t>Shimberg</a:t>
            </a:r>
            <a:r>
              <a:rPr lang="en-US" sz="1000" dirty="0">
                <a:latin typeface="Rockwell" panose="02060603020205020403" pitchFamily="18" charset="0"/>
              </a:rPr>
              <a:t> Center for Housing Studies, Assisted Housing Inventory; U.S. Census Bureau, 2015 American Community Survey 1-Year Public Use Microdata Sample (PUMS). “All Florida Renters” numbers refer to 2015</a:t>
            </a:r>
            <a:r>
              <a:rPr lang="en-US" sz="1000" dirty="0" smtClean="0">
                <a:latin typeface="Rockwell" panose="02060603020205020403" pitchFamily="18" charset="0"/>
              </a:rPr>
              <a:t>.</a:t>
            </a:r>
            <a:endParaRPr lang="en-US" sz="1000" dirty="0">
              <a:latin typeface="Rockwell" panose="02060603020205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694" y="1295400"/>
            <a:ext cx="7906305" cy="368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600" b="1" dirty="0" smtClean="0">
                <a:latin typeface="Cambria"/>
                <a:ea typeface="MS Gothic"/>
                <a:cs typeface="Times New Roman"/>
              </a:rPr>
              <a:t>Average Tenant Household Income, 2016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644720643"/>
              </p:ext>
            </p:extLst>
          </p:nvPr>
        </p:nvGraphicFramePr>
        <p:xfrm>
          <a:off x="475694" y="1750299"/>
          <a:ext cx="8058706" cy="388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40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Assisted and Public Housing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1295401"/>
            <a:ext cx="4343399" cy="5029200"/>
          </a:xfrm>
        </p:spPr>
        <p:txBody>
          <a:bodyPr/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Public Housing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225 </a:t>
            </a:r>
            <a:r>
              <a:rPr lang="en-US" dirty="0">
                <a:solidFill>
                  <a:schemeClr val="tx1"/>
                </a:solidFill>
              </a:rPr>
              <a:t>developments, </a:t>
            </a:r>
            <a:r>
              <a:rPr lang="en-US" dirty="0" smtClean="0">
                <a:solidFill>
                  <a:schemeClr val="tx1"/>
                </a:solidFill>
              </a:rPr>
              <a:t>35,340 </a:t>
            </a:r>
            <a:r>
              <a:rPr lang="en-US" dirty="0">
                <a:solidFill>
                  <a:schemeClr val="tx1"/>
                </a:solidFill>
              </a:rPr>
              <a:t>units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Assisted Housing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Subsidized by </a:t>
            </a:r>
            <a:r>
              <a:rPr lang="en-US" dirty="0">
                <a:solidFill>
                  <a:schemeClr val="tx1"/>
                </a:solidFill>
              </a:rPr>
              <a:t>Florida Housing, HUD, USDA RD, local housing finance authorities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2,449 </a:t>
            </a:r>
            <a:r>
              <a:rPr lang="en-US" dirty="0">
                <a:solidFill>
                  <a:schemeClr val="tx1"/>
                </a:solidFill>
              </a:rPr>
              <a:t>developments, </a:t>
            </a:r>
            <a:r>
              <a:rPr lang="en-US" dirty="0" smtClean="0">
                <a:solidFill>
                  <a:schemeClr val="tx1"/>
                </a:solidFill>
              </a:rPr>
              <a:t>247,748 </a:t>
            </a:r>
            <a:r>
              <a:rPr lang="en-US" dirty="0">
                <a:solidFill>
                  <a:schemeClr val="tx1"/>
                </a:solidFill>
              </a:rPr>
              <a:t>assisted units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Of these, Florida Housing funded </a:t>
            </a:r>
            <a:r>
              <a:rPr lang="en-US" dirty="0" smtClean="0">
                <a:solidFill>
                  <a:schemeClr val="tx1"/>
                </a:solidFill>
              </a:rPr>
              <a:t>1,474 </a:t>
            </a:r>
            <a:r>
              <a:rPr lang="en-US" dirty="0">
                <a:solidFill>
                  <a:schemeClr val="tx1"/>
                </a:solidFill>
              </a:rPr>
              <a:t>developments, </a:t>
            </a:r>
            <a:r>
              <a:rPr lang="en-US" dirty="0" smtClean="0">
                <a:solidFill>
                  <a:schemeClr val="tx1"/>
                </a:solidFill>
              </a:rPr>
              <a:t>182,523 </a:t>
            </a:r>
            <a:r>
              <a:rPr lang="en-US" dirty="0">
                <a:solidFill>
                  <a:schemeClr val="tx1"/>
                </a:solidFill>
              </a:rPr>
              <a:t>assisted </a:t>
            </a:r>
            <a:r>
              <a:rPr lang="en-US" dirty="0" smtClean="0">
                <a:solidFill>
                  <a:schemeClr val="tx1"/>
                </a:solidFill>
              </a:rPr>
              <a:t>units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Housing Choice Vouchers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100,100 in use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Approx. 16,000 used in Florida Housing developments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K:\BCN\SHIM1\Liz_Backup\LIZ_RMS_2016\JPG\AHI unit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2" b="14745"/>
          <a:stretch/>
        </p:blipFill>
        <p:spPr bwMode="auto">
          <a:xfrm>
            <a:off x="381001" y="1295401"/>
            <a:ext cx="44196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986304"/>
            <a:ext cx="782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900"/>
              </a:spcAft>
            </a:pPr>
            <a:r>
              <a:rPr lang="en-US" sz="1000" dirty="0"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Shimberg Center for Housing Studies, Assisted Housing Inventory</a:t>
            </a:r>
            <a:endParaRPr lang="en-US" sz="1000" dirty="0">
              <a:effectLst/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8249167"/>
              </p:ext>
            </p:extLst>
          </p:nvPr>
        </p:nvGraphicFramePr>
        <p:xfrm>
          <a:off x="152400" y="1972938"/>
          <a:ext cx="8839199" cy="3517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49" y="304800"/>
            <a:ext cx="7886700" cy="838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State of Florida home prices have risen since housing crash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49" y="1373912"/>
            <a:ext cx="6408722" cy="368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1600" b="1" dirty="0">
                <a:latin typeface="Cambria"/>
                <a:ea typeface="MS Gothic"/>
                <a:cs typeface="Times New Roman"/>
              </a:rPr>
              <a:t>Median Real Single Family Sale Price (2018 $), 2001-2018 (partial)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8649" y="5582385"/>
            <a:ext cx="5715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latin typeface="Rockwell" panose="02060603020205020403" pitchFamily="18" charset="0"/>
              </a:rPr>
              <a:t>Source: Florida Department of Revenue, Sales Data File</a:t>
            </a:r>
          </a:p>
        </p:txBody>
      </p:sp>
    </p:spTree>
    <p:extLst>
      <p:ext uri="{BB962C8B-B14F-4D97-AF65-F5344CB8AC3E}">
        <p14:creationId xmlns:p14="http://schemas.microsoft.com/office/powerpoint/2010/main" val="28877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86700" cy="862134"/>
          </a:xfrm>
        </p:spPr>
        <p:txBody>
          <a:bodyPr>
            <a:normAutofit/>
          </a:bodyPr>
          <a:lstStyle/>
          <a:p>
            <a:r>
              <a:rPr lang="en-US" b="1" dirty="0" smtClean="0"/>
              <a:t>Single Family Home Sales by Affordability and Owner Occupant Status, 2000-2017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8960" t="10087" r="36697" b="19716"/>
          <a:stretch/>
        </p:blipFill>
        <p:spPr>
          <a:xfrm>
            <a:off x="1088730" y="1371600"/>
            <a:ext cx="6928440" cy="497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04"/>
          <a:stretch/>
        </p:blipFill>
        <p:spPr>
          <a:xfrm>
            <a:off x="0" y="0"/>
            <a:ext cx="9217936" cy="59436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81000" y="4495800"/>
            <a:ext cx="8684536" cy="2286000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Contact:  Anne Ray, 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352-273-1195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Main site: www.shimberg.ufl.edu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Data site: data.shimberg.ufl.edu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Housing Florida’s Older Adults: elderdata.shimberg.ufl.edu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02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27615"/>
          </a:xfrm>
          <a:noFill/>
        </p:spPr>
        <p:txBody>
          <a:bodyPr/>
          <a:lstStyle/>
          <a:p>
            <a:r>
              <a:rPr lang="en-US" sz="2400" dirty="0">
                <a:latin typeface="Bookman Old Style" pitchFamily="18" charset="0"/>
              </a:rPr>
              <a:t>The Affordable Housing </a:t>
            </a:r>
            <a:r>
              <a:rPr lang="en-US" sz="2400" dirty="0" smtClean="0">
                <a:latin typeface="Bookman Old Style" pitchFamily="18" charset="0"/>
              </a:rPr>
              <a:t>Continuum: components of a healthy affordable housing delivery system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1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467785"/>
          </a:xfrm>
        </p:spPr>
        <p:txBody>
          <a:bodyPr/>
          <a:lstStyle/>
          <a:p>
            <a:r>
              <a:rPr lang="en-US" dirty="0" smtClean="0"/>
              <a:t>Basic Affordable Housing Terminology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600200"/>
            <a:ext cx="38862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Florida Housing Finance Corp and Tax Credits: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Low-income: below 60% area median income (AMI)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Cost burdened: paying more than 40% of income for rent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Affordable unit: rent does not exceed 40% of a given income threshold (% AMI), adjusted for unit size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6002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400" kern="1200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bg2">
                    <a:lumMod val="50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1800" kern="1200">
                <a:solidFill>
                  <a:schemeClr val="bg2">
                    <a:lumMod val="50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bg2">
                    <a:lumMod val="50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400" kern="1200">
                <a:solidFill>
                  <a:schemeClr val="bg2">
                    <a:lumMod val="50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Conventional or typical affordable housing programs (U.S. HUD):</a:t>
            </a:r>
          </a:p>
          <a:p>
            <a:pPr marL="0" lvl="1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27013" lvl="1" indent="-227013"/>
            <a:r>
              <a:rPr lang="en-US" sz="1600" dirty="0" smtClean="0">
                <a:solidFill>
                  <a:schemeClr val="tx1"/>
                </a:solidFill>
              </a:rPr>
              <a:t>Cost burdened: Paying more than 30% of income for housing costs</a:t>
            </a:r>
          </a:p>
          <a:p>
            <a:pPr marL="227013" lvl="1" indent="-227013"/>
            <a:r>
              <a:rPr lang="en-US" sz="1600" dirty="0" smtClean="0">
                <a:solidFill>
                  <a:schemeClr val="tx1"/>
                </a:solidFill>
              </a:rPr>
              <a:t>Severely cost burdened: Paying more than 50% of income for housing costs</a:t>
            </a:r>
          </a:p>
          <a:p>
            <a:pPr marL="227013" lvl="1" indent="-227013"/>
            <a:r>
              <a:rPr lang="en-US" sz="1600" dirty="0" smtClean="0">
                <a:solidFill>
                  <a:schemeClr val="tx1"/>
                </a:solidFill>
              </a:rPr>
              <a:t>Area median income (AMI): Used to create standard income measures across places and household sizes, expressed as % AMI</a:t>
            </a:r>
          </a:p>
          <a:p>
            <a:pPr marL="501650" lvl="2" indent="-227013"/>
            <a:r>
              <a:rPr lang="en-US" sz="1600" dirty="0" smtClean="0"/>
              <a:t>Extremely low-income: 0-30% AMI</a:t>
            </a:r>
          </a:p>
          <a:p>
            <a:pPr marL="501650" lvl="2" indent="-227013"/>
            <a:r>
              <a:rPr lang="en-US" sz="1600" dirty="0" smtClean="0">
                <a:solidFill>
                  <a:schemeClr val="tx1"/>
                </a:solidFill>
              </a:rPr>
              <a:t>Very low-income: Up to 50% AMI</a:t>
            </a:r>
          </a:p>
          <a:p>
            <a:pPr marL="501650" lvl="2" indent="-227013"/>
            <a:r>
              <a:rPr lang="en-US" sz="1600" dirty="0" smtClean="0"/>
              <a:t>Low-income: Up to 80% AMI</a:t>
            </a:r>
          </a:p>
          <a:p>
            <a:pPr marL="274637" lvl="2" indent="0">
              <a:buFont typeface="Wingdings 3" pitchFamily="18" charset="2"/>
              <a:buNone/>
            </a:pPr>
            <a:endParaRPr lang="en-US" sz="1700" dirty="0" smtClean="0"/>
          </a:p>
          <a:p>
            <a:pPr marL="0" lvl="1" indent="0">
              <a:buFont typeface="Wingdings 3" pitchFamily="18" charset="2"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Florida has added renters at all income levels since 2000, especially between 2010 and 2015.</a:t>
            </a:r>
            <a:endParaRPr lang="en-US" sz="20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7675" y="6321747"/>
            <a:ext cx="8247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>
                <a:latin typeface="Rockwell" panose="02060603020205020403" pitchFamily="18" charset="0"/>
              </a:rPr>
              <a:t>Source: U.S. Census Bureau, 2000 Census and 2005/2010/2015 American Community Survey 1-Year Public Use Microdata Sample (PUMS</a:t>
            </a:r>
            <a:r>
              <a:rPr lang="en-US" sz="1000" dirty="0" smtClean="0">
                <a:latin typeface="Rockwell" panose="02060603020205020403" pitchFamily="18" charset="0"/>
              </a:rPr>
              <a:t>). Excludes student-headed households.</a:t>
            </a:r>
            <a:endParaRPr lang="en-US" sz="1000" dirty="0">
              <a:latin typeface="Rockwell" panose="02060603020205020403" pitchFamily="18" charset="0"/>
            </a:endParaRP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5781675" y="1403604"/>
            <a:ext cx="2913888" cy="4419600"/>
          </a:xfrm>
          <a:prstGeom prst="rect">
            <a:avLst/>
          </a:prstGeom>
        </p:spPr>
        <p:txBody>
          <a:bodyPr/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400" kern="1200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bg2">
                    <a:lumMod val="50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1800" kern="1200">
                <a:solidFill>
                  <a:schemeClr val="bg2">
                    <a:lumMod val="50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bg2">
                    <a:lumMod val="50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400" kern="1200">
                <a:solidFill>
                  <a:schemeClr val="bg2">
                    <a:lumMod val="50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>
              <a:buClr>
                <a:srgbClr val="9FB8CD"/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Florida added 468,737 renter households between 2010 and 2015:</a:t>
            </a:r>
          </a:p>
          <a:p>
            <a:pPr marL="503237" lvl="2">
              <a:buClr>
                <a:srgbClr val="9FB8CD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146,242 at 0-60% AMI</a:t>
            </a:r>
          </a:p>
          <a:p>
            <a:pPr marL="503237" lvl="2">
              <a:buClr>
                <a:srgbClr val="9FB8CD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113,004 at 60.01-100% AMI</a:t>
            </a:r>
          </a:p>
          <a:p>
            <a:pPr marL="503237" lvl="2">
              <a:buClr>
                <a:srgbClr val="9FB8CD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209,491 above 100% AMI</a:t>
            </a:r>
          </a:p>
          <a:p>
            <a:pPr marL="228600" lvl="1" indent="-228600">
              <a:buClr>
                <a:srgbClr val="9FB8CD"/>
              </a:buClr>
            </a:pPr>
            <a:endParaRPr lang="en-US" sz="1800" dirty="0">
              <a:solidFill>
                <a:prstClr val="black"/>
              </a:solidFill>
            </a:endParaRPr>
          </a:p>
          <a:p>
            <a:pPr marL="228600" lvl="1" indent="-2286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1403604"/>
            <a:ext cx="51816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Renter Households by Income (% AMI), </a:t>
            </a:r>
            <a:r>
              <a:rPr lang="en-US" sz="14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Florida, Change from 2000 to 2015</a:t>
            </a:r>
            <a:endParaRPr lang="en-US" sz="1400" b="1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198027"/>
              </p:ext>
            </p:extLst>
          </p:nvPr>
        </p:nvGraphicFramePr>
        <p:xfrm>
          <a:off x="304800" y="1957676"/>
          <a:ext cx="5334000" cy="421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17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Most growth in rental supply since 2000 has been in units with rents above the 60% AMI affordability threshold.</a:t>
            </a:r>
            <a:endParaRPr lang="en-US" sz="20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7675" y="6321747"/>
            <a:ext cx="8247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>
                <a:latin typeface="Rockwell" panose="02060603020205020403" pitchFamily="18" charset="0"/>
              </a:rPr>
              <a:t>Source: U.S. Census Bureau, 2000 Census and 2005/2010/2015 American Community Survey 1-Year Public Use Microdata Sample (PUMS). 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695931551"/>
              </p:ext>
            </p:extLst>
          </p:nvPr>
        </p:nvGraphicFramePr>
        <p:xfrm>
          <a:off x="381000" y="2030308"/>
          <a:ext cx="5562600" cy="421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Placeholder 7"/>
          <p:cNvSpPr txBox="1">
            <a:spLocks/>
          </p:cNvSpPr>
          <p:nvPr/>
        </p:nvSpPr>
        <p:spPr>
          <a:xfrm>
            <a:off x="5781675" y="1403604"/>
            <a:ext cx="2913888" cy="4419600"/>
          </a:xfrm>
          <a:prstGeom prst="rect">
            <a:avLst/>
          </a:prstGeom>
        </p:spPr>
        <p:txBody>
          <a:bodyPr/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400" kern="1200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bg2">
                    <a:lumMod val="50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1800" kern="1200">
                <a:solidFill>
                  <a:schemeClr val="bg2">
                    <a:lumMod val="50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bg2">
                    <a:lumMod val="50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400" kern="1200">
                <a:solidFill>
                  <a:schemeClr val="bg2">
                    <a:lumMod val="50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>
              <a:buClr>
                <a:srgbClr val="9FB8CD"/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Between </a:t>
            </a:r>
            <a:r>
              <a:rPr lang="en-US" sz="1800" dirty="0">
                <a:solidFill>
                  <a:prstClr val="black"/>
                </a:solidFill>
              </a:rPr>
              <a:t>2000 and 2015, Florida had a net gain of 869,189 rental units. </a:t>
            </a:r>
            <a:endParaRPr lang="en-US" sz="1800" dirty="0" smtClean="0">
              <a:solidFill>
                <a:prstClr val="black"/>
              </a:solidFill>
            </a:endParaRPr>
          </a:p>
          <a:p>
            <a:pPr marL="228600" lvl="1" indent="-228600">
              <a:buClr>
                <a:srgbClr val="9FB8CD"/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Only </a:t>
            </a:r>
            <a:r>
              <a:rPr lang="en-US" sz="1800" dirty="0">
                <a:solidFill>
                  <a:prstClr val="black"/>
                </a:solidFill>
              </a:rPr>
              <a:t>15% of the added units were affordable at or below 60% AMI</a:t>
            </a:r>
            <a:r>
              <a:rPr lang="en-US" sz="1800" dirty="0" smtClean="0">
                <a:solidFill>
                  <a:prstClr val="black"/>
                </a:solidFill>
              </a:rPr>
              <a:t>. </a:t>
            </a:r>
          </a:p>
          <a:p>
            <a:pPr marL="228600" lvl="1" indent="-228600">
              <a:buClr>
                <a:srgbClr val="9FB8CD"/>
              </a:buClr>
            </a:pPr>
            <a:endParaRPr lang="en-US" sz="1800" dirty="0">
              <a:solidFill>
                <a:prstClr val="black"/>
              </a:solidFill>
            </a:endParaRPr>
          </a:p>
          <a:p>
            <a:pPr marL="228600" lvl="1" indent="-2286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1403604"/>
            <a:ext cx="51816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Rental Units by Affordability Level, Florida, Change from 2000 to 2015</a:t>
            </a:r>
            <a:endParaRPr lang="en-US" sz="1400" b="1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27615"/>
          </a:xfrm>
        </p:spPr>
        <p:txBody>
          <a:bodyPr/>
          <a:lstStyle/>
          <a:p>
            <a:r>
              <a:rPr lang="en-US" dirty="0" smtClean="0"/>
              <a:t>Most low-income renters are cost burdened. Fewer higher income renters are.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7226" y="6356854"/>
            <a:ext cx="7620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dirty="0">
                <a:latin typeface="Rockwell" panose="02060603020205020403" pitchFamily="18" charset="0"/>
              </a:rPr>
              <a:t>Source: </a:t>
            </a:r>
            <a:r>
              <a:rPr lang="en-US" sz="1000" dirty="0" smtClean="0">
                <a:latin typeface="Rockwell" panose="02060603020205020403" pitchFamily="18" charset="0"/>
              </a:rPr>
              <a:t>Shimberg Center analysis of 2017 American Community Survey and UF BEBR Population Projections.</a:t>
            </a:r>
            <a:endParaRPr lang="en-US" sz="1000" dirty="0">
              <a:latin typeface="Rockwell" panose="02060603020205020403" pitchFamily="18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370020"/>
              </p:ext>
            </p:extLst>
          </p:nvPr>
        </p:nvGraphicFramePr>
        <p:xfrm>
          <a:off x="0" y="1371600"/>
          <a:ext cx="9144000" cy="498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23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56103" y="152400"/>
            <a:ext cx="8229600" cy="533400"/>
          </a:xfrm>
        </p:spPr>
        <p:txBody>
          <a:bodyPr/>
          <a:lstStyle/>
          <a:p>
            <a:r>
              <a:rPr lang="en-US" sz="2800" dirty="0" smtClean="0">
                <a:latin typeface="Bookman Old Style" pitchFamily="18" charset="0"/>
              </a:rPr>
              <a:t>Statewide Affordable/Available Units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303" y="808910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Rockwell" panose="02060603020205020403" pitchFamily="18" charset="0"/>
                <a:ea typeface="MS Mincho"/>
                <a:cs typeface="Times New Roman"/>
              </a:rPr>
              <a:t>Affordable/Available Units </a:t>
            </a:r>
            <a:r>
              <a:rPr lang="en-US" sz="1400" b="1" dirty="0">
                <a:latin typeface="Rockwell" panose="02060603020205020403" pitchFamily="18" charset="0"/>
                <a:ea typeface="MS Mincho"/>
                <a:cs typeface="Times New Roman"/>
              </a:rPr>
              <a:t>and Renter Households by </a:t>
            </a:r>
            <a:r>
              <a:rPr lang="en-US" sz="1400" b="1" dirty="0" smtClean="0">
                <a:latin typeface="Rockwell" panose="02060603020205020403" pitchFamily="18" charset="0"/>
                <a:ea typeface="MS Mincho"/>
                <a:cs typeface="Times New Roman"/>
              </a:rPr>
              <a:t>Income (% AMI), </a:t>
            </a:r>
            <a:r>
              <a:rPr lang="en-US" sz="1400" b="1" dirty="0">
                <a:latin typeface="Rockwell" panose="02060603020205020403" pitchFamily="18" charset="0"/>
                <a:ea typeface="MS Mincho"/>
                <a:cs typeface="Times New Roman"/>
              </a:rPr>
              <a:t>Florida, </a:t>
            </a:r>
            <a:r>
              <a:rPr lang="en-US" sz="1400" b="1" dirty="0" smtClean="0">
                <a:latin typeface="Rockwell" panose="02060603020205020403" pitchFamily="18" charset="0"/>
                <a:ea typeface="MS Mincho"/>
                <a:cs typeface="Times New Roman"/>
              </a:rPr>
              <a:t>2017</a:t>
            </a:r>
            <a:endParaRPr lang="en-US" sz="1400" b="1" dirty="0">
              <a:latin typeface="Rockwell" panose="02060603020205020403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9100" y="6096000"/>
            <a:ext cx="7620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Source: Shimberg Center analysis of U.S. Census Bureau, 2017 1-Year American Community Survey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PUMS.  Note: An “affordable” unit has a gross rent at or below 30% of the top income in the range, adjusted by number of bedrooms.  An “available” unit is either rented by a household at or below the top income in the range or vacant</a:t>
            </a:r>
            <a:r>
              <a:rPr lang="en-US" sz="1000" dirty="0" smtClean="0"/>
              <a:t> .</a:t>
            </a:r>
            <a:endParaRPr lang="en-US" sz="1000" dirty="0">
              <a:latin typeface="Rockwell" panose="02060603020205020403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185750"/>
              </p:ext>
            </p:extLst>
          </p:nvPr>
        </p:nvGraphicFramePr>
        <p:xfrm>
          <a:off x="0" y="1295401"/>
          <a:ext cx="9144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93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76200"/>
            <a:ext cx="8763000" cy="48563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Bookman Old Style" pitchFamily="18" charset="0"/>
              </a:rPr>
              <a:t>Rents outpace Social Security benefits and the median wages for many </a:t>
            </a:r>
            <a:r>
              <a:rPr lang="en-US" sz="1600" dirty="0" smtClean="0">
                <a:latin typeface="Bookman Old Style" pitchFamily="18" charset="0"/>
              </a:rPr>
              <a:t>occupations </a:t>
            </a:r>
            <a:r>
              <a:rPr lang="en-US" sz="1200" dirty="0">
                <a:latin typeface="Cambria"/>
                <a:ea typeface="MS Gothic"/>
                <a:cs typeface="Times New Roman"/>
              </a:rPr>
              <a:t>Affordable Rents for Median-Wage Workers vs. 2-Bedroom Fair Market Rent State of Florida, </a:t>
            </a:r>
            <a:r>
              <a:rPr lang="en-US" sz="1200" dirty="0" smtClean="0">
                <a:latin typeface="Cambria"/>
                <a:ea typeface="MS Gothic"/>
                <a:cs typeface="Times New Roman"/>
              </a:rPr>
              <a:t>2017</a:t>
            </a:r>
            <a:endParaRPr lang="en-US" sz="1200" dirty="0">
              <a:latin typeface="Cambria"/>
              <a:ea typeface="MS Gothic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9541"/>
            <a:ext cx="9144000" cy="5608859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6142419"/>
            <a:ext cx="8763000" cy="54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100" dirty="0">
                <a:latin typeface="Rockwell" panose="02060603020205020403" pitchFamily="18" charset="0"/>
              </a:rPr>
              <a:t>Sources: Florida Agency for Workforce Innovation, 2017 Occupational Employment Statistics and Wages; U.S. Department of Housing and Urban Development, 2017 Fair Market Rents; U.S. Social Security Administration. Maximum rent is 30% of monthly salary</a:t>
            </a:r>
            <a:r>
              <a:rPr lang="en-US" sz="750" dirty="0">
                <a:latin typeface="Rockwell" panose="02060603020205020403" pitchFamily="18" charset="0"/>
              </a:rPr>
              <a:t>.</a:t>
            </a:r>
          </a:p>
          <a:p>
            <a:endParaRPr lang="en-US" sz="75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Household Demographics: Size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62% of cost burdened households are 1-2 person</a:t>
            </a:r>
          </a:p>
          <a:p>
            <a:r>
              <a:rPr lang="en-US" dirty="0">
                <a:solidFill>
                  <a:schemeClr val="tx1"/>
                </a:solidFill>
              </a:rPr>
              <a:t>28% are 3-4 person</a:t>
            </a:r>
          </a:p>
          <a:p>
            <a:r>
              <a:rPr lang="en-US" dirty="0">
                <a:solidFill>
                  <a:schemeClr val="tx1"/>
                </a:solidFill>
              </a:rPr>
              <a:t>10% are 5+ person</a:t>
            </a:r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8750" y="3657600"/>
            <a:ext cx="8077200" cy="2286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234,231 cost burdened households (31%) headed by householder age 55+</a:t>
            </a:r>
          </a:p>
          <a:p>
            <a:r>
              <a:rPr lang="en-US" dirty="0">
                <a:solidFill>
                  <a:schemeClr val="tx1"/>
                </a:solidFill>
              </a:rPr>
              <a:t>Includes 37,759 (5%) age 75-84 and 26,561 (4%) age 85+</a:t>
            </a:r>
          </a:p>
          <a:p>
            <a:r>
              <a:rPr lang="en-US" dirty="0">
                <a:solidFill>
                  <a:schemeClr val="tx1"/>
                </a:solidFill>
              </a:rPr>
              <a:t>Highest proportions in southwest coastal regions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77228" y="3184522"/>
            <a:ext cx="8229600" cy="46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ＭＳ Ｐゴシック" pitchFamily="-7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ＭＳ Ｐゴシック" pitchFamily="-7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ＭＳ Ｐゴシック" pitchFamily="-7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ＭＳ Ｐゴシック" pitchFamily="-7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ＭＳ Ｐゴシック" pitchFamily="-7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ＭＳ Ｐゴシック" pitchFamily="-7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ＭＳ Ｐゴシック" pitchFamily="-7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ＭＳ Ｐゴシック" pitchFamily="-72" charset="-128"/>
              </a:defRPr>
            </a:lvl9pPr>
          </a:lstStyle>
          <a:p>
            <a:r>
              <a:rPr lang="en-US" smtClean="0"/>
              <a:t>Household Demographics: Elderly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87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21467</TotalTime>
  <Words>1054</Words>
  <Application>Microsoft Office PowerPoint</Application>
  <PresentationFormat>On-screen Show (4:3)</PresentationFormat>
  <Paragraphs>124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MS Gothic</vt:lpstr>
      <vt:lpstr>ＭＳ Ｐゴシック</vt:lpstr>
      <vt:lpstr>Arial</vt:lpstr>
      <vt:lpstr>Bookman Old Style</vt:lpstr>
      <vt:lpstr>Calibri</vt:lpstr>
      <vt:lpstr>Calibri Light</vt:lpstr>
      <vt:lpstr>Cambria</vt:lpstr>
      <vt:lpstr>Garamond</vt:lpstr>
      <vt:lpstr>Gill Sans MT</vt:lpstr>
      <vt:lpstr>MS Mincho</vt:lpstr>
      <vt:lpstr>Rockwell</vt:lpstr>
      <vt:lpstr>Times New Roman</vt:lpstr>
      <vt:lpstr>Wingdings</vt:lpstr>
      <vt:lpstr>Wingdings 3</vt:lpstr>
      <vt:lpstr>1_Origin</vt:lpstr>
      <vt:lpstr>Overview of the Market for  Affordable or Assisted Housing</vt:lpstr>
      <vt:lpstr>The Affordable Housing Continuum: components of a healthy affordable housing delivery system</vt:lpstr>
      <vt:lpstr>Basic Affordable Housing Terminology</vt:lpstr>
      <vt:lpstr>Florida has added renters at all income levels since 2000, especially between 2010 and 2015.</vt:lpstr>
      <vt:lpstr>Most growth in rental supply since 2000 has been in units with rents above the 60% AMI affordability threshold.</vt:lpstr>
      <vt:lpstr>Most low-income renters are cost burdened. Fewer higher income renters are.</vt:lpstr>
      <vt:lpstr>Statewide Affordable/Available Units</vt:lpstr>
      <vt:lpstr>PowerPoint Presentation</vt:lpstr>
      <vt:lpstr>Household Demographics: Size</vt:lpstr>
      <vt:lpstr>Homeless Individuals and Families</vt:lpstr>
      <vt:lpstr>The number of students in Florida identified as homeless more than doubled in the past decade.</vt:lpstr>
      <vt:lpstr>Special Needs Household Estimates</vt:lpstr>
      <vt:lpstr>Tenant characteristics: Income</vt:lpstr>
      <vt:lpstr>Assisted and Public Housing </vt:lpstr>
      <vt:lpstr>State of Florida home prices have risen since housing crash</vt:lpstr>
      <vt:lpstr>Single Family Home Sales by Affordability and Owner Occupant Status, 2000-2017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AFFORDABILITY AFTER SUBSIDIES: UNDERSTANDING THE TRAJECTORIES OF FORMERLY ASSISTED HOUSING IN FLORIDA</dc:title>
  <dc:creator>Andres Blanco</dc:creator>
  <cp:lastModifiedBy>Ray,Anne L</cp:lastModifiedBy>
  <cp:revision>260</cp:revision>
  <cp:lastPrinted>2019-02-05T23:29:07Z</cp:lastPrinted>
  <dcterms:created xsi:type="dcterms:W3CDTF">2011-02-18T02:03:55Z</dcterms:created>
  <dcterms:modified xsi:type="dcterms:W3CDTF">2019-07-29T15:40:30Z</dcterms:modified>
</cp:coreProperties>
</file>