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94" r:id="rId11"/>
    <p:sldId id="278" r:id="rId12"/>
    <p:sldId id="296" r:id="rId13"/>
    <p:sldId id="297" r:id="rId14"/>
    <p:sldId id="291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8" autoAdjust="0"/>
    <p:restoredTop sz="94660"/>
  </p:normalViewPr>
  <p:slideViewPr>
    <p:cSldViewPr snapToGrid="0" showGuides="1">
      <p:cViewPr varScale="1">
        <p:scale>
          <a:sx n="154" d="100"/>
          <a:sy n="154" d="100"/>
        </p:scale>
        <p:origin x="1024" y="200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ay\Dropbox%20(UFL)\TA%20Requests--Misc\Alachua%20County%202024\Alachua%20County%20need%20estimat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0.10916604925621745"/>
          <c:w val="0.8370996865071878"/>
          <c:h val="0.81277892098075899"/>
        </c:manualLayout>
      </c:layout>
      <c:lineChart>
        <c:grouping val="standard"/>
        <c:varyColors val="0"/>
        <c:ser>
          <c:idx val="1"/>
          <c:order val="0"/>
          <c:tx>
            <c:strRef>
              <c:f>Alachua!$R$12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Alachua!$Q$13:$Q$33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Alachua!$R$13:$R$33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26E-4269-8E61-9163C0E3D046}"/>
            </c:ext>
          </c:extLst>
        </c:ser>
        <c:ser>
          <c:idx val="2"/>
          <c:order val="2"/>
          <c:tx>
            <c:strRef>
              <c:f>Alachua!$S$12</c:f>
              <c:strCache>
                <c:ptCount val="1"/>
                <c:pt idx="0">
                  <c:v>Alachua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Alachua!$Q$13:$Q$33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Alachua!$S$13:$S$33</c:f>
              <c:numCache>
                <c:formatCode>"$"#,##0</c:formatCode>
                <c:ptCount val="21"/>
                <c:pt idx="0">
                  <c:v>228738.88584999999</c:v>
                </c:pt>
                <c:pt idx="1">
                  <c:v>253352.03810000001</c:v>
                </c:pt>
                <c:pt idx="2">
                  <c:v>286770.14856</c:v>
                </c:pt>
                <c:pt idx="3">
                  <c:v>315370.58536999999</c:v>
                </c:pt>
                <c:pt idx="4">
                  <c:v>306845.1519</c:v>
                </c:pt>
                <c:pt idx="5">
                  <c:v>275747.32928000001</c:v>
                </c:pt>
                <c:pt idx="6">
                  <c:v>260536.36361</c:v>
                </c:pt>
                <c:pt idx="7">
                  <c:v>249986.24478000001</c:v>
                </c:pt>
                <c:pt idx="8">
                  <c:v>224919.07509999999</c:v>
                </c:pt>
                <c:pt idx="9">
                  <c:v>217676.39371999999</c:v>
                </c:pt>
                <c:pt idx="10">
                  <c:v>230100</c:v>
                </c:pt>
                <c:pt idx="11">
                  <c:v>234181.24199000001</c:v>
                </c:pt>
                <c:pt idx="12">
                  <c:v>236440.92832000001</c:v>
                </c:pt>
                <c:pt idx="13">
                  <c:v>237271.6666</c:v>
                </c:pt>
                <c:pt idx="14">
                  <c:v>247164.42259999999</c:v>
                </c:pt>
                <c:pt idx="15">
                  <c:v>260559.13982000001</c:v>
                </c:pt>
                <c:pt idx="16">
                  <c:v>268073.01526000001</c:v>
                </c:pt>
                <c:pt idx="17">
                  <c:v>280896.44520000002</c:v>
                </c:pt>
                <c:pt idx="18">
                  <c:v>301782.28778999997</c:v>
                </c:pt>
                <c:pt idx="19">
                  <c:v>328046.80553999997</c:v>
                </c:pt>
                <c:pt idx="20">
                  <c:v>320000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26E-4269-8E61-9163C0E3D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>
          <c:ext xmlns:c15="http://schemas.microsoft.com/office/drawing/2012/chart" uri="{02D57815-91ED-43cb-92C2-25804820EDAC}">
            <c15:filteredLine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Alachua!$Q$12</c15:sqref>
                        </c15:formulaRef>
                      </c:ext>
                    </c:extLst>
                    <c:strCache>
                      <c:ptCount val="1"/>
                      <c:pt idx="0">
                        <c:v>Row Labels</c:v>
                      </c:pt>
                    </c:strCache>
                  </c:strRef>
                </c:tx>
                <c:marker>
                  <c:symbol val="circle"/>
                  <c:size val="7"/>
                  <c:spPr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Alachua!$Q$13:$Q$33</c15:sqref>
                        </c15:formulaRef>
                      </c:ext>
                    </c:extLst>
                    <c:strCach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2023 Q1-2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Alachua!$Q$13:$Q$33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0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4-426E-4269-8E61-9163C0E3D04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Alachua!#REF!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marker>
                  <c:symbol val="circle"/>
                  <c:size val="5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Alachua!$Q$13:$Q$33</c15:sqref>
                        </c15:formulaRef>
                      </c:ext>
                    </c:extLst>
                    <c:strCach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2023 Q1-2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Alachua!#REF!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26E-4269-8E61-9163C0E3D04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Alachua!#REF!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marker>
                  <c:symbol val="circle"/>
                  <c:size val="5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Alachua!$Q$13:$Q$33</c15:sqref>
                        </c15:formulaRef>
                      </c:ext>
                    </c:extLst>
                    <c:strCache>
                      <c:ptCount val="21"/>
                      <c:pt idx="0">
                        <c:v>2003</c:v>
                      </c:pt>
                      <c:pt idx="2">
                        <c:v>2005</c:v>
                      </c:pt>
                      <c:pt idx="4">
                        <c:v>2007</c:v>
                      </c:pt>
                      <c:pt idx="6">
                        <c:v>2009</c:v>
                      </c:pt>
                      <c:pt idx="8">
                        <c:v>2011</c:v>
                      </c:pt>
                      <c:pt idx="10">
                        <c:v>2013</c:v>
                      </c:pt>
                      <c:pt idx="12">
                        <c:v>2015</c:v>
                      </c:pt>
                      <c:pt idx="14">
                        <c:v>2017</c:v>
                      </c:pt>
                      <c:pt idx="16">
                        <c:v>2019</c:v>
                      </c:pt>
                      <c:pt idx="18">
                        <c:v>2021</c:v>
                      </c:pt>
                      <c:pt idx="20">
                        <c:v>2023 Q1-2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Alachua!#REF!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26E-4269-8E61-9163C0E3D046}"/>
                  </c:ext>
                </c:extLst>
              </c15:ser>
            </c15:filteredLineSeries>
          </c:ext>
        </c:extLst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  <c:max val="450000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'Alachua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'Alachua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'Alachua 12-22'!$C$3:$D$3</c:f>
              <c:numCache>
                <c:formatCode>#,##0_);[Red]\(#,##0\)</c:formatCode>
                <c:ptCount val="2"/>
                <c:pt idx="0">
                  <c:v>23150</c:v>
                </c:pt>
                <c:pt idx="1">
                  <c:v>21993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9B6-4F8D-9E68-0D09212078D3}"/>
            </c:ext>
          </c:extLst>
        </c:ser>
        <c:ser>
          <c:idx val="1"/>
          <c:order val="1"/>
          <c:tx>
            <c:strRef>
              <c:f>'Alachua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'Alachua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'Alachua 12-22'!$C$4:$D$4</c:f>
              <c:numCache>
                <c:formatCode>#,##0_);[Red]\(#,##0\)</c:formatCode>
                <c:ptCount val="2"/>
                <c:pt idx="0">
                  <c:v>15886</c:v>
                </c:pt>
                <c:pt idx="1">
                  <c:v>28730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6-4F8D-9E68-0D09212078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69436838797303"/>
          <c:y val="3.57393204156711E-2"/>
          <c:w val="0.82242866564789263"/>
          <c:h val="0.7363124445969365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'Alachua w students'!$C$1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'Alachua w students'!$A$2:$B$10</c:f>
              <c:multiLvlStrCache>
                <c:ptCount val="9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80.01-120% AMI</c:v>
                  </c:pt>
                  <c:pt idx="3">
                    <c:v>Above 120% AMI</c:v>
                  </c:pt>
                  <c:pt idx="5">
                    <c:v>0-50% AMI</c:v>
                  </c:pt>
                  <c:pt idx="6">
                    <c:v>50.01-80% AMI</c:v>
                  </c:pt>
                  <c:pt idx="7">
                    <c:v>80.01-120% AMI</c:v>
                  </c:pt>
                  <c:pt idx="8">
                    <c:v>Above 120% AMI</c:v>
                  </c:pt>
                </c:lvl>
                <c:lvl>
                  <c:pt idx="0">
                    <c:v>Owners</c:v>
                  </c:pt>
                  <c:pt idx="5">
                    <c:v>Renters</c:v>
                  </c:pt>
                </c:lvl>
              </c:multiLvlStrCache>
            </c:multiLvlStrRef>
          </c:cat>
          <c:val>
            <c:numRef>
              <c:f>'Alachua w students'!$C$2:$C$10</c:f>
              <c:numCache>
                <c:formatCode>#,##0</c:formatCode>
                <c:ptCount val="9"/>
                <c:pt idx="0">
                  <c:v>6006</c:v>
                </c:pt>
                <c:pt idx="1">
                  <c:v>2814</c:v>
                </c:pt>
                <c:pt idx="2">
                  <c:v>1548</c:v>
                </c:pt>
                <c:pt idx="5">
                  <c:v>12702</c:v>
                </c:pt>
                <c:pt idx="6">
                  <c:v>4597</c:v>
                </c:pt>
                <c:pt idx="7">
                  <c:v>1869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5-497A-9D6C-279EAEEB8E51}"/>
            </c:ext>
          </c:extLst>
        </c:ser>
        <c:ser>
          <c:idx val="2"/>
          <c:order val="2"/>
          <c:tx>
            <c:strRef>
              <c:f>'Alachua w students'!$D$1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A0A2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'Alachua w students'!$A$2:$B$10</c:f>
              <c:multiLvlStrCache>
                <c:ptCount val="9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80.01-120% AMI</c:v>
                  </c:pt>
                  <c:pt idx="3">
                    <c:v>Above 120% AMI</c:v>
                  </c:pt>
                  <c:pt idx="5">
                    <c:v>0-50% AMI</c:v>
                  </c:pt>
                  <c:pt idx="6">
                    <c:v>50.01-80% AMI</c:v>
                  </c:pt>
                  <c:pt idx="7">
                    <c:v>80.01-120% AMI</c:v>
                  </c:pt>
                  <c:pt idx="8">
                    <c:v>Above 120% AMI</c:v>
                  </c:pt>
                </c:lvl>
                <c:lvl>
                  <c:pt idx="0">
                    <c:v>Owners</c:v>
                  </c:pt>
                  <c:pt idx="5">
                    <c:v>Renters</c:v>
                  </c:pt>
                </c:lvl>
              </c:multiLvlStrCache>
            </c:multiLvlStrRef>
          </c:cat>
          <c:val>
            <c:numRef>
              <c:f>'Alachua w students'!$D$2:$D$10</c:f>
              <c:numCache>
                <c:formatCode>#,##0</c:formatCode>
                <c:ptCount val="9"/>
                <c:pt idx="0">
                  <c:v>4130</c:v>
                </c:pt>
                <c:pt idx="1">
                  <c:v>7279</c:v>
                </c:pt>
                <c:pt idx="2">
                  <c:v>10026</c:v>
                </c:pt>
                <c:pt idx="3">
                  <c:v>29624</c:v>
                </c:pt>
                <c:pt idx="5">
                  <c:v>3305</c:v>
                </c:pt>
                <c:pt idx="6">
                  <c:v>2852</c:v>
                </c:pt>
                <c:pt idx="7">
                  <c:v>5762</c:v>
                </c:pt>
                <c:pt idx="8">
                  <c:v>5310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25-497A-9D6C-279EAEEB8E51}"/>
            </c:ext>
          </c:extLst>
        </c:ser>
        <c:ser>
          <c:idx val="3"/>
          <c:order val="3"/>
          <c:tx>
            <c:strRef>
              <c:f>'Alachua w students'!$E$1</c:f>
              <c:strCache>
                <c:ptCount val="1"/>
                <c:pt idx="0">
                  <c:v>Student-headed</c:v>
                </c:pt>
              </c:strCache>
            </c:strRef>
          </c:tx>
          <c:spPr>
            <a:pattFill prst="wdUpDiag">
              <a:fgClr>
                <a:srgbClr val="02336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821855178107049E-3"/>
                  <c:y val="-4.87472323790803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25-497A-9D6C-279EAEEB8E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25-497A-9D6C-279EAEEB8E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25-497A-9D6C-279EAEEB8E5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'Alachua w students'!$A$2:$B$10</c:f>
              <c:multiLvlStrCache>
                <c:ptCount val="9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80.01-120% AMI</c:v>
                  </c:pt>
                  <c:pt idx="3">
                    <c:v>Above 120% AMI</c:v>
                  </c:pt>
                  <c:pt idx="5">
                    <c:v>0-50% AMI</c:v>
                  </c:pt>
                  <c:pt idx="6">
                    <c:v>50.01-80% AMI</c:v>
                  </c:pt>
                  <c:pt idx="7">
                    <c:v>80.01-120% AMI</c:v>
                  </c:pt>
                  <c:pt idx="8">
                    <c:v>Above 120% AMI</c:v>
                  </c:pt>
                </c:lvl>
                <c:lvl>
                  <c:pt idx="0">
                    <c:v>Owners</c:v>
                  </c:pt>
                  <c:pt idx="5">
                    <c:v>Renters</c:v>
                  </c:pt>
                </c:lvl>
              </c:multiLvlStrCache>
            </c:multiLvlStrRef>
          </c:cat>
          <c:val>
            <c:numRef>
              <c:f>'Alachua w students'!$E$2:$E$10</c:f>
              <c:numCache>
                <c:formatCode>General</c:formatCode>
                <c:ptCount val="9"/>
                <c:pt idx="0" formatCode="#,##0">
                  <c:v>1448</c:v>
                </c:pt>
                <c:pt idx="5" formatCode="#,##0">
                  <c:v>11045</c:v>
                </c:pt>
                <c:pt idx="6" formatCode="#,##0">
                  <c:v>3197</c:v>
                </c:pt>
                <c:pt idx="7" formatCode="#,##0">
                  <c:v>925</c:v>
                </c:pt>
                <c:pt idx="8" formatCode="#,##0">
                  <c:v>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25-497A-9D6C-279EAEEB8E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055351264"/>
        <c:axId val="-20553464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'Alachua w students'!$B$1</c15:sqref>
                        </c15:formulaRef>
                      </c:ext>
                    </c:extLst>
                    <c:strCache>
                      <c:ptCount val="1"/>
                      <c:pt idx="0">
                        <c:v>Income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'Alachua w students'!$A$2:$B$10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0-50% AMI</c:v>
                        </c:pt>
                        <c:pt idx="1">
                          <c:v>50.01-80% AMI</c:v>
                        </c:pt>
                        <c:pt idx="2">
                          <c:v>80.01-120% AMI</c:v>
                        </c:pt>
                        <c:pt idx="3">
                          <c:v>Above 120% AMI</c:v>
                        </c:pt>
                        <c:pt idx="5">
                          <c:v>0-50% AMI</c:v>
                        </c:pt>
                        <c:pt idx="6">
                          <c:v>50.01-80% AMI</c:v>
                        </c:pt>
                        <c:pt idx="7">
                          <c:v>80.01-120% AMI</c:v>
                        </c:pt>
                        <c:pt idx="8">
                          <c:v>Above 120% AMI</c:v>
                        </c:pt>
                      </c:lvl>
                      <c:lvl>
                        <c:pt idx="0">
                          <c:v>Owners</c:v>
                        </c:pt>
                        <c:pt idx="5">
                          <c:v>Renters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'Alachua w students'!$B$2:$B$10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2425-497A-9D6C-279EAEEB8E51}"/>
                  </c:ext>
                </c:extLst>
              </c15:ser>
            </c15:filteredBarSeries>
          </c:ext>
        </c:extLst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/>
                  <a:t>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</a:schemeClr>
          </a:solidFill>
          <a:latin typeface="Tw Cen MT" panose="020B0602020104020603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Alachua!$A$5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Alachua!$B$3:$U$4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Alachua!$B$5:$U$5</c:f>
              <c:numCache>
                <c:formatCode>_(* #,##0_);_(* \(#,##0\);_(* "-"??_);_(@_)</c:formatCode>
                <c:ptCount val="20"/>
                <c:pt idx="0">
                  <c:v>439</c:v>
                </c:pt>
                <c:pt idx="1">
                  <c:v>332</c:v>
                </c:pt>
                <c:pt idx="2">
                  <c:v>431</c:v>
                </c:pt>
                <c:pt idx="3">
                  <c:v>364</c:v>
                </c:pt>
                <c:pt idx="4">
                  <c:v>407</c:v>
                </c:pt>
                <c:pt idx="5">
                  <c:v>66</c:v>
                </c:pt>
                <c:pt idx="6">
                  <c:v>235</c:v>
                </c:pt>
                <c:pt idx="7">
                  <c:v>354</c:v>
                </c:pt>
                <c:pt idx="8">
                  <c:v>318</c:v>
                </c:pt>
                <c:pt idx="9">
                  <c:v>252</c:v>
                </c:pt>
                <c:pt idx="10">
                  <c:v>360</c:v>
                </c:pt>
                <c:pt idx="11">
                  <c:v>341</c:v>
                </c:pt>
                <c:pt idx="12">
                  <c:v>425</c:v>
                </c:pt>
                <c:pt idx="13">
                  <c:v>511</c:v>
                </c:pt>
                <c:pt idx="14">
                  <c:v>615</c:v>
                </c:pt>
                <c:pt idx="15">
                  <c:v>551</c:v>
                </c:pt>
                <c:pt idx="16">
                  <c:v>577</c:v>
                </c:pt>
                <c:pt idx="17">
                  <c:v>580</c:v>
                </c:pt>
                <c:pt idx="18">
                  <c:v>569</c:v>
                </c:pt>
                <c:pt idx="19">
                  <c:v>529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FFD-46D3-B155-7DF37074E10A}"/>
            </c:ext>
          </c:extLst>
        </c:ser>
        <c:ser>
          <c:idx val="1"/>
          <c:order val="1"/>
          <c:tx>
            <c:strRef>
              <c:f>Alachua!$A$6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Alachua!$B$3:$U$4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Alachua!$B$6:$U$6</c:f>
              <c:numCache>
                <c:formatCode>_(* #,##0_);_(* \(#,##0\);_(* "-"??_);_(@_)</c:formatCode>
                <c:ptCount val="20"/>
                <c:pt idx="0">
                  <c:v>94</c:v>
                </c:pt>
                <c:pt idx="1">
                  <c:v>68</c:v>
                </c:pt>
                <c:pt idx="2">
                  <c:v>75</c:v>
                </c:pt>
                <c:pt idx="3">
                  <c:v>63</c:v>
                </c:pt>
                <c:pt idx="4">
                  <c:v>57</c:v>
                </c:pt>
                <c:pt idx="5">
                  <c:v>1</c:v>
                </c:pt>
                <c:pt idx="6">
                  <c:v>20</c:v>
                </c:pt>
                <c:pt idx="7">
                  <c:v>17</c:v>
                </c:pt>
                <c:pt idx="8">
                  <c:v>22</c:v>
                </c:pt>
                <c:pt idx="9">
                  <c:v>18</c:v>
                </c:pt>
                <c:pt idx="10">
                  <c:v>33</c:v>
                </c:pt>
                <c:pt idx="11">
                  <c:v>20</c:v>
                </c:pt>
                <c:pt idx="12">
                  <c:v>51</c:v>
                </c:pt>
                <c:pt idx="13">
                  <c:v>67</c:v>
                </c:pt>
                <c:pt idx="14">
                  <c:v>54</c:v>
                </c:pt>
                <c:pt idx="15">
                  <c:v>62</c:v>
                </c:pt>
                <c:pt idx="16">
                  <c:v>46</c:v>
                </c:pt>
                <c:pt idx="17">
                  <c:v>80</c:v>
                </c:pt>
                <c:pt idx="18">
                  <c:v>90</c:v>
                </c:pt>
                <c:pt idx="19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FD-46D3-B155-7DF37074E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Auto Techs and Mechanics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Bartenders</a:t>
          </a: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5A21B10-CC3E-BF4C-9B34-1D5A9EE5FE8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Security Guards</a:t>
          </a:r>
          <a:endParaRPr lang="en-US" dirty="0">
            <a:latin typeface="Tw Cen MT" panose="020B0602020104020603" pitchFamily="34" charset="0"/>
          </a:endParaRPr>
        </a:p>
      </dgm:t>
    </dgm:pt>
    <dgm:pt modelId="{721D6A82-C9F3-EF44-B818-8C4DB6A3588A}" type="parTrans" cxnId="{FD57BB98-F740-A240-A30C-5FD9075A224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0D28F1-F4EB-754B-B3B9-30F1B49CDF0A}" type="sibTrans" cxnId="{FD57BB98-F740-A240-A30C-5FD9075A224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BEB6976-DE15-1D47-A89D-35592734195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Cashiers</a:t>
          </a:r>
        </a:p>
      </dgm:t>
    </dgm:pt>
    <dgm:pt modelId="{0D7A1B53-A219-8C44-97DB-7478DA6F2163}" type="parTrans" cxnId="{D838A882-6615-F145-8B74-98F17B8934D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EE8CA2-C3BC-5D40-8104-B6FF476EC1B1}" type="sibTrans" cxnId="{D838A882-6615-F145-8B74-98F17B8934D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51F333D-7128-6B49-AE14-67673726629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>
              <a:latin typeface="Tw Cen MT" panose="020B0602020104020603" pitchFamily="34" charset="0"/>
            </a:rPr>
            <a:t>Childcare Workers</a:t>
          </a:r>
          <a:endParaRPr lang="en-US" dirty="0">
            <a:latin typeface="Tw Cen MT" panose="020B0602020104020603" pitchFamily="34" charset="0"/>
          </a:endParaRPr>
        </a:p>
      </dgm:t>
    </dgm:pt>
    <dgm:pt modelId="{B51FB966-C00B-884E-90DC-A68D017AAAA1}" type="parTrans" cxnId="{1C3484C7-C4B9-0745-87F0-3C9B527F2ED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02FEE35-590A-E440-9D9E-6DD66E07B0C9}" type="sibTrans" cxnId="{1C3484C7-C4B9-0745-87F0-3C9B527F2ED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850D78A-AB8F-CC40-8352-831BA0B706C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>
              <a:latin typeface="Tw Cen MT" panose="020B0602020104020603" pitchFamily="34" charset="0"/>
            </a:rPr>
            <a:t>Restaurant Cooks</a:t>
          </a:r>
          <a:endParaRPr lang="en-US" dirty="0">
            <a:latin typeface="Tw Cen MT" panose="020B0602020104020603" pitchFamily="34" charset="0"/>
          </a:endParaRPr>
        </a:p>
      </dgm:t>
    </dgm:pt>
    <dgm:pt modelId="{40EDAF3C-EDF3-9C40-8928-854341F57F58}" type="parTrans" cxnId="{B29CA626-0E80-E94C-B2BD-E48DFCAC2F0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3536375-66B9-7640-807D-05AA8302072B}" type="sibTrans" cxnId="{B29CA626-0E80-E94C-B2BD-E48DFCAC2F0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E2C9448-05F6-1644-8119-7EA36E053D7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Dishwashers</a:t>
          </a:r>
        </a:p>
      </dgm:t>
    </dgm:pt>
    <dgm:pt modelId="{2C93AF74-9209-6845-BD3D-D8975EBC1CAA}" type="parTrans" cxnId="{308C793A-2AF1-3A41-953A-6EB14CF36A8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EBB70A2-5405-4240-817B-72BC57348AE9}" type="sibTrans" cxnId="{308C793A-2AF1-3A41-953A-6EB14CF36A8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4998D35-AD65-EB40-90B0-271A66654D8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>
              <a:latin typeface="Tw Cen MT" panose="020B0602020104020603" pitchFamily="34" charset="0"/>
            </a:rPr>
            <a:t>Fast Food and Counter Workers</a:t>
          </a:r>
          <a:endParaRPr lang="en-US" dirty="0">
            <a:latin typeface="Tw Cen MT" panose="020B0602020104020603" pitchFamily="34" charset="0"/>
          </a:endParaRPr>
        </a:p>
      </dgm:t>
    </dgm:pt>
    <dgm:pt modelId="{90F35DAE-4DF9-E749-BDD1-82F375A468B5}" type="parTrans" cxnId="{6ED855F3-18B9-8D48-9DBA-B25A7654644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D4AE52D-E74A-EA4D-ACBB-880DD93168ED}" type="sibTrans" cxnId="{6ED855F3-18B9-8D48-9DBA-B25A7654644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D6AFB6-3A21-6B4C-927F-F6E193CFE97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Preparation Workers</a:t>
          </a:r>
          <a:endParaRPr lang="en-US" dirty="0">
            <a:latin typeface="Tw Cen MT" panose="020B0602020104020603" pitchFamily="34" charset="0"/>
          </a:endParaRPr>
        </a:p>
      </dgm:t>
    </dgm:pt>
    <dgm:pt modelId="{7CBE2354-9CD7-FC4E-82C9-C784924E8F5E}" type="parTrans" cxnId="{B516A380-A3D3-6442-8BE6-CADE0BC0A68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7BCAB3D-FCA2-664A-9F48-5BA99B9EA996}" type="sibTrans" cxnId="{B516A380-A3D3-6442-8BE6-CADE0BC0A68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4401209-6C4E-294E-867F-EDC9A98ECE1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 dirty="0">
            <a:latin typeface="Tw Cen MT" panose="020B0602020104020603" pitchFamily="34" charset="0"/>
          </a:endParaRPr>
        </a:p>
      </dgm:t>
    </dgm:pt>
    <dgm:pt modelId="{E4986B68-BFB2-0E44-9540-DC4E17E774DA}" type="parTrans" cxnId="{1433E546-4910-024F-B969-9E30E8FBDC7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FEB825-0ADF-7141-A3E6-1E54F1AA98D5}" type="sibTrans" cxnId="{1433E546-4910-024F-B969-9E30E8FBDC7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B5D449A-818F-3F41-BE4D-06BFEE04931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 dirty="0">
            <a:latin typeface="Tw Cen MT" panose="020B0602020104020603" pitchFamily="34" charset="0"/>
          </a:endParaRPr>
        </a:p>
      </dgm:t>
    </dgm:pt>
    <dgm:pt modelId="{6D16FED5-4AF7-224A-BB3E-DBB26F96EFF3}" type="parTrans" cxnId="{0028634D-515B-C04B-98F4-67C5C33FA4B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4F117E0-C5D4-C941-9BB1-556CD26F906A}" type="sibTrans" cxnId="{0028634D-515B-C04B-98F4-67C5C33FA4B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EABFAC3-0B76-F049-9839-527760AF834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 dirty="0">
            <a:latin typeface="Tw Cen MT" panose="020B0602020104020603" pitchFamily="34" charset="0"/>
          </a:endParaRPr>
        </a:p>
      </dgm:t>
    </dgm:pt>
    <dgm:pt modelId="{32E871C1-03ED-7A45-8BCB-2DEE21D2715A}" type="parTrans" cxnId="{E701312F-8312-8141-94DA-E29B8E67FE3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CC46FA0-AE6B-F746-956C-81456E5D9BD2}" type="sibTrans" cxnId="{E701312F-8312-8141-94DA-E29B8E67FE3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C298421-C801-7743-AA3A-9D4B58833D5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Janitors and Cleaners</a:t>
          </a:r>
          <a:endParaRPr lang="en-US" dirty="0">
            <a:latin typeface="Tw Cen MT" panose="020B0602020104020603" pitchFamily="34" charset="0"/>
          </a:endParaRPr>
        </a:p>
      </dgm:t>
    </dgm:pt>
    <dgm:pt modelId="{5C175CEA-AF9E-514A-B8D5-26C578883BBE}" type="parTrans" cxnId="{829FABDB-4F58-F642-9376-5CA170B1AD0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21346C-9597-0B4C-A5E5-2FC51EBF7C28}" type="sibTrans" cxnId="{829FABDB-4F58-F642-9376-5CA170B1AD0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2021B51-016D-8C42-9E04-DEA1335858C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Laundry and Dry-Cleaning Workers</a:t>
          </a:r>
          <a:endParaRPr lang="en-US" dirty="0">
            <a:latin typeface="Tw Cen MT" panose="020B0602020104020603" pitchFamily="34" charset="0"/>
          </a:endParaRPr>
        </a:p>
      </dgm:t>
    </dgm:pt>
    <dgm:pt modelId="{DD09C6C5-9EAC-074B-9431-A7408B3B7DF0}" type="parTrans" cxnId="{D6B09790-2CA6-1341-BAD1-53EE66649F8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54F2130-1F57-C74F-9266-74FD7976878B}" type="sibTrans" cxnId="{D6B09790-2CA6-1341-BAD1-53EE66649F8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7B6E9AA-13EF-3242-A03F-F3405610548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Preschool Teachers</a:t>
          </a:r>
          <a:endParaRPr lang="en-US" dirty="0">
            <a:latin typeface="Tw Cen MT" panose="020B0602020104020603" pitchFamily="34" charset="0"/>
          </a:endParaRPr>
        </a:p>
      </dgm:t>
    </dgm:pt>
    <dgm:pt modelId="{A197774F-7431-8A42-BF04-C0AC3D895C2F}" type="parTrans" cxnId="{93D2D61A-8A77-984F-BF51-9C07855AD02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C6E9846-0A6C-8540-9EAE-91A85B436D62}" type="sibTrans" cxnId="{93D2D61A-8A77-984F-BF51-9C07855AD02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02297C6-C1E5-9247-A9D3-634EF91DD20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Receptionists</a:t>
          </a:r>
          <a:endParaRPr lang="en-US" dirty="0">
            <a:latin typeface="Tw Cen MT" panose="020B0602020104020603" pitchFamily="34" charset="0"/>
          </a:endParaRPr>
        </a:p>
      </dgm:t>
    </dgm:pt>
    <dgm:pt modelId="{8CDFC5B9-DB88-DB46-96CC-3E0A9768E6C9}" type="parTrans" cxnId="{4C47E8E2-5130-2146-B826-CB35895B363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DD8D4E4-C347-8E4B-AA69-934B50BAA22A}" type="sibTrans" cxnId="{4C47E8E2-5130-2146-B826-CB35895B363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02E0DC0-35B3-AF41-B9A6-3BCC9C5BE0E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Salespersons</a:t>
          </a:r>
          <a:endParaRPr lang="en-US" dirty="0">
            <a:latin typeface="Tw Cen MT" panose="020B0602020104020603" pitchFamily="34" charset="0"/>
          </a:endParaRPr>
        </a:p>
      </dgm:t>
    </dgm:pt>
    <dgm:pt modelId="{7C6EFB1B-59C4-BE42-8DF9-9115B397FC8C}" type="parTrans" cxnId="{97B68E7A-2AD2-8248-AD4B-A0850EBEA3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68269B5-EB5A-9D47-BA3B-F0E40B175F07}" type="sibTrans" cxnId="{97B68E7A-2AD2-8248-AD4B-A0850EBEA3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9F95864-2E0B-42D3-9DED-7FA9279537F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 dirty="0">
            <a:latin typeface="Tw Cen MT" panose="020B0602020104020603" pitchFamily="34" charset="0"/>
          </a:endParaRPr>
        </a:p>
      </dgm:t>
    </dgm:pt>
    <dgm:pt modelId="{6C059AFC-31DD-479C-91A7-80FC9E47A345}" type="parTrans" cxnId="{6BD9EFAD-BF3B-45D0-870B-DBDFE7A0783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A3B953C-E4C9-4DB9-A0E7-C9AF0ADD811B}" type="sibTrans" cxnId="{6BD9EFAD-BF3B-45D0-870B-DBDFE7A0783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361870A-40AC-41CC-8EE3-D4CEC1250E9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15457641-8EB7-4EA9-87B1-71FDF3C4EB6C}" type="parTrans" cxnId="{E0782B17-5B3C-4D5D-A830-84088AFD35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0C47FD8-A1CC-49C8-9BB2-671B2F045B59}" type="sibTrans" cxnId="{E0782B17-5B3C-4D5D-A830-84088AFD35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8E798E5-73B1-45B6-804C-05ECC829980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D31CD1C3-ED8D-4F6E-A4AA-87ECA34C2491}" type="parTrans" cxnId="{78AD22A0-99B7-418F-A109-CDA42CB1B3F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27E3C13-32EE-4D0A-8377-A66EA8F93055}" type="sibTrans" cxnId="{78AD22A0-99B7-418F-A109-CDA42CB1B3F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79B5C89-6EC6-46A6-BA5C-A256FAA254A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7278DD61-1162-47E2-9828-907D2ADF9D91}" type="parTrans" cxnId="{1E4F7F82-6E3C-4935-8504-DE4390EAC03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CC53A5E-D8F3-4D87-9458-5F2A81F36FBA}" type="sibTrans" cxnId="{1E4F7F82-6E3C-4935-8504-DE4390EAC03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D2FAB5-6C2F-463C-9FC1-1BCD847044B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3B714829-C9B6-4347-9DAE-A9B2F4CA5AD0}" type="parTrans" cxnId="{E255613A-C754-4AA5-9B6F-660AB13C2E3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BF576A-8ADE-4513-8683-8A2350CFF953}" type="sibTrans" cxnId="{E255613A-C754-4AA5-9B6F-660AB13C2E3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32D4E2F-E155-4246-83CE-C871BBD9C0A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ACEA51CF-798D-4527-9116-DCD7C77BADA7}" type="parTrans" cxnId="{279894C8-BB98-4B29-B606-B0E33A211A8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C5C9847-F79C-4BBB-821A-8CF16A90D8A0}" type="sibTrans" cxnId="{279894C8-BB98-4B29-B606-B0E33A211A8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D49F70-B7C0-4895-BF3C-61FB6E60F0B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4FC87768-80B6-4E86-B3F2-A9A74CB2546A}" type="parTrans" cxnId="{FE372F49-E922-441B-B5DB-C80E38407DC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FB053A-2243-4D9D-8059-3FE0F4037763}" type="sibTrans" cxnId="{FE372F49-E922-441B-B5DB-C80E38407DC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E88A2CE-04DC-4D81-9F83-B4600CC6A6A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Secretaries and Administrative Assistants</a:t>
          </a:r>
          <a:endParaRPr lang="en-US" dirty="0">
            <a:latin typeface="Tw Cen MT" panose="020B0602020104020603" pitchFamily="34" charset="0"/>
          </a:endParaRPr>
        </a:p>
      </dgm:t>
    </dgm:pt>
    <dgm:pt modelId="{FFA3997A-E52D-4F50-B205-8F0E646DA266}" type="parTrans" cxnId="{5084FB52-8574-410B-AC10-618CC1A8C77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B6A1809-FFF4-4213-9655-D7744B50377B}" type="sibTrans" cxnId="{5084FB52-8574-410B-AC10-618CC1A8C77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338788D-F066-4186-8DCC-44708F3086C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48825970-44DA-4029-A7C7-382063169985}" type="parTrans" cxnId="{9D2BE7DA-C6F0-4CDE-A46E-6D39C775989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F88D9DB-9E4B-435F-B227-1986A0297277}" type="sibTrans" cxnId="{9D2BE7DA-C6F0-4CDE-A46E-6D39C775989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904DB4-19F1-4FB8-A85E-3EEE4B2EFDF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A475324A-6028-4FE7-970F-B4C6D40D45DF}" type="parTrans" cxnId="{82B3E183-086C-4F6D-9490-1B5047DA3C6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D633DB4-0FE3-4A9F-92DD-CC12F24F0324}" type="sibTrans" cxnId="{82B3E183-086C-4F6D-9490-1B5047DA3C6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8C811C3-A1B8-4847-9918-FDF3C63A838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44314C0E-7A85-4006-9F11-A089505D686C}" type="parTrans" cxnId="{5B71BD3E-610B-4C9E-995B-65BAF802168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A7C02C4-F6B0-428E-BAC0-06607011594D}" type="sibTrans" cxnId="{5B71BD3E-610B-4C9E-995B-65BAF802168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6B6367D-2AAA-4057-9885-61539EFC46D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Carpenters</a:t>
          </a:r>
          <a:endParaRPr lang="en-US" dirty="0">
            <a:latin typeface="Tw Cen MT" panose="020B0602020104020603" pitchFamily="34" charset="0"/>
          </a:endParaRPr>
        </a:p>
      </dgm:t>
    </dgm:pt>
    <dgm:pt modelId="{E9252813-0581-4621-AF72-DB224FB597C9}" type="parTrans" cxnId="{DB1D1F37-902D-4B22-B12D-7D2FA3FE5CCE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63493044-0EC4-4C71-B294-28C716D2CFBB}" type="sibTrans" cxnId="{DB1D1F37-902D-4B22-B12D-7D2FA3FE5CCE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963CE1EA-87D7-479F-AB4A-A4DE17836A7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Correctional Officers</a:t>
          </a:r>
          <a:endParaRPr lang="en-US">
            <a:latin typeface="Tw Cen MT" panose="020B0602020104020603" pitchFamily="34" charset="0"/>
          </a:endParaRPr>
        </a:p>
      </dgm:t>
    </dgm:pt>
    <dgm:pt modelId="{27941C84-ABDE-48A4-AF28-671625AF5482}" type="parTrans" cxnId="{DA199102-79E7-4636-924C-4A07DFC4282F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C4BB687B-9C39-44FC-A465-80C084D70212}" type="sibTrans" cxnId="{DA199102-79E7-4636-924C-4A07DFC4282F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04808F6A-4856-4209-8785-DC18F33EE41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Dental Assistants</a:t>
          </a:r>
          <a:endParaRPr lang="en-US">
            <a:latin typeface="Tw Cen MT" panose="020B0602020104020603" pitchFamily="34" charset="0"/>
          </a:endParaRPr>
        </a:p>
      </dgm:t>
    </dgm:pt>
    <dgm:pt modelId="{ABA33D7D-5CBB-417C-B7E4-94DC66AB295E}" type="parTrans" cxnId="{CF02EFEA-2307-4BCD-8BD7-CE64BDFFFDB3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123A2A75-747D-4175-97E1-A162B62C9F9D}" type="sibTrans" cxnId="{CF02EFEA-2307-4BCD-8BD7-CE64BDFFFDB3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66F7722F-4322-489E-8430-AA6CA63EA52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Firefighters</a:t>
          </a:r>
          <a:endParaRPr lang="en-US">
            <a:latin typeface="Tw Cen MT" panose="020B0602020104020603" pitchFamily="34" charset="0"/>
          </a:endParaRPr>
        </a:p>
      </dgm:t>
    </dgm:pt>
    <dgm:pt modelId="{F938BFC0-6853-4895-BC4A-BF2F8CA445ED}" type="parTrans" cxnId="{6B0D3130-181F-4BD0-ADD7-29E22CB5E829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1225F76E-66BE-41DA-987A-19E218EEFA63}" type="sibTrans" cxnId="{6B0D3130-181F-4BD0-ADD7-29E22CB5E829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F546F9D9-436E-42CF-B7ED-90CC4BF2CBE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HVAC and Refrigeration Mechanics</a:t>
          </a:r>
          <a:endParaRPr lang="en-US">
            <a:latin typeface="Tw Cen MT" panose="020B0602020104020603" pitchFamily="34" charset="0"/>
          </a:endParaRPr>
        </a:p>
      </dgm:t>
    </dgm:pt>
    <dgm:pt modelId="{E91ABA1A-BD0F-4D89-820F-9216BBC9AA85}" type="parTrans" cxnId="{A4E73AB3-EF60-4513-AF9D-135C4372338D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296A74D5-2C6F-4845-B92F-05F0D0B917CF}" type="sibTrans" cxnId="{A4E73AB3-EF60-4513-AF9D-135C4372338D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DA984EE2-608D-40DD-8E84-A023FB33E0C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Heavy and Tractor-Trailer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4DFE92C8-0405-43E5-AB36-783E078C3881}" type="parTrans" cxnId="{8DC0D3E7-DDC9-4C39-93B1-F0FF659E3C18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0D03A6D4-6E51-4B6F-A918-E9A30DB971F9}" type="sibTrans" cxnId="{8DC0D3E7-DDC9-4C39-93B1-F0FF659E3C18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474D31D1-830D-45FD-9470-E8556CC1F4D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9D09714F-D3A9-46BB-BD9A-2A1DBC168916}" type="parTrans" cxnId="{AA48C657-295F-41A0-B233-060581B96BF9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F39D1DBF-FEB5-4A50-8591-CB073068068D}" type="sibTrans" cxnId="{AA48C657-295F-41A0-B233-060581B96BF9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A850DCD3-0D85-4965-AE4B-61DC6A3C9C7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Mental Health and Substance Abuse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1D00F698-11BC-4998-BA4D-924A91B3CB39}" type="parTrans" cxnId="{2C9304D4-F5DC-4B55-A93B-123028741098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492164C9-0D49-4A95-ACE2-1755B611D375}" type="sibTrans" cxnId="{2C9304D4-F5DC-4B55-A93B-123028741098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C9BBE143-069B-4E15-8372-A3CD98DC6E2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7D19530C-231C-47A7-8491-7EE76C1F6142}" type="parTrans" cxnId="{355AE810-4E06-4D20-A4EC-93DCC96D80C6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E591F0A5-96F5-4B74-96A9-36C3425E1ED6}" type="sibTrans" cxnId="{355AE810-4E06-4D20-A4EC-93DCC96D80C6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B8BDCE13-FC6D-4DED-8D89-358EF1B22A1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441A27F0-8FE5-41EE-BE0D-8DE7FD3A2E97}" type="parTrans" cxnId="{CA9A34F3-15C7-4C4A-8430-0E24A83A5F13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18D377B0-D533-475C-BC60-0DECAC32BDBE}" type="sibTrans" cxnId="{CA9A34F3-15C7-4C4A-8430-0E24A83A5F13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5E19CD7C-055F-4DB4-ADA2-FC136359BD8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Roofers</a:t>
          </a:r>
          <a:endParaRPr lang="en-US">
            <a:latin typeface="Tw Cen MT" panose="020B0602020104020603" pitchFamily="34" charset="0"/>
          </a:endParaRPr>
        </a:p>
      </dgm:t>
    </dgm:pt>
    <dgm:pt modelId="{6037A451-A2A0-4082-9C88-AB0D86259F5B}" type="parTrans" cxnId="{E49ECA74-FD36-4A06-A2AE-6FA4F5CD3F86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F76D9D66-06C8-4360-921E-2BD02D4CCF2D}" type="sibTrans" cxnId="{E49ECA74-FD36-4A06-A2AE-6FA4F5CD3F86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A199102-79E7-4636-924C-4A07DFC4282F}" srcId="{4F795D33-588E-4F04-A4A9-549DB1C8E26C}" destId="{963CE1EA-87D7-479F-AB4A-A4DE17836A73}" srcOrd="2" destOrd="0" parTransId="{27941C84-ABDE-48A4-AF28-671625AF5482}" sibTransId="{C4BB687B-9C39-44FC-A465-80C084D70212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8DD78806-7384-C24B-A2CD-6811B31677CA}" type="presOf" srcId="{4E2C9448-05F6-1644-8119-7EA36E053D78}" destId="{0045AAE0-9BB3-4F66-A39D-FC0233DDC39E}" srcOrd="0" destOrd="4" presId="urn:microsoft.com/office/officeart/2005/8/layout/hList1"/>
    <dgm:cxn modelId="{AC752808-399D-544E-BCE3-423058BEE4D3}" type="presOf" srcId="{BEABFAC3-0B76-F049-9839-527760AF834E}" destId="{0045AAE0-9BB3-4F66-A39D-FC0233DDC39E}" srcOrd="0" destOrd="9" presId="urn:microsoft.com/office/officeart/2005/8/layout/hList1"/>
    <dgm:cxn modelId="{DC91CA08-0A92-9347-ADF2-E92712A0EFFF}" type="presOf" srcId="{502297C6-C1E5-9247-A9D3-634EF91DD205}" destId="{0045AAE0-9BB3-4F66-A39D-FC0233DDC39E}" srcOrd="0" destOrd="13" presId="urn:microsoft.com/office/officeart/2005/8/layout/hList1"/>
    <dgm:cxn modelId="{7E301B09-2494-1341-99B3-07E656AE9159}" type="presOf" srcId="{7BEB6976-DE15-1D47-A89D-355927341951}" destId="{0045AAE0-9BB3-4F66-A39D-FC0233DDC39E}" srcOrd="0" destOrd="1" presId="urn:microsoft.com/office/officeart/2005/8/layout/hList1"/>
    <dgm:cxn modelId="{355AE810-4E06-4D20-A4EC-93DCC96D80C6}" srcId="{4F795D33-588E-4F04-A4A9-549DB1C8E26C}" destId="{C9BBE143-069B-4E15-8372-A3CD98DC6E28}" srcOrd="9" destOrd="0" parTransId="{7D19530C-231C-47A7-8491-7EE76C1F6142}" sibTransId="{E591F0A5-96F5-4B74-96A9-36C3425E1ED6}"/>
    <dgm:cxn modelId="{967CC113-F623-407D-86A3-74AC326423D4}" type="presOf" srcId="{2DD49F70-B7C0-4895-BF3C-61FB6E60F0B8}" destId="{11FB7C73-6081-42C7-8E15-28075061167B}" srcOrd="0" destOrd="6" presId="urn:microsoft.com/office/officeart/2005/8/layout/hList1"/>
    <dgm:cxn modelId="{E0782B17-5B3C-4D5D-A830-84088AFD35F1}" srcId="{930452E1-293A-4804-9AD2-E53B94608D56}" destId="{7361870A-40AC-41CC-8EE3-D4CEC1250E97}" srcOrd="1" destOrd="0" parTransId="{15457641-8EB7-4EA9-87B1-71FDF3C4EB6C}" sibTransId="{30C47FD8-A1CC-49C8-9BB2-671B2F045B59}"/>
    <dgm:cxn modelId="{93D2D61A-8A77-984F-BF51-9C07855AD023}" srcId="{984116C9-7CB8-4743-8FBA-68A8BA0D0389}" destId="{87B6E9AA-13EF-3242-A03F-F34056105482}" srcOrd="12" destOrd="0" parTransId="{A197774F-7431-8A42-BF04-C0AC3D895C2F}" sibTransId="{DC6E9846-0A6C-8540-9EAE-91A85B436D62}"/>
    <dgm:cxn modelId="{FA4F0C1D-48D6-4640-946A-1235A8A6EBC2}" type="presOf" srcId="{0C298421-C801-7743-AA3A-9D4B58833D58}" destId="{0045AAE0-9BB3-4F66-A39D-FC0233DDC39E}" srcOrd="0" destOrd="10" presId="urn:microsoft.com/office/officeart/2005/8/layout/hList1"/>
    <dgm:cxn modelId="{9E0CBA20-5B4D-F04E-8430-1C5028CFEF11}" type="presOf" srcId="{A5A21B10-CC3E-BF4C-9B34-1D5A9EE5FE86}" destId="{0045AAE0-9BB3-4F66-A39D-FC0233DDC39E}" srcOrd="0" destOrd="15" presId="urn:microsoft.com/office/officeart/2005/8/layout/hList1"/>
    <dgm:cxn modelId="{B29CA626-0E80-E94C-B2BD-E48DFCAC2F09}" srcId="{984116C9-7CB8-4743-8FBA-68A8BA0D0389}" destId="{4850D78A-AB8F-CC40-8352-831BA0B706CA}" srcOrd="3" destOrd="0" parTransId="{40EDAF3C-EDF3-9C40-8928-854341F57F58}" sibTransId="{03536375-66B9-7640-807D-05AA8302072B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D6BF7028-C265-4534-BB75-0B5E2F4C157D}" type="presOf" srcId="{96B6367D-2AAA-4057-9885-61539EFC46DF}" destId="{34083978-5BA0-40E3-AB18-2F3A89BB9529}" srcOrd="0" destOrd="1" presId="urn:microsoft.com/office/officeart/2005/8/layout/hList1"/>
    <dgm:cxn modelId="{26C8AB2C-92B6-4455-B4EA-9CB8A94A70B0}" type="presOf" srcId="{DA984EE2-608D-40DD-8E84-A023FB33E0C7}" destId="{34083978-5BA0-40E3-AB18-2F3A89BB9529}" srcOrd="0" destOrd="6" presId="urn:microsoft.com/office/officeart/2005/8/layout/hList1"/>
    <dgm:cxn modelId="{E701312F-8312-8141-94DA-E29B8E67FE3F}" srcId="{984116C9-7CB8-4743-8FBA-68A8BA0D0389}" destId="{BEABFAC3-0B76-F049-9839-527760AF834E}" srcOrd="9" destOrd="0" parTransId="{32E871C1-03ED-7A45-8BCB-2DEE21D2715A}" sibTransId="{9CC46FA0-AE6B-F746-956C-81456E5D9BD2}"/>
    <dgm:cxn modelId="{6B0D3130-181F-4BD0-ADD7-29E22CB5E829}" srcId="{4F795D33-588E-4F04-A4A9-549DB1C8E26C}" destId="{66F7722F-4322-489E-8430-AA6CA63EA52A}" srcOrd="4" destOrd="0" parTransId="{F938BFC0-6853-4895-BC4A-BF2F8CA445ED}" sibTransId="{1225F76E-66BE-41DA-987A-19E218EEFA63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22B04534-D218-264B-A4D2-7CF03D4C034F}" type="presOf" srcId="{3B5D449A-818F-3F41-BE4D-06BFEE049314}" destId="{0045AAE0-9BB3-4F66-A39D-FC0233DDC39E}" srcOrd="0" destOrd="8" presId="urn:microsoft.com/office/officeart/2005/8/layout/hList1"/>
    <dgm:cxn modelId="{DB1D1F37-902D-4B22-B12D-7D2FA3FE5CCE}" srcId="{4F795D33-588E-4F04-A4A9-549DB1C8E26C}" destId="{96B6367D-2AAA-4057-9885-61539EFC46DF}" srcOrd="1" destOrd="0" parTransId="{E9252813-0581-4621-AF72-DB224FB597C9}" sibTransId="{63493044-0EC4-4C71-B294-28C716D2CFBB}"/>
    <dgm:cxn modelId="{E255613A-C754-4AA5-9B6F-660AB13C2E36}" srcId="{930452E1-293A-4804-9AD2-E53B94608D56}" destId="{74D2FAB5-6C2F-463C-9FC1-1BCD847044B7}" srcOrd="4" destOrd="0" parTransId="{3B714829-C9B6-4347-9DAE-A9B2F4CA5AD0}" sibTransId="{65BF576A-8ADE-4513-8683-8A2350CFF953}"/>
    <dgm:cxn modelId="{308C793A-2AF1-3A41-953A-6EB14CF36A85}" srcId="{984116C9-7CB8-4743-8FBA-68A8BA0D0389}" destId="{4E2C9448-05F6-1644-8119-7EA36E053D78}" srcOrd="4" destOrd="0" parTransId="{2C93AF74-9209-6845-BD3D-D8975EBC1CAA}" sibTransId="{FEBB70A2-5405-4240-817B-72BC57348AE9}"/>
    <dgm:cxn modelId="{5B71BD3E-610B-4C9E-995B-65BAF802168B}" srcId="{930452E1-293A-4804-9AD2-E53B94608D56}" destId="{68C811C3-A1B8-4847-9918-FDF3C63A838A}" srcOrd="10" destOrd="0" parTransId="{44314C0E-7A85-4006-9F11-A089505D686C}" sibTransId="{BA7C02C4-F6B0-428E-BAC0-06607011594D}"/>
    <dgm:cxn modelId="{24368A3F-1357-45A8-8125-B63DFD6EC1AC}" type="presOf" srcId="{B8E798E5-73B1-45B6-804C-05ECC829980B}" destId="{11FB7C73-6081-42C7-8E15-28075061167B}" srcOrd="0" destOrd="2" presId="urn:microsoft.com/office/officeart/2005/8/layout/hList1"/>
    <dgm:cxn modelId="{46D6AF43-E24A-174B-ADA7-D11C986A78AE}" type="presOf" srcId="{D51F333D-7128-6B49-AE14-676737266299}" destId="{0045AAE0-9BB3-4F66-A39D-FC0233DDC39E}" srcOrd="0" destOrd="2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1433E546-4910-024F-B969-9E30E8FBDC7F}" srcId="{984116C9-7CB8-4743-8FBA-68A8BA0D0389}" destId="{94401209-6C4E-294E-867F-EDC9A98ECE1F}" srcOrd="7" destOrd="0" parTransId="{E4986B68-BFB2-0E44-9540-DC4E17E774DA}" sibTransId="{78FEB825-0ADF-7141-A3E6-1E54F1AA98D5}"/>
    <dgm:cxn modelId="{6CE3B848-6ACF-4000-990F-5D33665E671C}" type="presOf" srcId="{A32D4E2F-E155-4246-83CE-C871BBD9C0AA}" destId="{11FB7C73-6081-42C7-8E15-28075061167B}" srcOrd="0" destOrd="5" presId="urn:microsoft.com/office/officeart/2005/8/layout/hList1"/>
    <dgm:cxn modelId="{FE372F49-E922-441B-B5DB-C80E38407DC1}" srcId="{930452E1-293A-4804-9AD2-E53B94608D56}" destId="{2DD49F70-B7C0-4895-BF3C-61FB6E60F0B8}" srcOrd="6" destOrd="0" parTransId="{4FC87768-80B6-4E86-B3F2-A9A74CB2546A}" sibTransId="{16FB053A-2243-4D9D-8059-3FE0F403776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0028634D-515B-C04B-98F4-67C5C33FA4BD}" srcId="{984116C9-7CB8-4743-8FBA-68A8BA0D0389}" destId="{3B5D449A-818F-3F41-BE4D-06BFEE049314}" srcOrd="8" destOrd="0" parTransId="{6D16FED5-4AF7-224A-BB3E-DBB26F96EFF3}" sibTransId="{64F117E0-C5D4-C941-9BB1-556CD26F906A}"/>
    <dgm:cxn modelId="{C222C050-C399-4DAD-9FCD-F833C598F7E9}" type="presOf" srcId="{C9BBE143-069B-4E15-8372-A3CD98DC6E28}" destId="{34083978-5BA0-40E3-AB18-2F3A89BB9529}" srcOrd="0" destOrd="9" presId="urn:microsoft.com/office/officeart/2005/8/layout/hList1"/>
    <dgm:cxn modelId="{5084FB52-8574-410B-AC10-618CC1A8C778}" srcId="{930452E1-293A-4804-9AD2-E53B94608D56}" destId="{0E88A2CE-04DC-4D81-9F83-B4600CC6A6A2}" srcOrd="7" destOrd="0" parTransId="{FFA3997A-E52D-4F50-B205-8F0E646DA266}" sibTransId="{FB6A1809-FFF4-4213-9655-D7744B50377B}"/>
    <dgm:cxn modelId="{AA48C657-295F-41A0-B233-060581B96BF9}" srcId="{4F795D33-588E-4F04-A4A9-549DB1C8E26C}" destId="{474D31D1-830D-45FD-9470-E8556CC1F4DA}" srcOrd="7" destOrd="0" parTransId="{9D09714F-D3A9-46BB-BD9A-2A1DBC168916}" sibTransId="{F39D1DBF-FEB5-4A50-8591-CB073068068D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0F4BBB61-A116-4976-BBD0-81735A40681B}" type="presOf" srcId="{379B5C89-6EC6-46A6-BA5C-A256FAA254AC}" destId="{11FB7C73-6081-42C7-8E15-28075061167B}" srcOrd="0" destOrd="3" presId="urn:microsoft.com/office/officeart/2005/8/layout/hList1"/>
    <dgm:cxn modelId="{5608546F-A005-4A97-8CEF-3846EE8C6876}" type="presOf" srcId="{74D2FAB5-6C2F-463C-9FC1-1BCD847044B7}" destId="{11FB7C73-6081-42C7-8E15-28075061167B}" srcOrd="0" destOrd="4" presId="urn:microsoft.com/office/officeart/2005/8/layout/hList1"/>
    <dgm:cxn modelId="{A43B8D6F-6212-BF4F-998B-294490CD578A}" type="presOf" srcId="{C2021B51-016D-8C42-9E04-DEA1335858C3}" destId="{0045AAE0-9BB3-4F66-A39D-FC0233DDC39E}" srcOrd="0" destOrd="11" presId="urn:microsoft.com/office/officeart/2005/8/layout/hList1"/>
    <dgm:cxn modelId="{CA480374-6B21-984B-BE28-108E1C29A954}" type="presOf" srcId="{F4998D35-AD65-EB40-90B0-271A66654D83}" destId="{0045AAE0-9BB3-4F66-A39D-FC0233DDC39E}" srcOrd="0" destOrd="5" presId="urn:microsoft.com/office/officeart/2005/8/layout/hList1"/>
    <dgm:cxn modelId="{E49ECA74-FD36-4A06-A2AE-6FA4F5CD3F86}" srcId="{4F795D33-588E-4F04-A4A9-549DB1C8E26C}" destId="{5E19CD7C-055F-4DB4-ADA2-FC136359BD84}" srcOrd="11" destOrd="0" parTransId="{6037A451-A2A0-4082-9C88-AB0D86259F5B}" sibTransId="{F76D9D66-06C8-4360-921E-2BD02D4CCF2D}"/>
    <dgm:cxn modelId="{97B68E7A-2AD2-8248-AD4B-A0850EBEA3F1}" srcId="{984116C9-7CB8-4743-8FBA-68A8BA0D0389}" destId="{602E0DC0-35B3-AF41-B9A6-3BCC9C5BE0E4}" srcOrd="14" destOrd="0" parTransId="{7C6EFB1B-59C4-BE42-8DF9-9115B397FC8C}" sibTransId="{868269B5-EB5A-9D47-BA3B-F0E40B175F07}"/>
    <dgm:cxn modelId="{66BC147C-9BD6-4E82-9995-2764DADC5BDE}" type="presOf" srcId="{B8BDCE13-FC6D-4DED-8D89-358EF1B22A18}" destId="{34083978-5BA0-40E3-AB18-2F3A89BB9529}" srcOrd="0" destOrd="10" presId="urn:microsoft.com/office/officeart/2005/8/layout/hList1"/>
    <dgm:cxn modelId="{B516A380-A3D3-6442-8BE6-CADE0BC0A689}" srcId="{984116C9-7CB8-4743-8FBA-68A8BA0D0389}" destId="{74D6AFB6-3A21-6B4C-927F-F6E193CFE97C}" srcOrd="6" destOrd="0" parTransId="{7CBE2354-9CD7-FC4E-82C9-C784924E8F5E}" sibTransId="{E7BCAB3D-FCA2-664A-9F48-5BA99B9EA996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1E4F7F82-6E3C-4935-8504-DE4390EAC03D}" srcId="{930452E1-293A-4804-9AD2-E53B94608D56}" destId="{379B5C89-6EC6-46A6-BA5C-A256FAA254AC}" srcOrd="3" destOrd="0" parTransId="{7278DD61-1162-47E2-9828-907D2ADF9D91}" sibTransId="{7CC53A5E-D8F3-4D87-9458-5F2A81F36FBA}"/>
    <dgm:cxn modelId="{D838A882-6615-F145-8B74-98F17B8934D7}" srcId="{984116C9-7CB8-4743-8FBA-68A8BA0D0389}" destId="{7BEB6976-DE15-1D47-A89D-355927341951}" srcOrd="1" destOrd="0" parTransId="{0D7A1B53-A219-8C44-97DB-7478DA6F2163}" sibTransId="{67EE8CA2-C3BC-5D40-8104-B6FF476EC1B1}"/>
    <dgm:cxn modelId="{82B3E183-086C-4F6D-9490-1B5047DA3C67}" srcId="{930452E1-293A-4804-9AD2-E53B94608D56}" destId="{35904DB4-19F1-4FB8-A85E-3EEE4B2EFDF8}" srcOrd="9" destOrd="0" parTransId="{A475324A-6028-4FE7-970F-B4C6D40D45DF}" sibTransId="{3D633DB4-0FE3-4A9F-92DD-CC12F24F0324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88407B8B-C41F-496E-90EF-A3A387C76A6B}" type="presOf" srcId="{5338788D-F066-4186-8DCC-44708F3086CB}" destId="{11FB7C73-6081-42C7-8E15-28075061167B}" srcOrd="0" destOrd="8" presId="urn:microsoft.com/office/officeart/2005/8/layout/hList1"/>
    <dgm:cxn modelId="{9644298E-3783-CC4D-8A24-7FACE957408D}" type="presOf" srcId="{94401209-6C4E-294E-867F-EDC9A98ECE1F}" destId="{0045AAE0-9BB3-4F66-A39D-FC0233DDC39E}" srcOrd="0" destOrd="7" presId="urn:microsoft.com/office/officeart/2005/8/layout/hList1"/>
    <dgm:cxn modelId="{D6B09790-2CA6-1341-BAD1-53EE66649F8C}" srcId="{984116C9-7CB8-4743-8FBA-68A8BA0D0389}" destId="{C2021B51-016D-8C42-9E04-DEA1335858C3}" srcOrd="11" destOrd="0" parTransId="{DD09C6C5-9EAC-074B-9431-A7408B3B7DF0}" sibTransId="{454F2130-1F57-C74F-9266-74FD7976878B}"/>
    <dgm:cxn modelId="{80E1BC93-9998-4A5A-A801-A33B0E6EDB9D}" type="presOf" srcId="{F546F9D9-436E-42CF-B7ED-90CC4BF2CBED}" destId="{34083978-5BA0-40E3-AB18-2F3A89BB9529}" srcOrd="0" destOrd="5" presId="urn:microsoft.com/office/officeart/2005/8/layout/hList1"/>
    <dgm:cxn modelId="{FD57BB98-F740-A240-A30C-5FD9075A224A}" srcId="{984116C9-7CB8-4743-8FBA-68A8BA0D0389}" destId="{A5A21B10-CC3E-BF4C-9B34-1D5A9EE5FE86}" srcOrd="15" destOrd="0" parTransId="{721D6A82-C9F3-EF44-B818-8C4DB6A3588A}" sibTransId="{740D28F1-F4EB-754B-B3B9-30F1B49CDF0A}"/>
    <dgm:cxn modelId="{468D3A9B-AF3E-4285-998D-DAD666DD7A05}" type="presOf" srcId="{04808F6A-4856-4209-8785-DC18F33EE414}" destId="{34083978-5BA0-40E3-AB18-2F3A89BB9529}" srcOrd="0" destOrd="3" presId="urn:microsoft.com/office/officeart/2005/8/layout/hList1"/>
    <dgm:cxn modelId="{FCA8D99D-49A9-944D-9E0C-5D9AD0358BF1}" type="presOf" srcId="{4850D78A-AB8F-CC40-8352-831BA0B706CA}" destId="{0045AAE0-9BB3-4F66-A39D-FC0233DDC39E}" srcOrd="0" destOrd="3" presId="urn:microsoft.com/office/officeart/2005/8/layout/hList1"/>
    <dgm:cxn modelId="{CE2FEE9D-CA1E-4A0B-846D-769BDA9A7C9A}" type="presOf" srcId="{99F95864-2E0B-42D3-9DED-7FA9279537F6}" destId="{0045AAE0-9BB3-4F66-A39D-FC0233DDC39E}" srcOrd="0" destOrd="16" presId="urn:microsoft.com/office/officeart/2005/8/layout/hList1"/>
    <dgm:cxn modelId="{78AD22A0-99B7-418F-A109-CDA42CB1B3F9}" srcId="{930452E1-293A-4804-9AD2-E53B94608D56}" destId="{B8E798E5-73B1-45B6-804C-05ECC829980B}" srcOrd="2" destOrd="0" parTransId="{D31CD1C3-ED8D-4F6E-A4AA-87ECA34C2491}" sibTransId="{527E3C13-32EE-4D0A-8377-A66EA8F93055}"/>
    <dgm:cxn modelId="{29DA9FA2-8312-4A8A-A42D-3B3AD820CE3E}" type="presOf" srcId="{66F7722F-4322-489E-8430-AA6CA63EA52A}" destId="{34083978-5BA0-40E3-AB18-2F3A89BB9529}" srcOrd="0" destOrd="4" presId="urn:microsoft.com/office/officeart/2005/8/layout/hList1"/>
    <dgm:cxn modelId="{BB4D56AB-664C-0B4E-9420-495ACFB41A3B}" type="presOf" srcId="{87B6E9AA-13EF-3242-A03F-F34056105482}" destId="{0045AAE0-9BB3-4F66-A39D-FC0233DDC39E}" srcOrd="0" destOrd="12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6BD9EFAD-BF3B-45D0-870B-DBDFE7A0783D}" srcId="{984116C9-7CB8-4743-8FBA-68A8BA0D0389}" destId="{99F95864-2E0B-42D3-9DED-7FA9279537F6}" srcOrd="16" destOrd="0" parTransId="{6C059AFC-31DD-479C-91A7-80FC9E47A345}" sibTransId="{5A3B953C-E4C9-4DB9-A0E7-C9AF0ADD811B}"/>
    <dgm:cxn modelId="{44F5CCAF-D3EA-4B26-8ABA-DB3DBA98434D}" type="presOf" srcId="{0E88A2CE-04DC-4D81-9F83-B4600CC6A6A2}" destId="{11FB7C73-6081-42C7-8E15-28075061167B}" srcOrd="0" destOrd="7" presId="urn:microsoft.com/office/officeart/2005/8/layout/hList1"/>
    <dgm:cxn modelId="{A4E73AB3-EF60-4513-AF9D-135C4372338D}" srcId="{4F795D33-588E-4F04-A4A9-549DB1C8E26C}" destId="{F546F9D9-436E-42CF-B7ED-90CC4BF2CBED}" srcOrd="5" destOrd="0" parTransId="{E91ABA1A-BD0F-4D89-820F-9216BBC9AA85}" sibTransId="{296A74D5-2C6F-4845-B92F-05F0D0B917CF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E8FC79C1-EEFD-4D4F-B89C-CB8AEC178B91}" type="presOf" srcId="{963CE1EA-87D7-479F-AB4A-A4DE17836A73}" destId="{34083978-5BA0-40E3-AB18-2F3A89BB9529}" srcOrd="0" destOrd="2" presId="urn:microsoft.com/office/officeart/2005/8/layout/hList1"/>
    <dgm:cxn modelId="{AACEA1C2-5325-8848-A627-FD340F60CAA3}" type="presOf" srcId="{74D6AFB6-3A21-6B4C-927F-F6E193CFE97C}" destId="{0045AAE0-9BB3-4F66-A39D-FC0233DDC39E}" srcOrd="0" destOrd="6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1C3484C7-C4B9-0745-87F0-3C9B527F2EDE}" srcId="{984116C9-7CB8-4743-8FBA-68A8BA0D0389}" destId="{D51F333D-7128-6B49-AE14-676737266299}" srcOrd="2" destOrd="0" parTransId="{B51FB966-C00B-884E-90DC-A68D017AAAA1}" sibTransId="{202FEE35-590A-E440-9D9E-6DD66E07B0C9}"/>
    <dgm:cxn modelId="{279894C8-BB98-4B29-B606-B0E33A211A86}" srcId="{930452E1-293A-4804-9AD2-E53B94608D56}" destId="{A32D4E2F-E155-4246-83CE-C871BBD9C0AA}" srcOrd="5" destOrd="0" parTransId="{ACEA51CF-798D-4527-9116-DCD7C77BADA7}" sibTransId="{6C5C9847-F79C-4BBB-821A-8CF16A90D8A0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2C9304D4-F5DC-4B55-A93B-123028741098}" srcId="{4F795D33-588E-4F04-A4A9-549DB1C8E26C}" destId="{A850DCD3-0D85-4965-AE4B-61DC6A3C9C79}" srcOrd="8" destOrd="0" parTransId="{1D00F698-11BC-4998-BA4D-924A91B3CB39}" sibTransId="{492164C9-0D49-4A95-ACE2-1755B611D375}"/>
    <dgm:cxn modelId="{9D2BE7DA-C6F0-4CDE-A46E-6D39C7759896}" srcId="{930452E1-293A-4804-9AD2-E53B94608D56}" destId="{5338788D-F066-4186-8DCC-44708F3086CB}" srcOrd="8" destOrd="0" parTransId="{48825970-44DA-4029-A7C7-382063169985}" sibTransId="{8F88D9DB-9E4B-435F-B227-1986A0297277}"/>
    <dgm:cxn modelId="{829FABDB-4F58-F642-9376-5CA170B1AD00}" srcId="{984116C9-7CB8-4743-8FBA-68A8BA0D0389}" destId="{0C298421-C801-7743-AA3A-9D4B58833D58}" srcOrd="10" destOrd="0" parTransId="{5C175CEA-AF9E-514A-B8D5-26C578883BBE}" sibTransId="{E321346C-9597-0B4C-A5E5-2FC51EBF7C28}"/>
    <dgm:cxn modelId="{40739FDD-A782-4CF6-AD8D-7BC8C601B2C3}" type="presOf" srcId="{7361870A-40AC-41CC-8EE3-D4CEC1250E97}" destId="{11FB7C73-6081-42C7-8E15-28075061167B}" srcOrd="0" destOrd="1" presId="urn:microsoft.com/office/officeart/2005/8/layout/hList1"/>
    <dgm:cxn modelId="{A03313DF-1EC8-4FEC-9E63-8C90B899330A}" type="presOf" srcId="{35904DB4-19F1-4FB8-A85E-3EEE4B2EFDF8}" destId="{11FB7C73-6081-42C7-8E15-28075061167B}" srcOrd="0" destOrd="9" presId="urn:microsoft.com/office/officeart/2005/8/layout/hList1"/>
    <dgm:cxn modelId="{4C47E8E2-5130-2146-B826-CB35895B3631}" srcId="{984116C9-7CB8-4743-8FBA-68A8BA0D0389}" destId="{502297C6-C1E5-9247-A9D3-634EF91DD205}" srcOrd="13" destOrd="0" parTransId="{8CDFC5B9-DB88-DB46-96CC-3E0A9768E6C9}" sibTransId="{EDD8D4E4-C347-8E4B-AA69-934B50BAA22A}"/>
    <dgm:cxn modelId="{003D9AE6-5DB0-48B1-B2A2-6B84F374F4D2}" type="presOf" srcId="{5E19CD7C-055F-4DB4-ADA2-FC136359BD84}" destId="{34083978-5BA0-40E3-AB18-2F3A89BB9529}" srcOrd="0" destOrd="11" presId="urn:microsoft.com/office/officeart/2005/8/layout/hList1"/>
    <dgm:cxn modelId="{8DC0D3E7-DDC9-4C39-93B1-F0FF659E3C18}" srcId="{4F795D33-588E-4F04-A4A9-549DB1C8E26C}" destId="{DA984EE2-608D-40DD-8E84-A023FB33E0C7}" srcOrd="6" destOrd="0" parTransId="{4DFE92C8-0405-43E5-AB36-783E078C3881}" sibTransId="{0D03A6D4-6E51-4B6F-A918-E9A30DB971F9}"/>
    <dgm:cxn modelId="{ED1ABEE8-2D24-D740-B013-150A3757919A}" type="presOf" srcId="{602E0DC0-35B3-AF41-B9A6-3BCC9C5BE0E4}" destId="{0045AAE0-9BB3-4F66-A39D-FC0233DDC39E}" srcOrd="0" destOrd="14" presId="urn:microsoft.com/office/officeart/2005/8/layout/hList1"/>
    <dgm:cxn modelId="{CF02EFEA-2307-4BCD-8BD7-CE64BDFFFDB3}" srcId="{4F795D33-588E-4F04-A4A9-549DB1C8E26C}" destId="{04808F6A-4856-4209-8785-DC18F33EE414}" srcOrd="3" destOrd="0" parTransId="{ABA33D7D-5CBB-417C-B7E4-94DC66AB295E}" sibTransId="{123A2A75-747D-4175-97E1-A162B62C9F9D}"/>
    <dgm:cxn modelId="{77F41CEC-C6DE-4A53-8834-A9A3B7DE8F9B}" type="presOf" srcId="{68C811C3-A1B8-4847-9918-FDF3C63A838A}" destId="{11FB7C73-6081-42C7-8E15-28075061167B}" srcOrd="0" destOrd="10" presId="urn:microsoft.com/office/officeart/2005/8/layout/hList1"/>
    <dgm:cxn modelId="{D79791F1-146A-4F84-97A3-4D94C346BB7A}" type="presOf" srcId="{474D31D1-830D-45FD-9470-E8556CC1F4DA}" destId="{34083978-5BA0-40E3-AB18-2F3A89BB9529}" srcOrd="0" destOrd="7" presId="urn:microsoft.com/office/officeart/2005/8/layout/hList1"/>
    <dgm:cxn modelId="{CA9A34F3-15C7-4C4A-8430-0E24A83A5F13}" srcId="{4F795D33-588E-4F04-A4A9-549DB1C8E26C}" destId="{B8BDCE13-FC6D-4DED-8D89-358EF1B22A18}" srcOrd="10" destOrd="0" parTransId="{441A27F0-8FE5-41EE-BE0D-8DE7FD3A2E97}" sibTransId="{18D377B0-D533-475C-BC60-0DECAC32BDBE}"/>
    <dgm:cxn modelId="{6ED855F3-18B9-8D48-9DBA-B25A76546443}" srcId="{984116C9-7CB8-4743-8FBA-68A8BA0D0389}" destId="{F4998D35-AD65-EB40-90B0-271A66654D83}" srcOrd="5" destOrd="0" parTransId="{90F35DAE-4DF9-E749-BDD1-82F375A468B5}" sibTransId="{DD4AE52D-E74A-EA4D-ACBB-880DD93168ED}"/>
    <dgm:cxn modelId="{8E2126F6-E13C-420C-9C75-89B8FC5BE247}" type="presOf" srcId="{A850DCD3-0D85-4965-AE4B-61DC6A3C9C79}" destId="{34083978-5BA0-40E3-AB18-2F3A89BB9529}" srcOrd="0" destOrd="8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</a:t>
          </a:r>
          <a:r>
            <a:rPr lang="en-US" sz="1600">
              <a:latin typeface="Tw Cen MT" panose="020B0602020104020603" pitchFamily="34" charset="0"/>
            </a:rPr>
            <a:t>community land </a:t>
          </a:r>
          <a:r>
            <a:rPr lang="en-US" sz="1600" dirty="0">
              <a:latin typeface="Tw Cen MT" panose="020B0602020104020603" pitchFamily="34" charset="0"/>
            </a:rPr>
            <a:t>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2317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23178"/>
        <a:ext cx="2515341" cy="413883"/>
      </dsp:txXfrm>
    </dsp:sp>
    <dsp:sp modelId="{0045AAE0-9BB3-4F66-A39D-FC0233DDC39E}">
      <dsp:nvSpPr>
        <dsp:cNvPr id="0" name=""/>
        <dsp:cNvSpPr/>
      </dsp:nvSpPr>
      <dsp:spPr>
        <a:xfrm>
          <a:off x="2579" y="537062"/>
          <a:ext cx="2515341" cy="47104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>
              <a:latin typeface="Tw Cen MT" panose="020B0602020104020603" pitchFamily="34" charset="0"/>
            </a:rPr>
            <a:t>Bartenders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>
              <a:latin typeface="Tw Cen MT" panose="020B0602020104020603" pitchFamily="34" charset="0"/>
            </a:rPr>
            <a:t>Cashiers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>
              <a:latin typeface="Tw Cen MT" panose="020B0602020104020603" pitchFamily="34" charset="0"/>
            </a:rPr>
            <a:t>Childcare Workers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>
              <a:latin typeface="Tw Cen MT" panose="020B0602020104020603" pitchFamily="34" charset="0"/>
            </a:rPr>
            <a:t>Restaurant Cooks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>
              <a:latin typeface="Tw Cen MT" panose="020B0602020104020603" pitchFamily="34" charset="0"/>
            </a:rPr>
            <a:t>Dishwashers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>
              <a:latin typeface="Tw Cen MT" panose="020B0602020104020603" pitchFamily="34" charset="0"/>
            </a:rPr>
            <a:t>Fast Food and Counter Workers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Food Preparation Workers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Hairdressers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Janitors and Cleaners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Laundry and Dry-Cleaning Workers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Preschool Teachers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Receptionists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Retail Salespersons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Security Guards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Waitstaff</a:t>
          </a:r>
          <a:endParaRPr lang="en-US" sz="1300" kern="1200" dirty="0">
            <a:latin typeface="Tw Cen MT" panose="020B0602020104020603" pitchFamily="34" charset="0"/>
          </a:endParaRPr>
        </a:p>
      </dsp:txBody>
      <dsp:txXfrm>
        <a:off x="2579" y="537062"/>
        <a:ext cx="2515341" cy="4710420"/>
      </dsp:txXfrm>
    </dsp:sp>
    <dsp:sp modelId="{1A385492-E76F-4B22-9064-58D648E04DA7}">
      <dsp:nvSpPr>
        <dsp:cNvPr id="0" name=""/>
        <dsp:cNvSpPr/>
      </dsp:nvSpPr>
      <dsp:spPr>
        <a:xfrm>
          <a:off x="2870069" y="12317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23178"/>
        <a:ext cx="2515341" cy="413883"/>
      </dsp:txXfrm>
    </dsp:sp>
    <dsp:sp modelId="{11FB7C73-6081-42C7-8E15-28075061167B}">
      <dsp:nvSpPr>
        <dsp:cNvPr id="0" name=""/>
        <dsp:cNvSpPr/>
      </dsp:nvSpPr>
      <dsp:spPr>
        <a:xfrm>
          <a:off x="2870069" y="537062"/>
          <a:ext cx="2515341" cy="47104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Construction Laborers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Customer Service Reps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Light Truck Drivers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Medical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Nursing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Office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Secretaries and Administrative Assistants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Substitute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Tellers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Veterinary Techs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870069" y="537062"/>
        <a:ext cx="2515341" cy="4710420"/>
      </dsp:txXfrm>
    </dsp:sp>
    <dsp:sp modelId="{528B556C-5429-4133-8BB3-15AEA9F447C7}">
      <dsp:nvSpPr>
        <dsp:cNvPr id="0" name=""/>
        <dsp:cNvSpPr/>
      </dsp:nvSpPr>
      <dsp:spPr>
        <a:xfrm>
          <a:off x="5737558" y="12317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23178"/>
        <a:ext cx="2515341" cy="413883"/>
      </dsp:txXfrm>
    </dsp:sp>
    <dsp:sp modelId="{34083978-5BA0-40E3-AB18-2F3A89BB9529}">
      <dsp:nvSpPr>
        <dsp:cNvPr id="0" name=""/>
        <dsp:cNvSpPr/>
      </dsp:nvSpPr>
      <dsp:spPr>
        <a:xfrm>
          <a:off x="5737558" y="537062"/>
          <a:ext cx="2515341" cy="47104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Auto Techs and Mechanics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Carpenters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Correctional Officers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Dental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Firefighters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HVAC and Refrigeration Mechanics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Heavy and Tractor-Trailer Truck Drivers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Mental Health and Substance Abuse Social Workers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Painters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Pharmacy Techs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Roofers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5737558" y="537062"/>
        <a:ext cx="2515341" cy="4710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</a:t>
          </a:r>
          <a:r>
            <a:rPr lang="en-US" sz="1600" kern="1200">
              <a:latin typeface="Tw Cen MT" panose="020B0602020104020603" pitchFamily="34" charset="0"/>
            </a:rPr>
            <a:t>community land </a:t>
          </a:r>
          <a:r>
            <a:rPr lang="en-US" sz="1600" kern="1200" dirty="0">
              <a:latin typeface="Tw Cen MT" panose="020B0602020104020603" pitchFamily="34" charset="0"/>
            </a:rPr>
            <a:t>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0.11528</cdr:x>
      <cdr:y>0.541</cdr:y>
    </cdr:from>
    <cdr:to>
      <cdr:x>0.38953</cdr:x>
      <cdr:y>0.99393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899763E4-3335-B5BD-12CA-F030EC61D2D1}"/>
            </a:ext>
          </a:extLst>
        </cdr:cNvPr>
        <cdr:cNvSpPr txBox="1"/>
      </cdr:nvSpPr>
      <cdr:spPr>
        <a:xfrm xmlns:a="http://schemas.openxmlformats.org/drawingml/2006/main">
          <a:off x="812808" y="2546366"/>
          <a:ext cx="1933567" cy="21318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>
              <a:effectLst/>
              <a:latin typeface="Tw Cen MT" panose="020B0602020104020603" pitchFamily="34" charset="0"/>
              <a:ea typeface="+mn-ea"/>
              <a:cs typeface="+mn-cs"/>
            </a:rPr>
            <a:t>Alachua County experienced gentler price increases in the mid-2000s boom than the state. The county median price peaked at $315,000 in 2006 (2023 $).</a:t>
          </a:r>
          <a:endParaRPr lang="en-US" sz="1200">
            <a:effectLst/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0.70555</cdr:x>
      <cdr:y>0.47996</cdr:y>
    </cdr:from>
    <cdr:to>
      <cdr:x>1</cdr:x>
      <cdr:y>0.76615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14B55BAE-9AEA-00BA-E428-90BDF532AABA}"/>
            </a:ext>
          </a:extLst>
        </cdr:cNvPr>
        <cdr:cNvSpPr txBox="1"/>
      </cdr:nvSpPr>
      <cdr:spPr>
        <a:xfrm xmlns:a="http://schemas.openxmlformats.org/drawingml/2006/main">
          <a:off x="5348828" y="2322704"/>
          <a:ext cx="2232248" cy="13849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In 2022 and the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 first half of 2023, both the county and the state exceeded their mid-2000s peak median sale price. The statewide median reached $400,000 and the county reached $320,000. 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0.11528</cdr:x>
      <cdr:y>0.541</cdr:y>
    </cdr:from>
    <cdr:to>
      <cdr:x>0.38953</cdr:x>
      <cdr:y>0.99393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899763E4-3335-B5BD-12CA-F030EC61D2D1}"/>
            </a:ext>
          </a:extLst>
        </cdr:cNvPr>
        <cdr:cNvSpPr txBox="1"/>
      </cdr:nvSpPr>
      <cdr:spPr>
        <a:xfrm xmlns:a="http://schemas.openxmlformats.org/drawingml/2006/main">
          <a:off x="812808" y="2546366"/>
          <a:ext cx="1933567" cy="21318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>
              <a:effectLst/>
              <a:latin typeface="Tw Cen MT" panose="020B0602020104020603" pitchFamily="34" charset="0"/>
              <a:ea typeface="+mn-ea"/>
              <a:cs typeface="+mn-cs"/>
            </a:rPr>
            <a:t>Alachua County experienced gentler price increases in the mid-2000s boom than the state. </a:t>
          </a:r>
          <a:r>
            <a:rPr lang="en-US" sz="1100" baseline="0" dirty="0">
              <a:effectLst/>
              <a:latin typeface="Tw Cen MT" panose="020B0602020104020603" pitchFamily="34" charset="0"/>
              <a:ea typeface="+mn-ea"/>
              <a:cs typeface="+mn-cs"/>
            </a:rPr>
            <a:t>The county median price peaked at $315,000 in 2006 (2023 $).</a:t>
          </a:r>
          <a:endParaRPr lang="en-US" sz="1200" dirty="0">
            <a:effectLst/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0.4753</cdr:x>
      <cdr:y>0.33425</cdr:y>
    </cdr:from>
    <cdr:to>
      <cdr:x>0.6378</cdr:x>
      <cdr:y>0.44883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358428" y="1430852"/>
          <a:ext cx="1148219" cy="49049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0.48081</cdr:x>
      <cdr:y>0.34507</cdr:y>
    </cdr:from>
    <cdr:to>
      <cdr:x>0.60784</cdr:x>
      <cdr:y>0.39469</cdr:y>
    </cdr:to>
    <cdr:sp macro="" textlink="">
      <cdr:nvSpPr>
        <cdr:cNvPr id="6" name="TextBox 5"/>
        <cdr:cNvSpPr txBox="1"/>
      </cdr:nvSpPr>
      <cdr:spPr>
        <a:xfrm xmlns:a="http://schemas.openxmlformats.org/drawingml/2006/main" rot="20190284">
          <a:off x="3397386" y="1477178"/>
          <a:ext cx="897563" cy="2124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+ 12,884 units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0.88686</cdr:x>
      <cdr:y>0.22557</cdr:y>
    </cdr:from>
    <cdr:to>
      <cdr:x>0.98548</cdr:x>
      <cdr:y>0.30956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20194" y="1045745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0.88785</cdr:x>
      <cdr:y>0.78878</cdr:y>
    </cdr:from>
    <cdr:to>
      <cdr:x>0.98647</cdr:x>
      <cdr:y>0.87276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28826" y="3656798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49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84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17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70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15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27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8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78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68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3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7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hdc-comments@shimberg.ufl.ed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lhousing.data.shimberg.ufl.edu/" TargetMode="External"/><Relationship Id="rId4" Type="http://schemas.openxmlformats.org/officeDocument/2006/relationships/hyperlink" Target="http://www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Alachua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/>
              </a:rPr>
              <a:t>June 2024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056535B-D55C-41BC-7B7D-DB21E51885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0411165"/>
              </p:ext>
            </p:extLst>
          </p:nvPr>
        </p:nvGraphicFramePr>
        <p:xfrm>
          <a:off x="457200" y="11430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7D5A2-BDBE-5FFD-0F90-757771D1B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993566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 u="sng" dirty="0">
                <a:solidFill>
                  <a:srgbClr val="0056B3"/>
                </a:solidFill>
                <a:effectLst/>
                <a:latin typeface="Tw Cen MT" panose="020B0602020104020603" pitchFamily="34" charset="77"/>
                <a:hlinkClick r:id="rId3"/>
              </a:rPr>
              <a:t>fhdc-comments@shimberg.ufl.edu</a:t>
            </a:r>
            <a:endParaRPr lang="en-US" sz="2000" dirty="0">
              <a:latin typeface="Tw Cen MT" panose="020B0602020104020603" pitchFamily="34" charset="77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4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5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4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51070" y="465566"/>
            <a:ext cx="8471237" cy="642991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Alachua County single family home prices have reached early boom-era levels.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141929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5808199"/>
            <a:ext cx="7870797" cy="3194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/>
                <a:cs typeface="Times New Roman"/>
              </a:rPr>
              <a:t>Median Single Family Home Sale Price, Gainesville, Alachua County, &amp; Florida, </a:t>
            </a:r>
            <a:r>
              <a:rPr lang="en-US" sz="1400" b="1" dirty="0">
                <a:solidFill>
                  <a:srgbClr val="000000"/>
                </a:solidFill>
                <a:latin typeface="Tw Cen MT"/>
                <a:ea typeface="MS Gothic"/>
                <a:cs typeface="Times New Roman"/>
              </a:rPr>
              <a:t>2003-2023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/>
                <a:cs typeface="Times New Roman"/>
              </a:rPr>
              <a:t> (</a:t>
            </a:r>
            <a:r>
              <a:rPr lang="en-US" sz="1400" b="1" dirty="0">
                <a:solidFill>
                  <a:srgbClr val="000000"/>
                </a:solidFill>
                <a:latin typeface="Tw Cen MT"/>
                <a:ea typeface="MS Gothic"/>
                <a:cs typeface="Times New Roman"/>
              </a:rPr>
              <a:t>2023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/>
                <a:cs typeface="Times New Roman"/>
              </a:rPr>
              <a:t>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8295" y="2336028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Alachua</a:t>
            </a:r>
            <a:b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3199" y="1699209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B62E66F-51B9-428D-9E37-A8CFF6FCC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95237"/>
              </p:ext>
            </p:extLst>
          </p:nvPr>
        </p:nvGraphicFramePr>
        <p:xfrm>
          <a:off x="404269" y="845438"/>
          <a:ext cx="7581076" cy="483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The county added nearly 12,000 rental units between 2012 and 2022, but all of these increase was in units renting for $1,200 or less (2022 $).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" y="6091073"/>
            <a:ext cx="87649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and 2022 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490136" y="1316633"/>
            <a:ext cx="2410024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increase 2000-2021: 6,279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nearly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13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Change in units below $1,200 was not statistically significant.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43840" y="5813626"/>
            <a:ext cx="6367272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$1,000 (2021 $), Alachua County, 2012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674237"/>
              </p:ext>
            </p:extLst>
          </p:nvPr>
        </p:nvGraphicFramePr>
        <p:xfrm>
          <a:off x="243840" y="1345212"/>
          <a:ext cx="6103171" cy="446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create standard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Alachua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6242206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913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996611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28473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 b="1" dirty="0">
                          <a:latin typeface="Tw Cen MT"/>
                          <a:cs typeface="Calibri"/>
                        </a:rPr>
                        <a:t>50% AMI</a:t>
                      </a:r>
                      <a:endParaRPr lang="en-US" dirty="0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/>
                          <a:ea typeface="+mn-ea"/>
                          <a:cs typeface="Calibri"/>
                        </a:rPr>
                        <a:t>$33,350-47,650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/>
                          <a:ea typeface="+mn-ea"/>
                          <a:cs typeface="Calibri"/>
                        </a:rPr>
                        <a:t>$16-$23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/>
                          <a:ea typeface="+mn-ea"/>
                          <a:cs typeface="Calibri"/>
                        </a:rPr>
                        <a:t>$12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/>
                          <a:ea typeface="+mn-ea"/>
                          <a:cs typeface="Calibri"/>
                        </a:rPr>
                        <a:t>$893-$1,239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/>
                          <a:cs typeface="Calibri"/>
                        </a:rPr>
                        <a:t>80% AMI</a:t>
                      </a:r>
                      <a:endParaRPr lang="en-US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/>
                          <a:ea typeface="+mn-ea"/>
                          <a:cs typeface="Calibri"/>
                        </a:rPr>
                        <a:t>$53,360-76,240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/>
                          <a:ea typeface="+mn-ea"/>
                          <a:cs typeface="Calibri"/>
                        </a:rPr>
                        <a:t>$26-$37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/>
                          <a:ea typeface="+mn-ea"/>
                          <a:cs typeface="Calibri"/>
                        </a:rPr>
                        <a:t>$15-$19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/>
                          <a:ea typeface="+mn-ea"/>
                          <a:cs typeface="Calibri"/>
                        </a:rPr>
                        <a:t>$1,430-$1,983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/>
                          <a:cs typeface="Calibri"/>
                        </a:rPr>
                        <a:t>120% AMI</a:t>
                      </a:r>
                      <a:endParaRPr lang="en-US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/>
                          <a:ea typeface="+mn-ea"/>
                          <a:cs typeface="Calibri"/>
                        </a:rPr>
                        <a:t>$80,040-114,360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/>
                          <a:ea typeface="+mn-ea"/>
                          <a:cs typeface="Calibri"/>
                        </a:rPr>
                        <a:t>$38-$55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/>
                          <a:ea typeface="+mn-ea"/>
                          <a:cs typeface="Calibri"/>
                        </a:rPr>
                        <a:t>$22-$28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/>
                          <a:ea typeface="+mn-ea"/>
                          <a:cs typeface="Calibri"/>
                        </a:rPr>
                        <a:t>$2,145-$2,974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58894" y="115688"/>
            <a:ext cx="8519213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in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the county,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even excluding student renters.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29378" y="6054167"/>
            <a:ext cx="746769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Notes: “Student-headed” refers to non-family renter households headed by a full-time student. Counts of cost-burdened households above 120% AMI and student-headed, owner households above 50% AMI are not statistically significant.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575" y="5707685"/>
            <a:ext cx="8519213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Households by Tenure, Income (% AMI), and Cost Burden, Alachua County, 2022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97070" y="6443353"/>
            <a:ext cx="1181037" cy="298959"/>
            <a:chOff x="7697068" y="6443351"/>
            <a:chExt cx="1181037" cy="2989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3912" y="6443351"/>
              <a:ext cx="754193" cy="2989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7068" y="6443351"/>
              <a:ext cx="301686" cy="29895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11280AD-5183-4191-9649-357D35CD307C}"/>
              </a:ext>
            </a:extLst>
          </p:cNvPr>
          <p:cNvGraphicFramePr>
            <a:graphicFrameLocks/>
          </p:cNvGraphicFramePr>
          <p:nvPr/>
        </p:nvGraphicFramePr>
        <p:xfrm>
          <a:off x="126116" y="1018188"/>
          <a:ext cx="8374894" cy="468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349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Alachua County housing wage: $21.81/hour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$1,134/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Alachua County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: $21.72/hour</a:t>
            </a:r>
          </a:p>
        </p:txBody>
      </p:sp>
      <p:sp>
        <p:nvSpPr>
          <p:cNvPr id="8" name="Rectangle 7"/>
          <p:cNvSpPr/>
          <p:nvPr/>
        </p:nvSpPr>
        <p:spPr>
          <a:xfrm>
            <a:off x="481616" y="5738570"/>
            <a:ext cx="834069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/>
                <a:ea typeface="ＭＳ Ｐゴシック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/>
                <a:ea typeface="ＭＳ Ｐゴシック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/>
                <a:ea typeface="ＭＳ Ｐゴシック"/>
              </a:rPr>
              <a:t>; Shimberg Center tabulation of Florida Department of Commerce, Occupational Employment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w Cen MT"/>
                <a:ea typeface="ＭＳ Ｐゴシック"/>
              </a:rPr>
              <a:t> and Wage Statistics</a:t>
            </a:r>
            <a:r>
              <a:rPr lang="en-US" sz="1200" dirty="0">
                <a:latin typeface="Tw Cen MT"/>
                <a:ea typeface="ＭＳ Ｐゴシック"/>
              </a:rPr>
              <a:t>. Median wage is 2022 annual wage in 2023 dollars.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Alachua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Alachua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4C89F33-5F9B-4528-9F73-E7EC6EA37260}"/>
              </a:ext>
            </a:extLst>
          </p:cNvPr>
          <p:cNvGraphicFramePr>
            <a:graphicFrameLocks/>
          </p:cNvGraphicFramePr>
          <p:nvPr/>
        </p:nvGraphicFramePr>
        <p:xfrm>
          <a:off x="331245" y="1108139"/>
          <a:ext cx="8481510" cy="464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759BE08-AC11-3630-FE9B-D46F5379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146939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</a:t>
            </a:r>
            <a:r>
              <a:rPr lang="en-US" sz="200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during the state </a:t>
            </a:r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moratorium, then increased when filings were permitted again. Eviction filings have now risen above pre-pandemic levels and foreclosure filings are near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37522</TotalTime>
  <Words>973</Words>
  <Application>Microsoft Macintosh PowerPoint</Application>
  <PresentationFormat>On-screen Show (4:3)</PresentationFormat>
  <Paragraphs>131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Alachua County single family home prices have reached early boom-era levels.</vt:lpstr>
      <vt:lpstr>The county added nearly 12,000 rental units between 2012 and 2022, but all of these increase was in units renting for $1,200 or less (2022 $). </vt:lpstr>
      <vt:lpstr>Affordable Housing Terminology</vt:lpstr>
      <vt:lpstr>Example: 2024 Alachua County Income (% AMI) and Housing Cost Limits</vt:lpstr>
      <vt:lpstr>Very low-income renters make up the largest group of cost-burdened households in the county, even excluding student renters.</vt:lpstr>
      <vt:lpstr>Housing costs outpace wages for many occupations. </vt:lpstr>
      <vt:lpstr>How much can workers afford to pay for housing each month?</vt:lpstr>
      <vt:lpstr>Eviction &amp; foreclosure fell sharply in Q2 2020 during the state moratorium, then increased when filings were permitted again. Eviction filings have now risen above pre-pandemic levels and foreclosure filings are near pre-pandemic levels.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270</cp:revision>
  <dcterms:created xsi:type="dcterms:W3CDTF">2021-07-20T20:40:42Z</dcterms:created>
  <dcterms:modified xsi:type="dcterms:W3CDTF">2024-06-28T19:52:35Z</dcterms:modified>
</cp:coreProperties>
</file>