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705" r:id="rId2"/>
    <p:sldMasterId id="2147483711" r:id="rId3"/>
  </p:sldMasterIdLst>
  <p:notesMasterIdLst>
    <p:notesMasterId r:id="rId33"/>
  </p:notesMasterIdLst>
  <p:handoutMasterIdLst>
    <p:handoutMasterId r:id="rId34"/>
  </p:handoutMasterIdLst>
  <p:sldIdLst>
    <p:sldId id="442" r:id="rId4"/>
    <p:sldId id="411" r:id="rId5"/>
    <p:sldId id="436" r:id="rId6"/>
    <p:sldId id="433" r:id="rId7"/>
    <p:sldId id="441" r:id="rId8"/>
    <p:sldId id="413" r:id="rId9"/>
    <p:sldId id="416" r:id="rId10"/>
    <p:sldId id="434" r:id="rId11"/>
    <p:sldId id="414" r:id="rId12"/>
    <p:sldId id="417" r:id="rId13"/>
    <p:sldId id="420" r:id="rId14"/>
    <p:sldId id="419" r:id="rId15"/>
    <p:sldId id="431" r:id="rId16"/>
    <p:sldId id="421" r:id="rId17"/>
    <p:sldId id="422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46" r:id="rId32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26" y="126"/>
      </p:cViewPr>
      <p:guideLst>
        <p:guide orient="horz" pos="91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2394" y="90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395"/>
          </a:xfrm>
          <a:prstGeom prst="rect">
            <a:avLst/>
          </a:prstGeom>
        </p:spPr>
        <p:txBody>
          <a:bodyPr vert="horz" wrap="square" lIns="93674" tIns="46837" rIns="93674" bIns="468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395"/>
          </a:xfrm>
          <a:prstGeom prst="rect">
            <a:avLst/>
          </a:prstGeom>
        </p:spPr>
        <p:txBody>
          <a:bodyPr vert="horz" wrap="square" lIns="93674" tIns="46837" rIns="93674" bIns="468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D5EDD5-59B2-434E-B7F8-7FEF82F28674}" type="datetimeFigureOut">
              <a:rPr lang="en-US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506"/>
            <a:ext cx="4033943" cy="351395"/>
          </a:xfrm>
          <a:prstGeom prst="rect">
            <a:avLst/>
          </a:prstGeom>
        </p:spPr>
        <p:txBody>
          <a:bodyPr vert="horz" wrap="square" lIns="93674" tIns="46837" rIns="93674" bIns="468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506"/>
            <a:ext cx="4033943" cy="351395"/>
          </a:xfrm>
          <a:prstGeom prst="rect">
            <a:avLst/>
          </a:prstGeom>
        </p:spPr>
        <p:txBody>
          <a:bodyPr vert="horz" wrap="square" lIns="93674" tIns="46837" rIns="93674" bIns="468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AFC949-85A8-426A-9C92-E76312C9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943" cy="35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003" y="0"/>
            <a:ext cx="4033943" cy="35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B2646-320B-4456-99BC-0C4C3E282126}" type="datetimeFigureOut">
              <a:rPr lang="en-US"/>
              <a:pPr/>
              <a:t>12/11/2017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0" y="3336454"/>
            <a:ext cx="7447280" cy="316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0506"/>
            <a:ext cx="4033943" cy="35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003" y="6670506"/>
            <a:ext cx="4033943" cy="35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67CD11-8522-4BCE-AE71-8132318B6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6732C-2962-4591-85D7-14B77BA00D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72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7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30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39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4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03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cap="all" baseline="0" dirty="0" smtClean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F4C50-1E7C-40E0-9094-AD7DDEB39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2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cap="all" dirty="0" smtClean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58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7CD11-8522-4BCE-AE71-8132318B6B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3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87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45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18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2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9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sz="12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15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EB48-6F66-490D-BBFB-21576611B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5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895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895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4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6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5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7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04800" y="228600"/>
            <a:ext cx="8229600" cy="304798"/>
          </a:xfrm>
        </p:spPr>
        <p:txBody>
          <a:bodyPr/>
          <a:lstStyle>
            <a:lvl1pPr marL="0" indent="0" algn="r">
              <a:buNone/>
              <a:defRPr sz="1000" b="1"/>
            </a:lvl1pPr>
            <a:lvl2pPr marL="274638" indent="0">
              <a:buNone/>
              <a:defRPr/>
            </a:lvl2pPr>
            <a:lvl3pPr marL="593725" indent="0">
              <a:buNone/>
              <a:defRPr/>
            </a:lvl3pPr>
            <a:lvl4pPr marL="868363" indent="0">
              <a:buNone/>
              <a:defRPr/>
            </a:lvl4pPr>
            <a:lvl5pPr marL="1143000" indent="0">
              <a:buNone/>
              <a:defRPr/>
            </a:lvl5pPr>
          </a:lstStyle>
          <a:p>
            <a:pPr lvl="0"/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095983-9A61-4B88-894E-C021A19DE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7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783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8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953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6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04800" y="228600"/>
            <a:ext cx="8229600" cy="304798"/>
          </a:xfrm>
        </p:spPr>
        <p:txBody>
          <a:bodyPr/>
          <a:lstStyle>
            <a:lvl1pPr marL="0" indent="0" algn="r">
              <a:buNone/>
              <a:defRPr sz="1200" b="1"/>
            </a:lvl1pPr>
            <a:lvl2pPr marL="274638" indent="0">
              <a:buNone/>
              <a:defRPr/>
            </a:lvl2pPr>
            <a:lvl3pPr marL="593725" indent="0">
              <a:buNone/>
              <a:defRPr/>
            </a:lvl3pPr>
            <a:lvl4pPr marL="868363" indent="0">
              <a:buNone/>
              <a:defRPr/>
            </a:lvl4pPr>
            <a:lvl5pPr marL="1143000" indent="0">
              <a:buNone/>
              <a:defRPr/>
            </a:lvl5pPr>
          </a:lstStyle>
          <a:p>
            <a:pPr lvl="0"/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5983-9A61-4B88-894E-C021A19D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04800" y="228600"/>
            <a:ext cx="8534400" cy="304798"/>
          </a:xfrm>
        </p:spPr>
        <p:txBody>
          <a:bodyPr/>
          <a:lstStyle>
            <a:lvl1pPr marL="0" indent="0" algn="r">
              <a:buNone/>
              <a:defRPr sz="1200" b="1"/>
            </a:lvl1pPr>
            <a:lvl2pPr marL="274638" indent="0">
              <a:buNone/>
              <a:defRPr/>
            </a:lvl2pPr>
            <a:lvl3pPr marL="593725" indent="0">
              <a:buNone/>
              <a:defRPr/>
            </a:lvl3pPr>
            <a:lvl4pPr marL="868363" indent="0">
              <a:buNone/>
              <a:defRPr/>
            </a:lvl4pPr>
            <a:lvl5pPr marL="1143000" indent="0">
              <a:buNone/>
              <a:defRPr/>
            </a:lvl5pPr>
          </a:lstStyle>
          <a:p>
            <a:pPr lvl="0"/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5983-9A61-4B88-894E-C021A19D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8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48200" y="1392864"/>
            <a:ext cx="4191000" cy="500793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04800" y="228600"/>
            <a:ext cx="8534400" cy="304798"/>
          </a:xfrm>
        </p:spPr>
        <p:txBody>
          <a:bodyPr/>
          <a:lstStyle>
            <a:lvl1pPr marL="0" indent="0" algn="r">
              <a:buNone/>
              <a:defRPr sz="1200" b="1"/>
            </a:lvl1pPr>
            <a:lvl2pPr marL="274638" indent="0">
              <a:buNone/>
              <a:defRPr/>
            </a:lvl2pPr>
            <a:lvl3pPr marL="593725" indent="0">
              <a:buNone/>
              <a:defRPr/>
            </a:lvl3pPr>
            <a:lvl4pPr marL="868363" indent="0">
              <a:buNone/>
              <a:defRPr/>
            </a:lvl4pPr>
            <a:lvl5pPr marL="1143000" indent="0">
              <a:buNone/>
              <a:defRPr/>
            </a:lvl5pPr>
          </a:lstStyle>
          <a:p>
            <a:pPr lvl="0"/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392864"/>
            <a:ext cx="41910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095983-9A61-4B88-894E-C021A19D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71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0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/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88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/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8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/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8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5983-9A61-4B88-894E-C021A19DE3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accent2">
              <a:lumMod val="75000"/>
            </a:schemeClr>
          </a:solidFill>
          <a:latin typeface="Garamond" panose="02020404030301010803" pitchFamily="18" charset="0"/>
          <a:ea typeface="+mj-ea"/>
          <a:cs typeface="Calibri Light" panose="020F030202020403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400" kern="1200">
          <a:solidFill>
            <a:schemeClr val="bg2">
              <a:lumMod val="25000"/>
            </a:schemeClr>
          </a:solidFill>
          <a:latin typeface="Garamond" panose="02020404030301010803" pitchFamily="18" charset="0"/>
          <a:ea typeface="+mn-ea"/>
          <a:cs typeface="Calibri Light" panose="020F0302020204030204" pitchFamily="34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0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n-ea"/>
          <a:cs typeface="Calibri Light" panose="020F0302020204030204" pitchFamily="34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18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n-ea"/>
          <a:cs typeface="Calibri Light" panose="020F0302020204030204" pitchFamily="34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16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n-ea"/>
          <a:cs typeface="Calibri Light" panose="020F0302020204030204" pitchFamily="34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 kern="1200">
          <a:solidFill>
            <a:schemeClr val="bg2">
              <a:lumMod val="50000"/>
            </a:schemeClr>
          </a:solidFill>
          <a:latin typeface="Garamond" panose="02020404030301010803" pitchFamily="18" charset="0"/>
          <a:ea typeface="+mn-ea"/>
          <a:cs typeface="Calibri Light" panose="020F030202020403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4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400" kern="1200">
          <a:solidFill>
            <a:schemeClr val="bg2">
              <a:lumMod val="25000"/>
            </a:schemeClr>
          </a:solidFill>
          <a:latin typeface="Rockwell" panose="02060603020205020403" pitchFamily="18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0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18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16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4">
                <a:lumMod val="40000"/>
                <a:lumOff val="60000"/>
              </a:schemeClr>
            </a:gs>
            <a:gs pos="4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DEEACB-AEE0-45F0-9C02-97FDE1E732E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7DAF89-A703-4432-A516-9F50962D5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9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entity.ufl.edu/signatureSystem/UF_Signature.eps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childre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mailto:aray@ufl.edu" TargetMode="External"/><Relationship Id="rId4" Type="http://schemas.openxmlformats.org/officeDocument/2006/relationships/hyperlink" Target="http://arcg.is/0PrTi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F Signa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69" y="1181100"/>
            <a:ext cx="1246631" cy="24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733800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Homelessness and Education in Florida: Discussion of Findings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858000" cy="762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ＭＳ Ｐゴシック" pitchFamily="-72" charset="-128"/>
              </a:rPr>
              <a:t>Anne Ray, Shimberg Center for Housing Studies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ＭＳ Ｐゴシック" pitchFamily="-72" charset="-128"/>
              </a:rPr>
              <a:t>Barbara “Bobbie” Ibarra, Miami Homes for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ＭＳ Ｐゴシック" pitchFamily="-72" charset="-128"/>
              </a:rPr>
              <a:t>All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ＭＳ Ｐゴシック" pitchFamily="-72" charset="-128"/>
            </a:endParaRPr>
          </a:p>
        </p:txBody>
      </p:sp>
      <p:pic>
        <p:nvPicPr>
          <p:cNvPr id="6" name="Picture 4" descr="shimberg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712" y="476250"/>
            <a:ext cx="2333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864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1999"/>
            <a:ext cx="8458200" cy="609603"/>
          </a:xfrm>
        </p:spPr>
        <p:txBody>
          <a:bodyPr/>
          <a:lstStyle/>
          <a:p>
            <a:r>
              <a:rPr lang="en-US" b="1" dirty="0" smtClean="0"/>
              <a:t>Study results: on all factors measured, homeless students struggled more than their housed peers.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040" y="5257800"/>
            <a:ext cx="7147560" cy="914400"/>
          </a:xfrm>
        </p:spPr>
        <p:txBody>
          <a:bodyPr/>
          <a:lstStyle/>
          <a:p>
            <a:r>
              <a:rPr lang="en-US" sz="2000" dirty="0" smtClean="0"/>
              <a:t>Florida Department of Education data </a:t>
            </a:r>
            <a:r>
              <a:rPr lang="en-US" sz="2000" dirty="0"/>
              <a:t>from 2015-2016 school year</a:t>
            </a:r>
          </a:p>
          <a:p>
            <a:r>
              <a:rPr lang="en-US" sz="2000" dirty="0" smtClean="0"/>
              <a:t>Compared homeless, housed/receiving free or reduced price lunch, housed/full price lunch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EDUCATIONAL OUTCOMES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763" b="8272"/>
          <a:stretch/>
        </p:blipFill>
        <p:spPr>
          <a:xfrm>
            <a:off x="381000" y="1447801"/>
            <a:ext cx="624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7" y="1905000"/>
            <a:ext cx="8748103" cy="3504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Homeless students had higher rates of absenteeism and truancy.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EDUCATIONAL OUTCOMES</a:t>
            </a:r>
            <a:endParaRPr 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4800" y="1509355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Absenteeism and Truancy,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2015-16 School Year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5791200"/>
            <a:ext cx="8153400" cy="609600"/>
          </a:xfrm>
        </p:spPr>
        <p:txBody>
          <a:bodyPr/>
          <a:lstStyle/>
          <a:p>
            <a:r>
              <a:rPr lang="en-US" sz="1800" dirty="0" smtClean="0"/>
              <a:t>Truancy: at least 15 unexcused absences within 90 days.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77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Fewer homeless students received passing scores on state tests.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EDUCATIONAL OUTCOMES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1371600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Passing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FSA and SSA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Percentage of Grade-Eligible Students,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2015-16 School Year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9" y="1861412"/>
            <a:ext cx="8415991" cy="37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Suspension rates were higher for homeless students.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EDUCATIONAL OUTCOMES</a:t>
            </a: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8328" y="1517904"/>
            <a:ext cx="5181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of Students Suspended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Least Once, 2015-16 School Year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1905000"/>
            <a:ext cx="5868219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These gaps might be significantly wider without the services that schools provide to homeless students.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51048" y="1298448"/>
            <a:ext cx="5791200" cy="4953000"/>
          </a:xfrm>
        </p:spPr>
        <p:txBody>
          <a:bodyPr/>
          <a:lstStyle/>
          <a:p>
            <a:r>
              <a:rPr lang="en-US" dirty="0" smtClean="0"/>
              <a:t>Enrollment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Tutoring</a:t>
            </a:r>
          </a:p>
          <a:p>
            <a:r>
              <a:rPr lang="en-US" dirty="0" smtClean="0"/>
              <a:t>Basic needs: hygiene kits, uniforms, school supplies</a:t>
            </a:r>
          </a:p>
          <a:p>
            <a:r>
              <a:rPr lang="en-US" dirty="0" smtClean="0"/>
              <a:t>Financial assistance for field trips and </a:t>
            </a:r>
            <a:r>
              <a:rPr lang="en-US" dirty="0" err="1" smtClean="0"/>
              <a:t>extracurriculars</a:t>
            </a:r>
            <a:endParaRPr lang="en-US" dirty="0" smtClean="0"/>
          </a:p>
          <a:p>
            <a:r>
              <a:rPr lang="en-US" dirty="0" smtClean="0"/>
              <a:t>Seniors: graduation costs, FAFSA/college tours</a:t>
            </a:r>
          </a:p>
          <a:p>
            <a:r>
              <a:rPr lang="en-US" dirty="0" smtClean="0"/>
              <a:t>Housing and service referrals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	EDUCATIONAL OUTCOMES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588"/>
          <a:stretch/>
        </p:blipFill>
        <p:spPr>
          <a:xfrm>
            <a:off x="381000" y="1456944"/>
            <a:ext cx="2633472" cy="40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1999"/>
            <a:ext cx="8610600" cy="446615"/>
          </a:xfrm>
        </p:spPr>
        <p:txBody>
          <a:bodyPr/>
          <a:lstStyle/>
          <a:p>
            <a:r>
              <a:rPr lang="en-US" sz="1800" b="1" dirty="0" smtClean="0"/>
              <a:t>Liaisons were asked what would help youth and families become permanently housed.</a:t>
            </a:r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48200" y="1356360"/>
            <a:ext cx="4114800" cy="5501640"/>
          </a:xfrm>
        </p:spPr>
        <p:txBody>
          <a:bodyPr/>
          <a:lstStyle/>
          <a:p>
            <a:r>
              <a:rPr lang="en-US" b="1" dirty="0" smtClean="0"/>
              <a:t>Top response: affordable housing</a:t>
            </a:r>
          </a:p>
          <a:p>
            <a:r>
              <a:rPr lang="en-US" sz="2000" dirty="0" smtClean="0"/>
              <a:t>Temporary shelter (esp. in rural areas) so families can save money for housing</a:t>
            </a:r>
          </a:p>
          <a:p>
            <a:r>
              <a:rPr lang="en-US" sz="2000" dirty="0" smtClean="0"/>
              <a:t>Homelessness prevention and rapid re-housing services</a:t>
            </a:r>
          </a:p>
          <a:p>
            <a:r>
              <a:rPr lang="en-US" sz="2000" dirty="0" smtClean="0"/>
              <a:t>Services to help parents work: afterschool care, education for work skills, transportation</a:t>
            </a:r>
          </a:p>
          <a:p>
            <a:r>
              <a:rPr lang="en-US" sz="2000" dirty="0" smtClean="0"/>
              <a:t>Case management and life/financial skills training for parents</a:t>
            </a:r>
          </a:p>
          <a:p>
            <a:r>
              <a:rPr lang="en-US" sz="2000" dirty="0" smtClean="0"/>
              <a:t>Safe housing options for unaccompanied youth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141"/>
          <a:stretch/>
        </p:blipFill>
        <p:spPr>
          <a:xfrm>
            <a:off x="388082" y="1447800"/>
            <a:ext cx="4031518" cy="4800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79" y="857250"/>
            <a:ext cx="8590892" cy="13062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 1: Restore and Increase </a:t>
            </a:r>
            <a:b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Federal Funding For Housing Choice Vouchers (HCV)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12" y="2380470"/>
            <a:ext cx="6446520" cy="2461023"/>
          </a:xfrm>
        </p:spPr>
        <p:txBody>
          <a:bodyPr>
            <a:normAutofit/>
          </a:bodyPr>
          <a:lstStyle/>
          <a:p>
            <a:pPr marL="173831" indent="-173831">
              <a:lnSpc>
                <a:spcPct val="110000"/>
              </a:lnSpc>
              <a:tabLst>
                <a:tab pos="173831" algn="l"/>
              </a:tabLst>
            </a:pP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The Housing Choice Voucher (HCV) is the federal government's major program for assisting very low-income families, the elderly, and the disabled to afford decent, safe, and sanitary housing.</a:t>
            </a:r>
          </a:p>
          <a:p>
            <a:pPr marL="173831" indent="-173831">
              <a:lnSpc>
                <a:spcPct val="110000"/>
              </a:lnSpc>
              <a:tabLst>
                <a:tab pos="173831" algn="l"/>
              </a:tabLst>
            </a:pP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According to the Center on Budget and Policy, $19.9 billion will be needed in 2018 to renew all HCVs </a:t>
            </a:r>
            <a:r>
              <a:rPr lang="en-US" sz="1350" b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currently in use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 in the U.S.</a:t>
            </a:r>
          </a:p>
          <a:p>
            <a:pPr marL="173831" lvl="1" indent="-173831">
              <a:lnSpc>
                <a:spcPct val="110000"/>
              </a:lnSpc>
              <a:tabLst>
                <a:tab pos="173831" algn="l"/>
              </a:tabLst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However, the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urrent proposed HUD budget of $17.7 billion will result in the loss of 250,000 vouchers.</a:t>
            </a:r>
            <a:endParaRPr lang="en-US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173831" indent="-173831">
              <a:lnSpc>
                <a:spcPct val="110000"/>
              </a:lnSpc>
              <a:tabLst>
                <a:tab pos="173831" algn="l"/>
              </a:tabLst>
            </a:pP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In Florida, there are 99,100 HCV’s in use; the newly proposed budget will result in a loss of 8,000 HCV’s.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52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414" y="1092709"/>
            <a:ext cx="4745737" cy="6583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 2: </a:t>
            </a:r>
            <a:b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Maintaining HUD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751077"/>
            <a:ext cx="7322509" cy="3074819"/>
          </a:xfrm>
        </p:spPr>
        <p:txBody>
          <a:bodyPr>
            <a:normAutofit/>
          </a:bodyPr>
          <a:lstStyle/>
          <a:p>
            <a:pPr marL="45244" indent="0">
              <a:buNone/>
            </a:pP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Public Housing: </a:t>
            </a:r>
          </a:p>
          <a:p>
            <a:pPr marL="173831" lvl="1" indent="-171450"/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Congress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must allocate funding to ensure that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the housing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units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occupied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remain safe and habitable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73831" lvl="2"/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The CDBG program 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provides flexible funds for affordable housing, services, and small business. C</a:t>
            </a: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urrent federal budget ELIMINATES THIS PROGRAM RESULTING IN A LOSS OF $131 MILLION by FLA.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marL="173831" lvl="1" indent="-171450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HOME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is the source of HUD funding for the creation of affordable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housing.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current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federal budget ELIMINATES THIS PROGRAM RESULTING IN A LOSS OF $44.6 MILLION FOR FLORIDA.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374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8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409" y="1104587"/>
            <a:ext cx="4207384" cy="10118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Recommendation 3: </a:t>
            </a:r>
            <a:r>
              <a:rPr lang="en-US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Preserving Housing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74" y="2011750"/>
            <a:ext cx="7959852" cy="2866868"/>
          </a:xfrm>
        </p:spPr>
        <p:txBody>
          <a:bodyPr>
            <a:no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Project-Based Rental Assistance (</a:t>
            </a:r>
            <a:r>
              <a:rPr lang="en-US" sz="1350" dirty="0" err="1">
                <a:solidFill>
                  <a:schemeClr val="tx1"/>
                </a:solidFill>
                <a:latin typeface="Trebuchet MS" panose="020B0603020202020204" pitchFamily="34" charset="0"/>
              </a:rPr>
              <a:t>PBRA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) provides much needed rental subsidies for housing units. </a:t>
            </a: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Congress must fully fund the PBRA program to allow the subsidies to continue.</a:t>
            </a:r>
          </a:p>
          <a:p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FHFC should continue setting aside funds for preservation of existing multifamily housing developments.</a:t>
            </a:r>
          </a:p>
          <a:p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Local governments should use SHIP to preserve PBRA housing.</a:t>
            </a:r>
          </a:p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Despite the availability of PBRA, affordability restrictions are time-limited. When restrictions expire, owners may convert properties to market-rate housing. </a:t>
            </a:r>
            <a:endParaRPr lang="en-US" sz="135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16,675 units in Florida 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with PBRA are at risk of loss in the next decade.</a:t>
            </a:r>
          </a:p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Financing can be used to: 1. incentivize owners to remain in the subsidy programs, 2. help new owners acquire housing developments and maintain affordability restrictions, and 3. rehab aging facilities.</a:t>
            </a: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743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5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10" y="1039007"/>
            <a:ext cx="8835284" cy="106299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 4: Tax Credit Projects - Maintain a</a:t>
            </a:r>
            <a:b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50-Year Affordability Term &amp; Average Income Limits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28" y="2274585"/>
            <a:ext cx="6886706" cy="1831783"/>
          </a:xfrm>
        </p:spPr>
        <p:txBody>
          <a:bodyPr>
            <a:norm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Federal law requires tax credit projects to remain affordable for at least 30 years. </a:t>
            </a:r>
            <a:r>
              <a:rPr lang="en-US" sz="1350" b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FHFC requires a 50-year affordability term. This should continue!</a:t>
            </a:r>
            <a:endParaRPr lang="en-US" sz="1350" b="1" u="sng" dirty="0">
              <a:solidFill>
                <a:srgbClr val="09CFD9"/>
              </a:solidFill>
              <a:latin typeface="Trebuchet MS" panose="020B0603020202020204" pitchFamily="34" charset="0"/>
            </a:endParaRPr>
          </a:p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The current tax credit statute does not allow set-aside units to serve households above 60% AMI.</a:t>
            </a:r>
          </a:p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Modify the Statue to allow some units to serve households at 80% AMI in exchange for restricting some units at 30% AMI, so long as the average for the building remains at 60% AMI.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234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799"/>
            <a:ext cx="8534400" cy="609600"/>
          </a:xfrm>
        </p:spPr>
        <p:txBody>
          <a:bodyPr/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The number of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students in Florida identified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as homeless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more than doubled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in the past decade.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2712" y="5562600"/>
            <a:ext cx="6800088" cy="1447800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poverty </a:t>
            </a:r>
            <a:r>
              <a:rPr lang="en-US" sz="2000" dirty="0" smtClean="0"/>
              <a:t>rate for school-age children increased from 16% (2007) to 22% (2015).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School districts </a:t>
            </a:r>
            <a:r>
              <a:rPr lang="en-US" sz="2000" b="1" dirty="0" smtClean="0">
                <a:latin typeface="Garamond" panose="02020404030301010803" pitchFamily="18" charset="0"/>
              </a:rPr>
              <a:t>improved identification </a:t>
            </a:r>
            <a:r>
              <a:rPr lang="en-US" sz="2000" dirty="0" smtClean="0">
                <a:latin typeface="Garamond" panose="02020404030301010803" pitchFamily="18" charset="0"/>
              </a:rPr>
              <a:t>of homeless children.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0" y="228600"/>
            <a:ext cx="3505200" cy="304798"/>
          </a:xfrm>
        </p:spPr>
        <p:txBody>
          <a:bodyPr/>
          <a:lstStyle/>
          <a:p>
            <a:r>
              <a:rPr lang="en-US" sz="1000" dirty="0" smtClean="0">
                <a:latin typeface="Garamond" panose="02020404030301010803" pitchFamily="18" charset="0"/>
              </a:rPr>
              <a:t>OVERVIEW OF STUDENT HOMELESSNESS</a:t>
            </a:r>
            <a:endParaRPr lang="en-US" sz="1000" dirty="0"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Homeless Students in Florida by School Year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2685"/>
            <a:ext cx="6431280" cy="35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665" y="1037131"/>
            <a:ext cx="6037289" cy="10736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>RECOMMENDATION 5: Commit total allocation to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The </a:t>
            </a:r>
            <a:r>
              <a:rPr lang="en-US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Sadowski</a:t>
            </a:r>
            <a:r>
              <a:rPr lang="en-US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Fund</a:t>
            </a:r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07" y="2015240"/>
            <a:ext cx="7795823" cy="3192905"/>
          </a:xfrm>
        </p:spPr>
        <p:txBody>
          <a:bodyPr>
            <a:noAutofit/>
          </a:bodyPr>
          <a:lstStyle/>
          <a:p>
            <a:pPr marL="126206" indent="136922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The </a:t>
            </a:r>
            <a:r>
              <a:rPr lang="en-US" sz="1350" dirty="0" err="1">
                <a:solidFill>
                  <a:schemeClr val="tx1"/>
                </a:solidFill>
                <a:latin typeface="Trebuchet MS" panose="020B0603020202020204" pitchFamily="34" charset="0"/>
              </a:rPr>
              <a:t>Sadowski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 Fund finances two affordable housing programs:</a:t>
            </a:r>
          </a:p>
          <a:p>
            <a:pPr marL="516731" indent="-134541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The State Housing Initiatives Partnership (SHIP) focuses on affordable ownership housing</a:t>
            </a:r>
          </a:p>
          <a:p>
            <a:pPr marL="516731" indent="-134541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The State Apartment Incentive Loan (SAIL) focuses on multifamily rental housing</a:t>
            </a:r>
          </a:p>
          <a:p>
            <a:pPr marL="126206" lvl="1" indent="136922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Between 2008 and 2016,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$1.8 billion were swept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into the general revenue fund.</a:t>
            </a:r>
          </a:p>
          <a:p>
            <a:pPr marL="126206" indent="136922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 Revenue for FY 2017-2018 was $291.4 million. Only $137 million allocated </a:t>
            </a: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a loss of housing funds of $154.4 million.</a:t>
            </a:r>
          </a:p>
          <a:p>
            <a:pPr marL="126206" indent="136922"/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Federal subsidies lost: 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From 2011 to 2013, </a:t>
            </a: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Florida forfeited a total of $1.539 billion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 in federal and private resources.</a:t>
            </a:r>
          </a:p>
          <a:p>
            <a:pPr marL="126206" indent="136922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 If the full amount of </a:t>
            </a:r>
            <a:r>
              <a:rPr lang="en-US" sz="1350" dirty="0" err="1">
                <a:solidFill>
                  <a:schemeClr val="tx1"/>
                </a:solidFill>
                <a:latin typeface="Trebuchet MS" panose="020B0603020202020204" pitchFamily="34" charset="0"/>
              </a:rPr>
              <a:t>Sadowski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 Funds were dedicated to housing, it would result in an estimated </a:t>
            </a: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29,000 jobs and $3.78 billion</a:t>
            </a:r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 in economic impacts for Florida.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171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745" y="1014646"/>
            <a:ext cx="6170393" cy="119908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 6: Devote SHIP for Temporary Financial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16" y="2213733"/>
            <a:ext cx="6400800" cy="3024266"/>
          </a:xfrm>
        </p:spPr>
        <p:txBody>
          <a:bodyPr>
            <a:noAutofit/>
          </a:bodyPr>
          <a:lstStyle/>
          <a:p>
            <a:pPr marL="263129" indent="-171450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Florida allows up to 25% of SHIP to be used for security and utility deposit assistance, eviction prevention subsidies up to 6 months rent, and rent subsidies up to one year.</a:t>
            </a:r>
          </a:p>
          <a:p>
            <a:pPr marL="91679" indent="0">
              <a:buNone/>
            </a:pP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Kissimmee</a:t>
            </a:r>
          </a:p>
          <a:p>
            <a:pPr marL="263129" lvl="1" indent="-171450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Leveraged CDBG funding with SHIP for security/utility deposits &amp; rental assistance for up to 3 months and social services</a:t>
            </a:r>
          </a:p>
          <a:p>
            <a:pPr marL="263129" lvl="1" indent="-171450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Since 2012, City has served over 120 households</a:t>
            </a:r>
          </a:p>
          <a:p>
            <a:pPr marL="91679" indent="0">
              <a:buNone/>
            </a:pP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West Palm Beach</a:t>
            </a:r>
          </a:p>
          <a:p>
            <a:pPr marL="263129" lvl="1" indent="-171450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Dedicates $50,000 of SHIP to assist 25 households with security deposits</a:t>
            </a:r>
          </a:p>
          <a:p>
            <a:pPr marL="91679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first month/last month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751" y="48348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1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16" y="982232"/>
            <a:ext cx="8162774" cy="135904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 7: Local Governments</a:t>
            </a:r>
            <a:b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Provide a bridge for families by</a:t>
            </a:r>
            <a:b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allocating a Portion of SHIP for ELI Households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16" y="2363762"/>
            <a:ext cx="6400800" cy="1495269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No state requirement for ELI households, so local governments are free to enact requirements themselves.</a:t>
            </a:r>
          </a:p>
          <a:p>
            <a:pPr marL="171450" indent="-171450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Set-Aside for ELI households would enable local governments to provide various sources of temporary assistance and housing.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461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5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938" y="958434"/>
            <a:ext cx="6364957" cy="1019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 8: Create Private-Public Loan Funds to Target ELI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696" y="2070734"/>
            <a:ext cx="6468189" cy="2923801"/>
          </a:xfrm>
        </p:spPr>
        <p:txBody>
          <a:bodyPr>
            <a:no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Loan funds combine public and private dollars to offer low-interest financing to developers looking to preserve or create affordable housing.</a:t>
            </a:r>
          </a:p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Loan funds are a unique way to leverage dwindling government dollars with private investment! </a:t>
            </a:r>
          </a:p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Many other cities have seen success: </a:t>
            </a:r>
          </a:p>
          <a:p>
            <a:pPr marL="557213" lvl="2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Home Funders (Boston)</a:t>
            </a:r>
          </a:p>
          <a:p>
            <a:pPr marL="557213" lvl="2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Denver Transit Oriented Development Fund</a:t>
            </a:r>
          </a:p>
          <a:p>
            <a:pPr marL="557213" lvl="2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NYC Acquisition Fund</a:t>
            </a:r>
          </a:p>
          <a:p>
            <a:pPr marL="557213" lvl="2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Los Angeles New Generation Fund</a:t>
            </a:r>
          </a:p>
          <a:p>
            <a:pPr marL="557213" lvl="2"/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Florida Community Loan Fund (Orlando-based)</a:t>
            </a: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01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9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506" y="1067882"/>
            <a:ext cx="6689090" cy="9550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 9: Use Existing or New Housing Trust Funds to Support ELI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04" y="1756660"/>
            <a:ext cx="6446520" cy="1950595"/>
          </a:xfrm>
        </p:spPr>
        <p:txBody>
          <a:bodyPr>
            <a:noAutofit/>
          </a:bodyPr>
          <a:lstStyle/>
          <a:p>
            <a:endParaRPr lang="en-US" sz="135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sz="135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Trust funds draw on dedicated sources of public funding to support affordable housing preservation and production. Trust funds also engage in low-interest lending for development &amp; preservation.</a:t>
            </a:r>
          </a:p>
          <a:p>
            <a:r>
              <a:rPr lang="en-US" sz="1350" dirty="0">
                <a:solidFill>
                  <a:schemeClr val="tx1"/>
                </a:solidFill>
                <a:latin typeface="Trebuchet MS" panose="020B0603020202020204" pitchFamily="34" charset="0"/>
              </a:rPr>
              <a:t>Local example: Miami-Dade County recently amended its own Affordable Housing Trust Fund to allocate carryover funds from the general revenue for affordable housing.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031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35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77" y="997241"/>
            <a:ext cx="6765811" cy="10007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National Models of Housing Trust Funds to Support ELI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92" y="1998001"/>
            <a:ext cx="6400800" cy="2982668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Chicago’s Low Income Housing Trust Fund </a:t>
            </a:r>
          </a:p>
          <a:p>
            <a:pPr marL="263129" lvl="1" indent="-205979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Funding comes from inclusionary zoning program and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 portion of state funding from a real estate transaction recording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fee.</a:t>
            </a:r>
          </a:p>
          <a:p>
            <a:pPr marL="263129" lvl="1" indent="-205979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 2014, 2,813 units of housing in the City of Chicago were subsidized by the trust fund!</a:t>
            </a:r>
          </a:p>
          <a:p>
            <a:pPr marL="57150" indent="0">
              <a:buNone/>
            </a:pPr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Kentucky’s Housing Trust Fund</a:t>
            </a:r>
          </a:p>
          <a:p>
            <a:pPr marL="263129" lvl="1" indent="-205979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Receives funding from a document recording fee, state housing finance agency, unclaimed lottery winnings, and the Governor’s Kentucky Derby Breakfast</a:t>
            </a:r>
          </a:p>
          <a:p>
            <a:pPr marL="263129" lvl="1" indent="-205979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Has created more than 3,900 rental units!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231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6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3" y="1003406"/>
            <a:ext cx="7054596" cy="7835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 10: EXPLORE Innovative Approaches to our Housing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0" y="1828576"/>
            <a:ext cx="6694645" cy="4005767"/>
          </a:xfrm>
        </p:spPr>
        <p:txBody>
          <a:bodyPr>
            <a:normAutofit/>
          </a:bodyPr>
          <a:lstStyle/>
          <a:p>
            <a:pPr marL="171450" indent="-171450"/>
            <a:endParaRPr lang="en-US" sz="165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71450" indent="-171450"/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Inclusionary Zoning</a:t>
            </a:r>
          </a:p>
          <a:p>
            <a:pPr marL="171450" indent="-171450"/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Community Land Trusts/Land Banking</a:t>
            </a:r>
          </a:p>
          <a:p>
            <a:pPr marL="171450" indent="-171450"/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Regulatory Reform</a:t>
            </a:r>
          </a:p>
          <a:p>
            <a:pPr marL="171450" indent="-171450"/>
            <a:r>
              <a:rPr lang="en-US" sz="135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Airbnb</a:t>
            </a:r>
            <a:endParaRPr lang="en-US" sz="135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71450" indent="-171450"/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Linkage Fees</a:t>
            </a:r>
          </a:p>
          <a:p>
            <a:pPr marL="171450" indent="-171450"/>
            <a:r>
              <a:rPr lang="en-US" sz="1350" b="1" dirty="0">
                <a:solidFill>
                  <a:schemeClr val="tx1"/>
                </a:solidFill>
                <a:latin typeface="Trebuchet MS" panose="020B0603020202020204" pitchFamily="34" charset="0"/>
              </a:rPr>
              <a:t>Community Benefits Agreements</a:t>
            </a:r>
            <a:endParaRPr lang="en-US" sz="135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3000" dirty="0"/>
              <a:t> </a:t>
            </a:r>
          </a:p>
          <a:p>
            <a:pPr marL="0" indent="0">
              <a:buNone/>
            </a:pPr>
            <a:r>
              <a:rPr lang="en-US" sz="4200" dirty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01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3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9" y="969678"/>
            <a:ext cx="8825459" cy="159535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 11: Developing alternative housing options for unaccompanied homeless youth: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94" y="1983681"/>
            <a:ext cx="7288429" cy="333121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Increase the number of youth-specific emergency shelter programs: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Covenant House Florida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Develop host home programs particularly in rural communities: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Avenues for Homeless Youth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Adopt successful transitional housing models for youth aging out of foster care:</a:t>
            </a:r>
            <a:b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The Village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Collaborate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across youth housing programs and mainstream systems to provide comprehensive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services: 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Miami’s Youth Homelessness Initiative</a:t>
            </a:r>
            <a:endParaRPr lang="en-US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Increase access to crisis shelter for minor youth (under 18) through Runaway and Homeless Act (RHY) program funding and state funds for juvenile justice respite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programs. Incorporate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RHY and youth crisis shelter providers into the Continuum of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Care.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223" y="4629031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085" y="948690"/>
            <a:ext cx="6046845" cy="72009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Recommendation12: Beyond Housing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59" y="1668781"/>
            <a:ext cx="7645170" cy="2834640"/>
          </a:xfrm>
        </p:spPr>
        <p:txBody>
          <a:bodyPr>
            <a:normAutofit/>
          </a:bodyPr>
          <a:lstStyle/>
          <a:p>
            <a:pPr marL="216694" lvl="1" indent="-171450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Beyond the lack of affordable housing, other economic factors cause homelessness</a:t>
            </a:r>
          </a:p>
          <a:p>
            <a:pPr marL="216694" lvl="1" indent="-17145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</a:t>
            </a: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Solution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Coordinate workforce development services for parents with housing assistance.</a:t>
            </a:r>
          </a:p>
          <a:p>
            <a:pPr marL="216694" lvl="1" indent="-171450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School Districts rely heavily on private donations to augment their limited McKinney Vento resources</a:t>
            </a:r>
          </a:p>
          <a:p>
            <a:pPr marL="258366" lvl="1" indent="0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Solution</a:t>
            </a:r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Encourage local foundations and charities to donate flexible funds to schools’     assistance programs</a:t>
            </a:r>
          </a:p>
          <a:p>
            <a:pPr marL="216694" lvl="1" indent="-171450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Our goal should be to make homelessness rare, brief, and one time across our state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63129" lvl="1" indent="0">
              <a:buNone/>
            </a:pPr>
            <a:r>
              <a:rPr lang="en-US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Solution: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Implement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key recommendations from Barbara </a:t>
            </a:r>
            <a:r>
              <a:rPr lang="en-US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Poppe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/Central Florida Commission on Homelessness reports (e.g. coordinated entry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, rapid rehousing, and permanent supportive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housing)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171" y="4640463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For more information: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7784" y="1359995"/>
            <a:ext cx="4267200" cy="495300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800" b="1" dirty="0">
                <a:latin typeface="Garamond" panose="02020404030301010803" pitchFamily="18" charset="0"/>
              </a:rPr>
              <a:t>Download the report</a:t>
            </a:r>
          </a:p>
          <a:p>
            <a:pPr marL="0" indent="0"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1800" dirty="0">
                <a:latin typeface="Garamond" panose="02020404030301010803" pitchFamily="18" charset="0"/>
                <a:hlinkClick r:id="rId3"/>
              </a:rPr>
              <a:t>http://</a:t>
            </a:r>
            <a:r>
              <a:rPr lang="en-US" sz="1800" dirty="0" smtClean="0">
                <a:latin typeface="Garamond" panose="02020404030301010803" pitchFamily="18" charset="0"/>
                <a:hlinkClick r:id="rId3"/>
              </a:rPr>
              <a:t>www.shimberg.ufl.edu/children.html</a:t>
            </a:r>
            <a:endParaRPr lang="en-US" sz="1800" dirty="0" smtClean="0">
              <a:latin typeface="Garamond" panose="02020404030301010803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 smtClean="0">
                <a:latin typeface="Garamond" panose="02020404030301010803" pitchFamily="18" charset="0"/>
              </a:rPr>
              <a:t>Map </a:t>
            </a:r>
            <a:r>
              <a:rPr lang="en-US" sz="1800" b="1" dirty="0">
                <a:latin typeface="Garamond" panose="02020404030301010803" pitchFamily="18" charset="0"/>
              </a:rPr>
              <a:t>schools in your community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>
                <a:hlinkClick r:id="rId4"/>
              </a:rPr>
              <a:t>http://www.shimberg.ufl.edu/schoolmap</a:t>
            </a:r>
            <a:endParaRPr lang="en-US" sz="1800" dirty="0">
              <a:hlinkClick r:id="rId4"/>
            </a:endParaRPr>
          </a:p>
          <a:p>
            <a:pPr marL="0" indent="0"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Garamond" panose="02020404030301010803" pitchFamily="18" charset="0"/>
                <a:hlinkClick r:id="rId4"/>
              </a:rPr>
              <a:t>http</a:t>
            </a:r>
            <a:r>
              <a:rPr lang="en-US" sz="1800" dirty="0">
                <a:latin typeface="Garamond" panose="02020404030301010803" pitchFamily="18" charset="0"/>
                <a:hlinkClick r:id="rId4"/>
              </a:rPr>
              <a:t>://arcg.is/0PrTii</a:t>
            </a:r>
            <a:endParaRPr lang="en-US" sz="1800" dirty="0">
              <a:latin typeface="Garamond" panose="02020404030301010803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b="1" dirty="0" smtClean="0">
                <a:latin typeface="Garamond" panose="02020404030301010803" pitchFamily="18" charset="0"/>
              </a:rPr>
              <a:t>Contact</a:t>
            </a:r>
            <a:r>
              <a:rPr lang="en-US" sz="1800" dirty="0">
                <a:latin typeface="Garamond" panose="02020404030301010803" pitchFamily="18" charset="0"/>
              </a:rPr>
              <a:t/>
            </a:r>
            <a:br>
              <a:rPr lang="en-US" sz="1800" dirty="0">
                <a:latin typeface="Garamond" panose="02020404030301010803" pitchFamily="18" charset="0"/>
              </a:rPr>
            </a:br>
            <a:r>
              <a:rPr lang="en-US" sz="1800" dirty="0">
                <a:latin typeface="Garamond" panose="02020404030301010803" pitchFamily="18" charset="0"/>
              </a:rPr>
              <a:t>Anne Ray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Shimberg Center for Housing Studies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352-273-1195</a:t>
            </a:r>
          </a:p>
          <a:p>
            <a:pPr marL="0" indent="0"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Garamond" panose="02020404030301010803" pitchFamily="18" charset="0"/>
                <a:hlinkClick r:id="rId5"/>
              </a:rPr>
              <a:t>aray@ufl.edu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Barbara “Bobbie” Ibarra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>
                <a:latin typeface="Garamond" panose="02020404030301010803" pitchFamily="18" charset="0"/>
              </a:rPr>
              <a:t>Miami Homes for All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 smtClean="0"/>
              <a:t>786-469-2060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bibarra@miamihomesforall.org</a:t>
            </a:r>
            <a:endParaRPr lang="en-US" sz="1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84" y="1447800"/>
            <a:ext cx="3713407" cy="47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61244"/>
            <a:ext cx="2953162" cy="433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6" y="228600"/>
            <a:ext cx="9275064" cy="1001186"/>
          </a:xfrm>
        </p:spPr>
        <p:txBody>
          <a:bodyPr/>
          <a:lstStyle/>
          <a:p>
            <a:r>
              <a:rPr lang="en-US" b="1" dirty="0" smtClean="0"/>
              <a:t>Online schools mapping tool: www.shimberg.ufl.edu/schoolmap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000" dirty="0"/>
              <a:t>OVERVIEW OF STUDENT HOMELESSNESS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484245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 Bay Area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4162" y="1506785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Statewide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410" y="1761468"/>
            <a:ext cx="4830453" cy="43342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" y="6095724"/>
            <a:ext cx="1664352" cy="381000"/>
            <a:chOff x="6405284" y="6042905"/>
            <a:chExt cx="1664352" cy="381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72" b="52224"/>
            <a:stretch/>
          </p:blipFill>
          <p:spPr>
            <a:xfrm>
              <a:off x="6405284" y="6042905"/>
              <a:ext cx="1664352" cy="381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95663" y="6125365"/>
              <a:ext cx="6767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All schools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0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Schools with at least </a:t>
            </a:r>
            <a:r>
              <a:rPr lang="en-US" sz="3200" b="1" dirty="0" smtClean="0"/>
              <a:t>50</a:t>
            </a:r>
            <a:r>
              <a:rPr lang="en-US" b="1" dirty="0" smtClean="0"/>
              <a:t> homeless students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000" dirty="0"/>
              <a:t>OVERVIEW OF STUDENT HOMELESSNESS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400" y="6050445"/>
            <a:ext cx="1664352" cy="770021"/>
            <a:chOff x="9587046" y="5509780"/>
            <a:chExt cx="1664352" cy="7700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72" b="34249"/>
            <a:stretch/>
          </p:blipFill>
          <p:spPr>
            <a:xfrm>
              <a:off x="9587046" y="5509780"/>
              <a:ext cx="1664352" cy="7700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877425" y="5592241"/>
              <a:ext cx="6767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All schools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77425" y="5874466"/>
              <a:ext cx="10454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Schools w/50+</a:t>
              </a:r>
              <a:br>
                <a:rPr lang="en-US" sz="800" dirty="0" smtClean="0"/>
              </a:br>
              <a:r>
                <a:rPr lang="en-US" sz="800" dirty="0" smtClean="0"/>
                <a:t>homeless students</a:t>
              </a:r>
              <a:endParaRPr lang="en-US" sz="8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418" y="1691805"/>
            <a:ext cx="5027982" cy="43342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14478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 Bay Area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0362" y="147034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Statewide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" y="1684505"/>
            <a:ext cx="2962688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Schools with at least </a:t>
            </a:r>
            <a:r>
              <a:rPr lang="en-US" sz="3200" b="1" dirty="0" smtClean="0"/>
              <a:t>10</a:t>
            </a:r>
            <a:r>
              <a:rPr lang="en-US" b="1" dirty="0" smtClean="0"/>
              <a:t> homeless students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000" dirty="0"/>
              <a:t>OVERVIEW OF STUDENT HOMELESSNESS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5943600"/>
            <a:ext cx="1664352" cy="770021"/>
            <a:chOff x="9587046" y="5509780"/>
            <a:chExt cx="1664352" cy="7700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72" b="34249"/>
            <a:stretch/>
          </p:blipFill>
          <p:spPr>
            <a:xfrm>
              <a:off x="9587046" y="5509780"/>
              <a:ext cx="1664352" cy="7700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877425" y="5592241"/>
              <a:ext cx="6767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All schools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77425" y="5874466"/>
              <a:ext cx="10454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Schools w/10+</a:t>
              </a:r>
              <a:br>
                <a:rPr lang="en-US" sz="800" dirty="0" smtClean="0"/>
              </a:br>
              <a:r>
                <a:rPr lang="en-US" sz="800" dirty="0" smtClean="0"/>
                <a:t>homeless students</a:t>
              </a:r>
              <a:endParaRPr lang="en-US" sz="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81000" y="14478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 Bay Area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0362" y="147034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Statewide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721751"/>
            <a:ext cx="5088306" cy="4334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78" y="1721751"/>
            <a:ext cx="2934109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458200" cy="609600"/>
          </a:xfrm>
        </p:spPr>
        <p:txBody>
          <a:bodyPr/>
          <a:lstStyle/>
          <a:p>
            <a:r>
              <a:rPr lang="en-US" b="1" dirty="0"/>
              <a:t>Most homeless </a:t>
            </a:r>
            <a:r>
              <a:rPr lang="en-US" b="1" dirty="0" smtClean="0"/>
              <a:t>families and youth are </a:t>
            </a:r>
            <a:r>
              <a:rPr lang="en-US" b="1" dirty="0"/>
              <a:t>doubled up with </a:t>
            </a:r>
            <a:r>
              <a:rPr lang="en-US" b="1" dirty="0" smtClean="0"/>
              <a:t>others.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0" y="1323000"/>
            <a:ext cx="3886199" cy="4953000"/>
          </a:xfrm>
        </p:spPr>
        <p:txBody>
          <a:bodyPr/>
          <a:lstStyle/>
          <a:p>
            <a:r>
              <a:rPr lang="en-US" sz="2000" dirty="0" smtClean="0"/>
              <a:t>74% of homeless students in Florida are doubled up.</a:t>
            </a:r>
          </a:p>
          <a:p>
            <a:r>
              <a:rPr lang="en-US" sz="2000" dirty="0" smtClean="0"/>
              <a:t>Most others are in hotels and motels (11%) and shelters and transitional housing (10%).</a:t>
            </a:r>
          </a:p>
          <a:p>
            <a:r>
              <a:rPr lang="en-US" sz="2000" dirty="0" smtClean="0"/>
              <a:t>1,000-2,000 students per year are in places not designed for human accommodation (cars, parks, campgrounds).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05400" y="228600"/>
            <a:ext cx="3429000" cy="304798"/>
          </a:xfrm>
        </p:spPr>
        <p:txBody>
          <a:bodyPr/>
          <a:lstStyle/>
          <a:p>
            <a:r>
              <a:rPr lang="en-US" dirty="0"/>
              <a:t>OVERVIEW OF STUDENT HOMELESSNESS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2656"/>
          <a:stretch/>
        </p:blipFill>
        <p:spPr>
          <a:xfrm>
            <a:off x="381000" y="1447800"/>
            <a:ext cx="4059936" cy="27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52" y="4114800"/>
            <a:ext cx="5239556" cy="2397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1999"/>
            <a:ext cx="8458200" cy="446615"/>
          </a:xfrm>
        </p:spPr>
        <p:txBody>
          <a:bodyPr/>
          <a:lstStyle/>
          <a:p>
            <a:r>
              <a:rPr lang="en-US" sz="2000" b="1" dirty="0"/>
              <a:t>Lack of affordable rental housing is a key factor in family homelessness.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4514" y="1447800"/>
            <a:ext cx="8077200" cy="4773084"/>
          </a:xfrm>
        </p:spPr>
        <p:txBody>
          <a:bodyPr/>
          <a:lstStyle/>
          <a:p>
            <a:r>
              <a:rPr lang="en-US" sz="2000" dirty="0"/>
              <a:t>The number of families in need is growing in </a:t>
            </a:r>
            <a:r>
              <a:rPr lang="en-US" sz="2000" dirty="0" smtClean="0"/>
              <a:t>Florida. The </a:t>
            </a:r>
            <a:r>
              <a:rPr lang="en-US" sz="2000" dirty="0"/>
              <a:t>number of affordable units is not.</a:t>
            </a:r>
          </a:p>
          <a:p>
            <a:r>
              <a:rPr lang="en-US" sz="2000" dirty="0"/>
              <a:t>Affordable family units (2+ bedrooms) are in short supply, and most are occupied by higher income or non-family households.</a:t>
            </a:r>
          </a:p>
          <a:p>
            <a:r>
              <a:rPr lang="en-US" sz="2000" dirty="0"/>
              <a:t>Apartments at fair market rent are far out of reach for minimum-wage and other low-wage workers.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OVERVIEW OF STUDENT HOMELESSNESS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8860" y="3824697"/>
            <a:ext cx="80350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can Florida’s workers</a:t>
            </a:r>
            <a:r>
              <a:rPr kumimoji="0" lang="en-US" altLang="en-US" sz="11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afford to pay in rent? (compared to market rent for 2BR unit)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4316" y="4129249"/>
            <a:ext cx="2655284" cy="167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i="1" dirty="0">
                <a:solidFill>
                  <a:srgbClr val="545F74"/>
                </a:solidFill>
                <a:latin typeface="Gotham-MediumItalic"/>
                <a:ea typeface="Calibri" panose="020F0502020204030204" pitchFamily="34" charset="0"/>
                <a:cs typeface="Gotham-MediumItalic"/>
              </a:rPr>
              <a:t>Assumes fast food workers and hotel employees are part-time, average wage workers based on U.S. Bureau of Labor Statistics, December 2016 Current Employment Survey (“limited-service restaurant workers” work an average of 24 hours/week with average wage of $10.33/hour; hotel and motel workers work an average of 30 hours/ week with average wage $14.11/hour). Minimum wage workers are assumed to work 40 hours/week at Florida’s minimum wage, $8.10/hour. Statewide two-bedroom Fair Market Rent from National Low-Income Housing Coalition, Out of Reach 2017.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4514" y="3804477"/>
            <a:ext cx="846468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97771"/>
            <a:ext cx="8458200" cy="446615"/>
          </a:xfrm>
        </p:spPr>
        <p:txBody>
          <a:bodyPr/>
          <a:lstStyle/>
          <a:p>
            <a:r>
              <a:rPr lang="en-US" sz="2000" b="1" dirty="0" smtClean="0"/>
              <a:t>Liaisons: Complex economic and health factors for parents contribute to housing instability.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/>
          <a:p>
            <a:r>
              <a:rPr lang="en-US" dirty="0" smtClean="0"/>
              <a:t>Unemployment and underemployment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ncludes families moving to FL to look for work</a:t>
            </a:r>
          </a:p>
          <a:p>
            <a:pPr lvl="1"/>
            <a:r>
              <a:rPr lang="en-US" dirty="0" smtClean="0"/>
              <a:t>Need for education and job skills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affordable, reliable transportation</a:t>
            </a:r>
          </a:p>
          <a:p>
            <a:r>
              <a:rPr lang="en-US" dirty="0" smtClean="0"/>
              <a:t>Disability, addiction, and health problems</a:t>
            </a:r>
          </a:p>
          <a:p>
            <a:r>
              <a:rPr lang="en-US" dirty="0" smtClean="0"/>
              <a:t>History of evictions and poor credit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OVERVIEW OF STUDENT HOMELESSNESS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Nearly 10% of homeless students are unaccompanied youth.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62400" y="1447800"/>
            <a:ext cx="4419600" cy="4953000"/>
          </a:xfrm>
        </p:spPr>
        <p:txBody>
          <a:bodyPr/>
          <a:lstStyle/>
          <a:p>
            <a:r>
              <a:rPr lang="en-US" dirty="0" smtClean="0"/>
              <a:t>6,982 unaccompanied youth </a:t>
            </a:r>
            <a:r>
              <a:rPr lang="en-US" dirty="0" err="1" smtClean="0"/>
              <a:t>ID’d</a:t>
            </a:r>
            <a:r>
              <a:rPr lang="en-US" dirty="0" smtClean="0"/>
              <a:t> in 2015-2016 (undercount).</a:t>
            </a:r>
          </a:p>
          <a:p>
            <a:r>
              <a:rPr lang="en-US" dirty="0" smtClean="0"/>
              <a:t>Unaccompanied </a:t>
            </a:r>
            <a:r>
              <a:rPr lang="en-US" dirty="0" smtClean="0"/>
              <a:t>youth face particular challenges and are vulnerable to victimization.</a:t>
            </a:r>
          </a:p>
          <a:p>
            <a:r>
              <a:rPr lang="en-US" dirty="0" smtClean="0"/>
              <a:t>Even in counties with family shelters, there are few options for unaccompanied youth.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05400" y="228600"/>
            <a:ext cx="3429000" cy="304798"/>
          </a:xfrm>
        </p:spPr>
        <p:txBody>
          <a:bodyPr/>
          <a:lstStyle/>
          <a:p>
            <a:r>
              <a:rPr lang="en-US" dirty="0"/>
              <a:t>OVERVIEW OF STUDENT HOMELESSNESS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4379" t="17603" r="4379" b="-202"/>
          <a:stretch/>
        </p:blipFill>
        <p:spPr>
          <a:xfrm>
            <a:off x="228600" y="1447800"/>
            <a:ext cx="348034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72B62"/>
      </a:hlink>
      <a:folHlink>
        <a:srgbClr val="072B62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27640</TotalTime>
  <Words>1839</Words>
  <Application>Microsoft Office PowerPoint</Application>
  <PresentationFormat>On-screen Show (4:3)</PresentationFormat>
  <Paragraphs>195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ＭＳ Ｐゴシック</vt:lpstr>
      <vt:lpstr>Arial</vt:lpstr>
      <vt:lpstr>Bookman Old Style</vt:lpstr>
      <vt:lpstr>Calibri</vt:lpstr>
      <vt:lpstr>Calibri Light</vt:lpstr>
      <vt:lpstr>Century Gothic</vt:lpstr>
      <vt:lpstr>Garamond</vt:lpstr>
      <vt:lpstr>Gill Sans MT</vt:lpstr>
      <vt:lpstr>Gotham-MediumItalic</vt:lpstr>
      <vt:lpstr>Rockwell</vt:lpstr>
      <vt:lpstr>Times New Roman</vt:lpstr>
      <vt:lpstr>Trebuchet MS</vt:lpstr>
      <vt:lpstr>Wingdings</vt:lpstr>
      <vt:lpstr>Wingdings 3</vt:lpstr>
      <vt:lpstr>1_Origin</vt:lpstr>
      <vt:lpstr>2_Origin</vt:lpstr>
      <vt:lpstr>Slice</vt:lpstr>
      <vt:lpstr>Homelessness and Education in Florida: Discussion of Findings</vt:lpstr>
      <vt:lpstr>The number of students in Florida identified as homeless more than doubled in the past decade.</vt:lpstr>
      <vt:lpstr>Online schools mapping tool: www.shimberg.ufl.edu/schoolmap</vt:lpstr>
      <vt:lpstr>Schools with at least 50 homeless students</vt:lpstr>
      <vt:lpstr>Schools with at least 10 homeless students</vt:lpstr>
      <vt:lpstr>Most homeless families and youth are doubled up with others.</vt:lpstr>
      <vt:lpstr>Lack of affordable rental housing is a key factor in family homelessness.</vt:lpstr>
      <vt:lpstr>Liaisons: Complex economic and health factors for parents contribute to housing instability.</vt:lpstr>
      <vt:lpstr>Nearly 10% of homeless students are unaccompanied youth.</vt:lpstr>
      <vt:lpstr>Study results: on all factors measured, homeless students struggled more than their housed peers.</vt:lpstr>
      <vt:lpstr>Homeless students had higher rates of absenteeism and truancy.</vt:lpstr>
      <vt:lpstr>Fewer homeless students received passing scores on state tests.</vt:lpstr>
      <vt:lpstr>Suspension rates were higher for homeless students.</vt:lpstr>
      <vt:lpstr>These gaps might be significantly wider without the services that schools provide to homeless students.</vt:lpstr>
      <vt:lpstr>Liaisons were asked what would help youth and families become permanently housed.</vt:lpstr>
      <vt:lpstr>RECOMMENDATION 1: Restore and Increase  Federal Funding For Housing Choice Vouchers (HCV)</vt:lpstr>
      <vt:lpstr>recommendation 2:  Maintaining HUD Funding</vt:lpstr>
      <vt:lpstr>Recommendation 3: Preserving Housing  </vt:lpstr>
      <vt:lpstr>RECOMMENDATION 4: Tax Credit Projects - Maintain a 50-Year Affordability Term &amp; Average Income Limits </vt:lpstr>
      <vt:lpstr> RECOMMENDATION 5: Commit total allocation to The Sadowski Fund </vt:lpstr>
      <vt:lpstr>Recommendation 6: Devote SHIP for Temporary Financial Assistance</vt:lpstr>
      <vt:lpstr>Recommendation 7: Local Governments Provide a bridge for families by allocating a Portion of SHIP for ELI Households</vt:lpstr>
      <vt:lpstr>RECOMMENDATION 8: Create Private-Public Loan Funds to Target ELI Families</vt:lpstr>
      <vt:lpstr>RECOMMENDATION 9: Use Existing or New Housing Trust Funds to Support ELI Housing</vt:lpstr>
      <vt:lpstr>National Models of Housing Trust Funds to Support ELI Housing</vt:lpstr>
      <vt:lpstr>RECOMMENDATION 10: EXPLORE Innovative Approaches to our Housing Crisis</vt:lpstr>
      <vt:lpstr>RECOMMENDATION 11: Developing alternative housing options for unaccompanied homeless youth: </vt:lpstr>
      <vt:lpstr>Recommendation12: Beyond Housing</vt:lpstr>
      <vt:lpstr>For more information: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AFTER SUBSIDIES: UNDERSTANDING THE TRAJECTORIES OF FORMERLY ASSISTED HOUSING IN FLORIDA</dc:title>
  <dc:creator>Andres Blanco</dc:creator>
  <cp:lastModifiedBy>Ray,Anne L</cp:lastModifiedBy>
  <cp:revision>406</cp:revision>
  <cp:lastPrinted>2017-11-03T17:50:48Z</cp:lastPrinted>
  <dcterms:created xsi:type="dcterms:W3CDTF">2011-02-18T02:03:55Z</dcterms:created>
  <dcterms:modified xsi:type="dcterms:W3CDTF">2017-12-11T20:46:49Z</dcterms:modified>
</cp:coreProperties>
</file>