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0" r:id="rId2"/>
    <p:sldMasterId id="2147483704" r:id="rId3"/>
    <p:sldMasterId id="2147483716" r:id="rId4"/>
    <p:sldMasterId id="2147483727" r:id="rId5"/>
  </p:sldMasterIdLst>
  <p:notesMasterIdLst>
    <p:notesMasterId r:id="rId17"/>
  </p:notesMasterIdLst>
  <p:sldIdLst>
    <p:sldId id="257" r:id="rId6"/>
    <p:sldId id="289" r:id="rId7"/>
    <p:sldId id="284" r:id="rId8"/>
    <p:sldId id="285" r:id="rId9"/>
    <p:sldId id="287" r:id="rId10"/>
    <p:sldId id="294" r:id="rId11"/>
    <p:sldId id="295" r:id="rId12"/>
    <p:sldId id="296" r:id="rId13"/>
    <p:sldId id="297" r:id="rId14"/>
    <p:sldId id="291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0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34" autoAdjust="0"/>
    <p:restoredTop sz="94660"/>
  </p:normalViewPr>
  <p:slideViewPr>
    <p:cSldViewPr snapToGrid="0" showGuides="1">
      <p:cViewPr varScale="1">
        <p:scale>
          <a:sx n="124" d="100"/>
          <a:sy n="124" d="100"/>
        </p:scale>
        <p:origin x="1144" y="168"/>
      </p:cViewPr>
      <p:guideLst>
        <p:guide orient="horz" pos="211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ray\Dropbox%20(UFL)\Class%20and%20Conference%20Presentations\County%20presentation%20template%202022\Jacobs%20files%20Spring%2024\1k%20county%20MSA%20graphs%202022%20PUM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293990205054998E-2"/>
          <c:y val="6.0597826202423481E-2"/>
          <c:w val="0.86659399317321606"/>
          <c:h val="0.86134699984235519"/>
        </c:manualLayout>
      </c:layout>
      <c:lineChart>
        <c:grouping val="standard"/>
        <c:varyColors val="0"/>
        <c:ser>
          <c:idx val="1"/>
          <c:order val="0"/>
          <c:tx>
            <c:strRef>
              <c:f>Escambia!$D$12</c:f>
              <c:strCache>
                <c:ptCount val="1"/>
                <c:pt idx="0">
                  <c:v>Florida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circle"/>
            <c:size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cat>
            <c:strRef>
              <c:f>Escambia!$C$13:$C$33</c:f>
              <c:strCache>
                <c:ptCount val="21"/>
                <c:pt idx="0">
                  <c:v>2003</c:v>
                </c:pt>
                <c:pt idx="2">
                  <c:v>2005</c:v>
                </c:pt>
                <c:pt idx="4">
                  <c:v>2007</c:v>
                </c:pt>
                <c:pt idx="6">
                  <c:v>2009</c:v>
                </c:pt>
                <c:pt idx="8">
                  <c:v>2011</c:v>
                </c:pt>
                <c:pt idx="10">
                  <c:v>2013</c:v>
                </c:pt>
                <c:pt idx="12">
                  <c:v>2015</c:v>
                </c:pt>
                <c:pt idx="14">
                  <c:v>2017</c:v>
                </c:pt>
                <c:pt idx="16">
                  <c:v>2019</c:v>
                </c:pt>
                <c:pt idx="18">
                  <c:v>2021</c:v>
                </c:pt>
                <c:pt idx="20">
                  <c:v>2023 Q1-2</c:v>
                </c:pt>
              </c:strCache>
            </c:strRef>
          </c:cat>
          <c:val>
            <c:numRef>
              <c:f>Escambia!$D$13:$D$33</c:f>
              <c:numCache>
                <c:formatCode>"$"#,##0</c:formatCode>
                <c:ptCount val="21"/>
                <c:pt idx="0">
                  <c:v>256971.14128000001</c:v>
                </c:pt>
                <c:pt idx="1">
                  <c:v>288628.90415999998</c:v>
                </c:pt>
                <c:pt idx="2">
                  <c:v>350358.98625999998</c:v>
                </c:pt>
                <c:pt idx="3">
                  <c:v>375620.03975</c:v>
                </c:pt>
                <c:pt idx="4">
                  <c:v>350680.17359999998</c:v>
                </c:pt>
                <c:pt idx="5">
                  <c:v>273355.64325999998</c:v>
                </c:pt>
                <c:pt idx="6">
                  <c:v>232999.99997999999</c:v>
                </c:pt>
                <c:pt idx="7">
                  <c:v>220821.18289</c:v>
                </c:pt>
                <c:pt idx="8">
                  <c:v>207410.40458999999</c:v>
                </c:pt>
                <c:pt idx="9">
                  <c:v>215037.89197</c:v>
                </c:pt>
                <c:pt idx="10">
                  <c:v>240500</c:v>
                </c:pt>
                <c:pt idx="11">
                  <c:v>258495.14144000001</c:v>
                </c:pt>
                <c:pt idx="12">
                  <c:v>274782.70048</c:v>
                </c:pt>
                <c:pt idx="13">
                  <c:v>283968.74992999999</c:v>
                </c:pt>
                <c:pt idx="14">
                  <c:v>292766.25857000001</c:v>
                </c:pt>
                <c:pt idx="15">
                  <c:v>301573.0785</c:v>
                </c:pt>
                <c:pt idx="16">
                  <c:v>308704.49747</c:v>
                </c:pt>
                <c:pt idx="17">
                  <c:v>333564.52867999999</c:v>
                </c:pt>
                <c:pt idx="18">
                  <c:v>370638.94644999999</c:v>
                </c:pt>
                <c:pt idx="19">
                  <c:v>403590.70713</c:v>
                </c:pt>
                <c:pt idx="20">
                  <c:v>400000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3896-44FF-973A-C8E1092CF7C6}"/>
            </c:ext>
          </c:extLst>
        </c:ser>
        <c:ser>
          <c:idx val="0"/>
          <c:order val="1"/>
          <c:tx>
            <c:strRef>
              <c:f>Escambia!$E$12</c:f>
              <c:strCache>
                <c:ptCount val="1"/>
                <c:pt idx="0">
                  <c:v>Escambia County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rgbClr val="023366"/>
              </a:solidFill>
              <a:ln>
                <a:noFill/>
              </a:ln>
            </c:spPr>
          </c:marker>
          <c:cat>
            <c:strRef>
              <c:f>Escambia!$C$13:$C$33</c:f>
              <c:strCache>
                <c:ptCount val="21"/>
                <c:pt idx="0">
                  <c:v>2003</c:v>
                </c:pt>
                <c:pt idx="2">
                  <c:v>2005</c:v>
                </c:pt>
                <c:pt idx="4">
                  <c:v>2007</c:v>
                </c:pt>
                <c:pt idx="6">
                  <c:v>2009</c:v>
                </c:pt>
                <c:pt idx="8">
                  <c:v>2011</c:v>
                </c:pt>
                <c:pt idx="10">
                  <c:v>2013</c:v>
                </c:pt>
                <c:pt idx="12">
                  <c:v>2015</c:v>
                </c:pt>
                <c:pt idx="14">
                  <c:v>2017</c:v>
                </c:pt>
                <c:pt idx="16">
                  <c:v>2019</c:v>
                </c:pt>
                <c:pt idx="18">
                  <c:v>2021</c:v>
                </c:pt>
                <c:pt idx="20">
                  <c:v>2023 Q1-2</c:v>
                </c:pt>
              </c:strCache>
            </c:strRef>
          </c:cat>
          <c:val>
            <c:numRef>
              <c:f>Escambia!$E$13:$E$33</c:f>
              <c:numCache>
                <c:formatCode>"$"#,##0</c:formatCode>
                <c:ptCount val="21"/>
                <c:pt idx="0">
                  <c:v>181081.52171999999</c:v>
                </c:pt>
                <c:pt idx="1">
                  <c:v>189051.93221999999</c:v>
                </c:pt>
                <c:pt idx="2">
                  <c:v>223181.31086</c:v>
                </c:pt>
                <c:pt idx="3">
                  <c:v>220413.83932999999</c:v>
                </c:pt>
                <c:pt idx="4">
                  <c:v>215522.19003</c:v>
                </c:pt>
                <c:pt idx="5">
                  <c:v>189928.00742000001</c:v>
                </c:pt>
                <c:pt idx="6">
                  <c:v>202639.39392</c:v>
                </c:pt>
                <c:pt idx="7">
                  <c:v>196378.0834</c:v>
                </c:pt>
                <c:pt idx="8">
                  <c:v>188554.91326</c:v>
                </c:pt>
                <c:pt idx="9">
                  <c:v>181396.99476</c:v>
                </c:pt>
                <c:pt idx="10">
                  <c:v>192400</c:v>
                </c:pt>
                <c:pt idx="11">
                  <c:v>198222.26439999999</c:v>
                </c:pt>
                <c:pt idx="12">
                  <c:v>198738.1857</c:v>
                </c:pt>
                <c:pt idx="13">
                  <c:v>198147.08327999999</c:v>
                </c:pt>
                <c:pt idx="14">
                  <c:v>198596.61356</c:v>
                </c:pt>
                <c:pt idx="15">
                  <c:v>213513.73957999999</c:v>
                </c:pt>
                <c:pt idx="16">
                  <c:v>227441.53305999999</c:v>
                </c:pt>
                <c:pt idx="17">
                  <c:v>256318.00625000001</c:v>
                </c:pt>
                <c:pt idx="18">
                  <c:v>268809.77857000002</c:v>
                </c:pt>
                <c:pt idx="19">
                  <c:v>294828.18579999998</c:v>
                </c:pt>
                <c:pt idx="20">
                  <c:v>280000</c:v>
                </c:pt>
              </c:numCache>
            </c:numRef>
          </c: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3896-44FF-973A-C8E1092CF7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279568"/>
        <c:axId val="1096657616"/>
        <c:extLst/>
      </c:lineChart>
      <c:catAx>
        <c:axId val="14562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6657616"/>
        <c:crosses val="autoZero"/>
        <c:auto val="1"/>
        <c:lblAlgn val="ctr"/>
        <c:lblOffset val="100"/>
        <c:noMultiLvlLbl val="0"/>
      </c:catAx>
      <c:valAx>
        <c:axId val="1096657616"/>
        <c:scaling>
          <c:orientation val="minMax"/>
        </c:scaling>
        <c:delete val="0"/>
        <c:axPos val="l"/>
        <c:majorGridlines/>
        <c:numFmt formatCode="&quot;$&quot;#,##0" sourceLinked="1"/>
        <c:majorTickMark val="none"/>
        <c:minorTickMark val="none"/>
        <c:tickLblPos val="nextTo"/>
        <c:crossAx val="145627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rgbClr val="000000"/>
          </a:solidFill>
          <a:latin typeface="Tw Cen MT" panose="020B0602020104020603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74260717410324"/>
          <c:y val="3.483980795958682E-2"/>
          <c:w val="0.80936850393700788"/>
          <c:h val="0.88260569545431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'Escambia 12-22'!$B$3</c:f>
              <c:strCache>
                <c:ptCount val="1"/>
                <c:pt idx="0">
                  <c:v>$1,200 or Less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'Escambia 12-22'!$C$2:$D$2</c:f>
              <c:numCache>
                <c:formatCode>General</c:formatCode>
                <c:ptCount val="2"/>
                <c:pt idx="0">
                  <c:v>2012</c:v>
                </c:pt>
                <c:pt idx="1">
                  <c:v>2022</c:v>
                </c:pt>
              </c:numCache>
            </c:numRef>
          </c:cat>
          <c:val>
            <c:numRef>
              <c:f>'Escambia 12-22'!$C$3:$D$3</c:f>
              <c:numCache>
                <c:formatCode>#,##0_);[Red]\(#,##0\)</c:formatCode>
                <c:ptCount val="2"/>
                <c:pt idx="0">
                  <c:v>25846</c:v>
                </c:pt>
                <c:pt idx="1">
                  <c:v>23028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D1C5-4D2F-84B4-4C2672A40B55}"/>
            </c:ext>
          </c:extLst>
        </c:ser>
        <c:ser>
          <c:idx val="1"/>
          <c:order val="1"/>
          <c:tx>
            <c:strRef>
              <c:f>'Escambia 12-22'!$B$4</c:f>
              <c:strCache>
                <c:ptCount val="1"/>
                <c:pt idx="0">
                  <c:v>More than $1,200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'Escambia 12-22'!$C$2:$D$2</c:f>
              <c:numCache>
                <c:formatCode>General</c:formatCode>
                <c:ptCount val="2"/>
                <c:pt idx="0">
                  <c:v>2012</c:v>
                </c:pt>
                <c:pt idx="1">
                  <c:v>2022</c:v>
                </c:pt>
              </c:numCache>
            </c:numRef>
          </c:cat>
          <c:val>
            <c:numRef>
              <c:f>'Escambia 12-22'!$C$4:$D$4</c:f>
              <c:numCache>
                <c:formatCode>#,##0_);[Red]\(#,##0\)</c:formatCode>
                <c:ptCount val="2"/>
                <c:pt idx="0">
                  <c:v>17420</c:v>
                </c:pt>
                <c:pt idx="1">
                  <c:v>25270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C5-4D2F-84B4-4C2672A40B5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9"/>
        <c:overlap val="100"/>
        <c:axId val="586071823"/>
        <c:axId val="586073071"/>
        <c:extLst/>
      </c:barChart>
      <c:catAx>
        <c:axId val="586071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3071"/>
        <c:crosses val="autoZero"/>
        <c:auto val="1"/>
        <c:lblAlgn val="ctr"/>
        <c:lblOffset val="100"/>
        <c:noMultiLvlLbl val="0"/>
      </c:catAx>
      <c:valAx>
        <c:axId val="586073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200"/>
                  <a:t>Rental Units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1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w Cen MT" panose="020B0602020104020603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262898023276249"/>
          <c:y val="3.57393204156711E-2"/>
          <c:w val="0.81944683480439684"/>
          <c:h val="0.774227045148768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Graphs!$B$24</c:f>
              <c:strCache>
                <c:ptCount val="1"/>
                <c:pt idx="0">
                  <c:v>Cost Burdened (more than 30% of income for housing)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5.2742616033755275E-2"/>
                  <c:y val="-4.2983021706426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rgbClr val="080808"/>
                      </a:solidFill>
                      <a:latin typeface="Tw Cen MT" panose="020B06020201040206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92C-4353-9748-28AE1AC74E89}"/>
                </c:ext>
              </c:extLst>
            </c:dLbl>
            <c:dLbl>
              <c:idx val="7"/>
              <c:layout>
                <c:manualLayout>
                  <c:x val="6.4361565168278012E-2"/>
                  <c:y val="-5.37287771330324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rgbClr val="080808"/>
                      </a:solidFill>
                      <a:latin typeface="Tw Cen MT" panose="020B06020201040206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2C-4353-9748-28AE1AC74E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080808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(Graphs!$C$6:$C$9,Graphs!$G$6:$G$9)</c:f>
              <c:numCache>
                <c:formatCode>_(* #,##0_);_(* \(#,##0\);_(* "-"??_);_(@_)</c:formatCode>
                <c:ptCount val="8"/>
                <c:pt idx="0">
                  <c:v>9505</c:v>
                </c:pt>
                <c:pt idx="1">
                  <c:v>5136</c:v>
                </c:pt>
                <c:pt idx="2">
                  <c:v>2356</c:v>
                </c:pt>
                <c:pt idx="3">
                  <c:v>967</c:v>
                </c:pt>
                <c:pt idx="4">
                  <c:v>16245</c:v>
                </c:pt>
                <c:pt idx="5">
                  <c:v>7133</c:v>
                </c:pt>
                <c:pt idx="6">
                  <c:v>3464</c:v>
                </c:pt>
                <c:pt idx="7">
                  <c:v>1055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2C-4353-9748-28AE1AC74E89}"/>
            </c:ext>
          </c:extLst>
        </c:ser>
        <c:ser>
          <c:idx val="1"/>
          <c:order val="1"/>
          <c:tx>
            <c:strRef>
              <c:f>Graphs!$B$25</c:f>
              <c:strCache>
                <c:ptCount val="1"/>
                <c:pt idx="0">
                  <c:v>Not Cost Burdened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(Graphs!$E$6:$E$9,Graphs!$I$6:$I$9)</c:f>
              <c:numCache>
                <c:formatCode>_(* #,##0_);_(* \(#,##0\);_(* "-"??_);_(@_)</c:formatCode>
                <c:ptCount val="8"/>
                <c:pt idx="0">
                  <c:v>6960</c:v>
                </c:pt>
                <c:pt idx="1">
                  <c:v>9546</c:v>
                </c:pt>
                <c:pt idx="2">
                  <c:v>16275</c:v>
                </c:pt>
                <c:pt idx="3">
                  <c:v>33445</c:v>
                </c:pt>
                <c:pt idx="4">
                  <c:v>4689</c:v>
                </c:pt>
                <c:pt idx="5">
                  <c:v>1793</c:v>
                </c:pt>
                <c:pt idx="6">
                  <c:v>7034</c:v>
                </c:pt>
                <c:pt idx="7">
                  <c:v>8181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2C-4353-9748-28AE1AC74E8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-2055351264"/>
        <c:axId val="-2055346448"/>
      </c:barChart>
      <c:catAx>
        <c:axId val="-20553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46448"/>
        <c:crosses val="autoZero"/>
        <c:auto val="1"/>
        <c:lblAlgn val="ctr"/>
        <c:lblOffset val="100"/>
        <c:noMultiLvlLbl val="0"/>
      </c:catAx>
      <c:valAx>
        <c:axId val="-205534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100"/>
                  <a:t>Households</a:t>
                </a:r>
              </a:p>
            </c:rich>
          </c:tx>
          <c:layout>
            <c:manualLayout>
              <c:xMode val="edge"/>
              <c:yMode val="edge"/>
              <c:x val="2.3712139989316115E-2"/>
              <c:y val="0.35863879224775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5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599326882264556E-2"/>
          <c:y val="4.3609492447316642E-2"/>
          <c:w val="0.81959706917656194"/>
          <c:h val="0.83255203561431479"/>
        </c:manualLayout>
      </c:layout>
      <c:lineChart>
        <c:grouping val="standard"/>
        <c:varyColors val="0"/>
        <c:ser>
          <c:idx val="0"/>
          <c:order val="0"/>
          <c:tx>
            <c:strRef>
              <c:f>Escambia!$A$5</c:f>
              <c:strCache>
                <c:ptCount val="1"/>
                <c:pt idx="0">
                  <c:v>eviction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multiLvlStrRef>
              <c:f>Escambia!$B$3:$U$4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</c:lvl>
              </c:multiLvlStrCache>
            </c:multiLvlStrRef>
          </c:cat>
          <c:val>
            <c:numRef>
              <c:f>Escambia!$B$5:$U$5</c:f>
              <c:numCache>
                <c:formatCode>_(* #,##0_);_(* \(#,##0\);_(* "-"??_);_(@_)</c:formatCode>
                <c:ptCount val="20"/>
                <c:pt idx="0">
                  <c:v>487</c:v>
                </c:pt>
                <c:pt idx="1">
                  <c:v>448</c:v>
                </c:pt>
                <c:pt idx="2">
                  <c:v>513</c:v>
                </c:pt>
                <c:pt idx="3">
                  <c:v>448</c:v>
                </c:pt>
                <c:pt idx="4">
                  <c:v>396</c:v>
                </c:pt>
                <c:pt idx="5">
                  <c:v>58</c:v>
                </c:pt>
                <c:pt idx="6">
                  <c:v>262</c:v>
                </c:pt>
                <c:pt idx="7">
                  <c:v>491</c:v>
                </c:pt>
                <c:pt idx="8">
                  <c:v>387</c:v>
                </c:pt>
                <c:pt idx="9">
                  <c:v>333</c:v>
                </c:pt>
                <c:pt idx="10">
                  <c:v>422</c:v>
                </c:pt>
                <c:pt idx="11">
                  <c:v>323</c:v>
                </c:pt>
                <c:pt idx="12">
                  <c:v>380</c:v>
                </c:pt>
                <c:pt idx="13">
                  <c:v>467</c:v>
                </c:pt>
                <c:pt idx="14">
                  <c:v>511</c:v>
                </c:pt>
                <c:pt idx="15">
                  <c:v>485</c:v>
                </c:pt>
                <c:pt idx="16">
                  <c:v>527</c:v>
                </c:pt>
                <c:pt idx="17">
                  <c:v>452</c:v>
                </c:pt>
                <c:pt idx="18">
                  <c:v>575</c:v>
                </c:pt>
                <c:pt idx="19">
                  <c:v>526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14CE-4171-936C-3CD97835914C}"/>
            </c:ext>
          </c:extLst>
        </c:ser>
        <c:ser>
          <c:idx val="1"/>
          <c:order val="1"/>
          <c:tx>
            <c:strRef>
              <c:f>Escambia!$A$6</c:f>
              <c:strCache>
                <c:ptCount val="1"/>
                <c:pt idx="0">
                  <c:v>foreclosure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multiLvlStrRef>
              <c:f>Escambia!$B$3:$U$4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</c:lvl>
              </c:multiLvlStrCache>
            </c:multiLvlStrRef>
          </c:cat>
          <c:val>
            <c:numRef>
              <c:f>Escambia!$B$6:$U$6</c:f>
              <c:numCache>
                <c:formatCode>_(* #,##0_);_(* \(#,##0\);_(* "-"??_);_(@_)</c:formatCode>
                <c:ptCount val="20"/>
                <c:pt idx="0">
                  <c:v>147</c:v>
                </c:pt>
                <c:pt idx="1">
                  <c:v>139</c:v>
                </c:pt>
                <c:pt idx="2">
                  <c:v>125</c:v>
                </c:pt>
                <c:pt idx="3">
                  <c:v>129</c:v>
                </c:pt>
                <c:pt idx="4">
                  <c:v>118</c:v>
                </c:pt>
                <c:pt idx="5">
                  <c:v>6</c:v>
                </c:pt>
                <c:pt idx="6">
                  <c:v>39</c:v>
                </c:pt>
                <c:pt idx="7">
                  <c:v>22</c:v>
                </c:pt>
                <c:pt idx="8">
                  <c:v>39</c:v>
                </c:pt>
                <c:pt idx="9">
                  <c:v>45</c:v>
                </c:pt>
                <c:pt idx="10">
                  <c:v>49</c:v>
                </c:pt>
                <c:pt idx="11">
                  <c:v>47</c:v>
                </c:pt>
                <c:pt idx="12">
                  <c:v>83</c:v>
                </c:pt>
                <c:pt idx="13">
                  <c:v>130</c:v>
                </c:pt>
                <c:pt idx="14">
                  <c:v>97</c:v>
                </c:pt>
                <c:pt idx="15">
                  <c:v>68</c:v>
                </c:pt>
                <c:pt idx="16">
                  <c:v>134</c:v>
                </c:pt>
                <c:pt idx="17">
                  <c:v>134</c:v>
                </c:pt>
                <c:pt idx="18">
                  <c:v>117</c:v>
                </c:pt>
                <c:pt idx="19">
                  <c:v>105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4CE-4171-936C-3CD9783591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496463"/>
        <c:axId val="1527494063"/>
      </c:lineChart>
      <c:catAx>
        <c:axId val="15274964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4063"/>
        <c:crosses val="autoZero"/>
        <c:auto val="1"/>
        <c:lblAlgn val="ctr"/>
        <c:lblOffset val="100"/>
        <c:noMultiLvlLbl val="0"/>
      </c:catAx>
      <c:valAx>
        <c:axId val="1527494063"/>
        <c:scaling>
          <c:orientation val="minMax"/>
          <c:max val="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6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C9BD3-A379-422F-8FED-8B6CAEE5E50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4116C9-7CB8-4743-8FBA-68A8BA0D0389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$600-799</a:t>
          </a:r>
        </a:p>
      </dgm:t>
    </dgm:pt>
    <dgm:pt modelId="{56551181-2879-4D1F-BE7F-DAEAD636B83A}" type="par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EFE677-5A73-472D-9604-E8EE162B7721}" type="sib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0452E1-293A-4804-9AD2-E53B94608D56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$800-999</a:t>
          </a:r>
        </a:p>
      </dgm:t>
    </dgm:pt>
    <dgm:pt modelId="{E210C1DE-4672-44F1-907C-D04B45F94A6B}" type="par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90115E-DB80-4D4E-BA00-6031E90A2C43}" type="sib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795D33-588E-4F04-A4A9-549DB1C8E26C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$1,000-1,200</a:t>
          </a:r>
        </a:p>
      </dgm:t>
    </dgm:pt>
    <dgm:pt modelId="{CFFAE9E9-E51E-4DE2-82F4-C806E357DD59}" type="par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7405A77-B610-4D58-B9F8-618D507318BE}" type="sib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6EDDA3E-E1C1-43B1-BE1B-03084F584BD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Auto Techs and Mechanics</a:t>
          </a:r>
          <a:endParaRPr lang="en-US" dirty="0">
            <a:latin typeface="Tw Cen MT" panose="020B0602020104020603" pitchFamily="34" charset="0"/>
          </a:endParaRPr>
        </a:p>
      </dgm:t>
    </dgm:pt>
    <dgm:pt modelId="{F662D252-A01A-4E35-8A7D-1669BA582145}" type="par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EF5025-7093-4770-BF7A-FA7D8F8ADD92}" type="sib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46D9E4-7AFF-F44A-827B-D11B4486C98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Child, Family, and School Social Workers</a:t>
          </a:r>
          <a:endParaRPr lang="en-US" dirty="0">
            <a:latin typeface="Tw Cen MT" panose="020B0602020104020603" pitchFamily="34" charset="0"/>
          </a:endParaRPr>
        </a:p>
      </dgm:t>
    </dgm:pt>
    <dgm:pt modelId="{ADF4136B-B7DA-2F48-97F6-DCD318258E48}" type="par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388B89-FF32-3143-9C0D-00005C69A88D}" type="sib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E1BAD2B-03A5-49A4-854F-69D28A5548D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Bartenders</a:t>
          </a:r>
          <a:endParaRPr lang="en-US" b="1" i="0" dirty="0">
            <a:latin typeface="Tw Cen MT" panose="020B0602020104020603" pitchFamily="34" charset="0"/>
          </a:endParaRPr>
        </a:p>
      </dgm:t>
    </dgm:pt>
    <dgm:pt modelId="{7DB4EAAC-FF78-4964-8205-5473A7229A7D}" type="parTrans" cxnId="{B617921E-50A8-4A3D-887F-0890950FCA2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03A7BC8-0DD4-4968-8637-269D29AC3571}" type="sibTrans" cxnId="{B617921E-50A8-4A3D-887F-0890950FCA2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D2309A4-111E-47E5-AC3A-A9FD11F7D5E6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Bus Drivers</a:t>
          </a:r>
          <a:endParaRPr lang="en-US" dirty="0">
            <a:latin typeface="Tw Cen MT" panose="020B0602020104020603" pitchFamily="34" charset="0"/>
          </a:endParaRPr>
        </a:p>
      </dgm:t>
    </dgm:pt>
    <dgm:pt modelId="{09BD893B-9850-4E35-8C68-81A8550C49BE}" type="parTrans" cxnId="{ECFF4EEF-CB46-4FB3-8073-BD7D904E2AD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D8DD8DE-976C-45C8-97EE-E86118C24253}" type="sibTrans" cxnId="{ECFF4EEF-CB46-4FB3-8073-BD7D904E2AD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182CFD2-EB12-46A8-8B3F-7C4A5E9C2BC9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Carpenters</a:t>
          </a:r>
          <a:endParaRPr lang="en-US" dirty="0">
            <a:latin typeface="Tw Cen MT" panose="020B0602020104020603" pitchFamily="34" charset="0"/>
          </a:endParaRPr>
        </a:p>
      </dgm:t>
    </dgm:pt>
    <dgm:pt modelId="{999A94BF-8B35-4B48-883F-789302418C51}" type="parTrans" cxnId="{10F111CF-6A64-4B69-B2D7-6D5D44E0E90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A0C78F3-7DF7-482A-B37C-D8D0F21851F9}" type="sibTrans" cxnId="{10F111CF-6A64-4B69-B2D7-6D5D44E0E90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0EDBC91-5A05-4347-8492-0607B1CF9606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Dental Assistants</a:t>
          </a:r>
          <a:endParaRPr lang="en-US">
            <a:latin typeface="Tw Cen MT" panose="020B0602020104020603" pitchFamily="34" charset="0"/>
          </a:endParaRPr>
        </a:p>
      </dgm:t>
    </dgm:pt>
    <dgm:pt modelId="{BC7B2708-FDA7-48C9-B2CA-A73B161C4A61}" type="parTrans" cxnId="{2D350BCB-D324-4B5E-9A82-0CFC5C15DD3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1EA2EFC-6B68-41DB-B005-B78917DFCE6F}" type="sibTrans" cxnId="{2D350BCB-D324-4B5E-9A82-0CFC5C15DD3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9DB3559-6952-4E79-B540-94679E963D10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Heavy and Tractor-Trailer Truck Drivers</a:t>
          </a:r>
          <a:endParaRPr lang="en-US" dirty="0">
            <a:latin typeface="Tw Cen MT" panose="020B0602020104020603" pitchFamily="34" charset="0"/>
          </a:endParaRPr>
        </a:p>
      </dgm:t>
    </dgm:pt>
    <dgm:pt modelId="{8EA28CFC-7EDB-4734-8E9E-F4937D5B0B9B}" type="parTrans" cxnId="{18FAB70C-B760-4550-82BA-09800D62843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B1D51FC-8C17-48E3-8715-76ACA66B0440}" type="sibTrans" cxnId="{18FAB70C-B760-4550-82BA-09800D62843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09BAEF3-B74D-4457-ABFF-B718F6978950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1" i="0" u="none" dirty="0">
              <a:latin typeface="Tw Cen MT" panose="020B0602020104020603" pitchFamily="34" charset="0"/>
            </a:rPr>
            <a:t>Median, All Occupations</a:t>
          </a:r>
          <a:endParaRPr lang="en-US" b="1" dirty="0">
            <a:latin typeface="Tw Cen MT" panose="020B0602020104020603" pitchFamily="34" charset="0"/>
          </a:endParaRPr>
        </a:p>
      </dgm:t>
    </dgm:pt>
    <dgm:pt modelId="{97173671-8165-469D-9451-9A669910B631}" type="parTrans" cxnId="{39CDB673-B9B5-4923-9860-EAE09433EEC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400D3F0-14FB-4F13-9E67-FE6D50D00C13}" type="sibTrans" cxnId="{39CDB673-B9B5-4923-9860-EAE09433EEC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D8FDB99-9563-46D0-B54E-48D0DD65B175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Mental Health and Substance Abuse Social Workers</a:t>
          </a:r>
          <a:endParaRPr lang="en-US" dirty="0">
            <a:latin typeface="Tw Cen MT" panose="020B0602020104020603" pitchFamily="34" charset="0"/>
          </a:endParaRPr>
        </a:p>
      </dgm:t>
    </dgm:pt>
    <dgm:pt modelId="{20154C96-0399-4253-A6C7-7F81189E141C}" type="parTrans" cxnId="{5754CE0A-20CB-43BA-97EE-BBB963E440D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A2AF7CA-11A7-4DDA-B5E6-EBABDC471D45}" type="sibTrans" cxnId="{5754CE0A-20CB-43BA-97EE-BBB963E440D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E4EF14F-2AD0-4757-B56C-D94B69161716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Paramedics</a:t>
          </a:r>
          <a:endParaRPr lang="en-US">
            <a:latin typeface="Tw Cen MT" panose="020B0602020104020603" pitchFamily="34" charset="0"/>
          </a:endParaRPr>
        </a:p>
      </dgm:t>
    </dgm:pt>
    <dgm:pt modelId="{23D612A6-92EF-41BD-87E3-A9E549DAD72F}" type="parTrans" cxnId="{D9479469-C675-473B-8A06-32A60EBA48E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6460FA9-859A-4947-AFAC-7DBFDA4840B5}" type="sibTrans" cxnId="{D9479469-C675-473B-8A06-32A60EBA48E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D779F2D-7ADB-4B86-9E65-CA5C231E8888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Roofers</a:t>
          </a:r>
          <a:endParaRPr lang="en-US">
            <a:latin typeface="Tw Cen MT" panose="020B0602020104020603" pitchFamily="34" charset="0"/>
          </a:endParaRPr>
        </a:p>
      </dgm:t>
    </dgm:pt>
    <dgm:pt modelId="{760C6F33-A656-417C-8B81-9CAE76B6230E}" type="parTrans" cxnId="{AE3F1DDA-8CEE-4A95-8174-1C82162F460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816CDCA-B16A-4B24-9D44-7E73253D0B0D}" type="sibTrans" cxnId="{AE3F1DDA-8CEE-4A95-8174-1C82162F460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3F8918E-E213-4C0F-8409-F7CE319205E6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Cashiers</a:t>
          </a:r>
          <a:endParaRPr lang="en-US">
            <a:latin typeface="Tw Cen MT" panose="020B0602020104020603" pitchFamily="34" charset="0"/>
          </a:endParaRPr>
        </a:p>
      </dgm:t>
    </dgm:pt>
    <dgm:pt modelId="{1CFBAE57-5580-44EF-B538-A65CAC553029}" type="parTrans" cxnId="{F58D881B-DAA9-4EA3-A093-95EB36B1295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9BC4BF7-E310-4281-8F31-6D1E46ED96AD}" type="sibTrans" cxnId="{F58D881B-DAA9-4EA3-A093-95EB36B1295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66B35F7-3EC9-4BEB-9B36-84A3E842AFE9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Childcare Workers</a:t>
          </a:r>
          <a:endParaRPr lang="en-US">
            <a:latin typeface="Tw Cen MT" panose="020B0602020104020603" pitchFamily="34" charset="0"/>
          </a:endParaRPr>
        </a:p>
      </dgm:t>
    </dgm:pt>
    <dgm:pt modelId="{52D2CCAD-4A99-4191-BD05-6AFBA1A99348}" type="parTrans" cxnId="{F453AE56-B223-4801-B1E3-BC906B7D713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6FA7AD5-9122-44D0-8573-67456AE50BDC}" type="sibTrans" cxnId="{F453AE56-B223-4801-B1E3-BC906B7D713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94484AD-436B-4888-BC43-1BB85CE50B86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Restaurant Cooks</a:t>
          </a:r>
          <a:endParaRPr lang="en-US">
            <a:latin typeface="Tw Cen MT" panose="020B0602020104020603" pitchFamily="34" charset="0"/>
          </a:endParaRPr>
        </a:p>
      </dgm:t>
    </dgm:pt>
    <dgm:pt modelId="{5880FEE9-0D9F-42D4-9C58-4EB5E3CED0BA}" type="parTrans" cxnId="{7BC60CF4-DE68-47B7-9C84-DE4480C17C9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DAA0C5-AB6C-4FD1-B35F-7CA6EFA2B986}" type="sibTrans" cxnId="{7BC60CF4-DE68-47B7-9C84-DE4480C17C9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BEC5142-682F-44B6-A2E4-55614207176C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Dishwashers</a:t>
          </a:r>
          <a:endParaRPr lang="en-US">
            <a:latin typeface="Tw Cen MT" panose="020B0602020104020603" pitchFamily="34" charset="0"/>
          </a:endParaRPr>
        </a:p>
      </dgm:t>
    </dgm:pt>
    <dgm:pt modelId="{FAE430A6-E855-4153-82E5-0011FC660E83}" type="parTrans" cxnId="{62796D73-2431-419B-8F55-7FFDD809CC3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B4EB90A-A739-43A6-BA94-09E353E503D3}" type="sibTrans" cxnId="{62796D73-2431-419B-8F55-7FFDD809CC3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A9EB13C-38CE-47FB-AFFC-EDA898125372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Fast Food and Counter Workers</a:t>
          </a:r>
          <a:endParaRPr lang="en-US">
            <a:latin typeface="Tw Cen MT" panose="020B0602020104020603" pitchFamily="34" charset="0"/>
          </a:endParaRPr>
        </a:p>
      </dgm:t>
    </dgm:pt>
    <dgm:pt modelId="{B2A74140-76FC-457B-8175-F4D0407C108D}" type="parTrans" cxnId="{EBE7DCE4-C068-42B4-8BCC-F88A7F71D37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8A60214-4878-4142-9DB4-7A01C459C4F2}" type="sibTrans" cxnId="{EBE7DCE4-C068-42B4-8BCC-F88A7F71D37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EDC5C80-E313-4922-9341-40835128641F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Food Preparation Workers</a:t>
          </a:r>
          <a:endParaRPr lang="en-US">
            <a:latin typeface="Tw Cen MT" panose="020B0602020104020603" pitchFamily="34" charset="0"/>
          </a:endParaRPr>
        </a:p>
      </dgm:t>
    </dgm:pt>
    <dgm:pt modelId="{06320E62-8820-486A-B7F5-1FAFC94D870B}" type="parTrans" cxnId="{BBEBB750-6720-4F36-9683-63C46148A8F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9FC09F6-179F-4DF4-969E-F41B5C5DBF1F}" type="sibTrans" cxnId="{BBEBB750-6720-4F36-9683-63C46148A8F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9036C24-CD61-4735-8DBF-32EC328636B0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Home Health and Personal Care Aides</a:t>
          </a:r>
          <a:endParaRPr lang="en-US">
            <a:latin typeface="Tw Cen MT" panose="020B0602020104020603" pitchFamily="34" charset="0"/>
          </a:endParaRPr>
        </a:p>
      </dgm:t>
    </dgm:pt>
    <dgm:pt modelId="{E32C72BD-E3A2-4487-9BA9-5395CE9AF106}" type="parTrans" cxnId="{C79E05B7-25E1-45F1-ADB0-EA41DBBA9EF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D3FCC99-27D5-47A2-A423-6E2F67A0644C}" type="sibTrans" cxnId="{C79E05B7-25E1-45F1-ADB0-EA41DBBA9EF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CF8B66D-771E-43CC-A6A4-E5CFEBBC456D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Hotel, Motel, and Resort Desk Clerks</a:t>
          </a:r>
          <a:endParaRPr lang="en-US">
            <a:latin typeface="Tw Cen MT" panose="020B0602020104020603" pitchFamily="34" charset="0"/>
          </a:endParaRPr>
        </a:p>
      </dgm:t>
    </dgm:pt>
    <dgm:pt modelId="{D4E6F90F-E8BD-41EC-9B5A-6AB457D2412E}" type="parTrans" cxnId="{2D105851-B182-4C6D-8B7A-4697C6AA5FF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FD58F35-74BD-4633-93AD-6E22DF78E0E5}" type="sibTrans" cxnId="{2D105851-B182-4C6D-8B7A-4697C6AA5FF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F11ACA2-DB55-43F2-87C8-ADF87A38DD6F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Janitors and Cleaners</a:t>
          </a:r>
          <a:endParaRPr lang="en-US">
            <a:latin typeface="Tw Cen MT" panose="020B0602020104020603" pitchFamily="34" charset="0"/>
          </a:endParaRPr>
        </a:p>
      </dgm:t>
    </dgm:pt>
    <dgm:pt modelId="{0A3A0A07-A2C0-4FF9-A3EE-AED1ACB76201}" type="parTrans" cxnId="{D6BCC175-6C0D-4608-8CF2-6ECF30C4F95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4544C96-1D06-471F-B5DB-AE2FA08E0EC1}" type="sibTrans" cxnId="{D6BCC175-6C0D-4608-8CF2-6ECF30C4F95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2A4C15C-FEEF-4A99-B639-6FB5DFA55FA2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Laundry and Dry-Cleaning Workers</a:t>
          </a:r>
          <a:endParaRPr lang="en-US" dirty="0">
            <a:latin typeface="Tw Cen MT" panose="020B0602020104020603" pitchFamily="34" charset="0"/>
          </a:endParaRPr>
        </a:p>
      </dgm:t>
    </dgm:pt>
    <dgm:pt modelId="{A62FB015-46EA-4E90-B9BC-E459F9A5F252}" type="parTrans" cxnId="{C56FF42D-4908-4064-9DCA-64654E83320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E489A3F-EE70-41AA-843F-F7368D43E3F9}" type="sibTrans" cxnId="{C56FF42D-4908-4064-9DCA-64654E83320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A93EED8-91B9-4416-92E0-3F8BD709C3A0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Maids and Housekeeping Cleaners</a:t>
          </a:r>
          <a:endParaRPr lang="en-US">
            <a:latin typeface="Tw Cen MT" panose="020B0602020104020603" pitchFamily="34" charset="0"/>
          </a:endParaRPr>
        </a:p>
      </dgm:t>
    </dgm:pt>
    <dgm:pt modelId="{A3FB6B60-11C0-46D5-9CCD-C5E65AAEA3E6}" type="parTrans" cxnId="{BBED624C-BC2A-4D24-8D67-507D54833B8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51770E3-15DE-4B08-BBB0-A3BE4BD2EB6D}" type="sibTrans" cxnId="{BBED624C-BC2A-4D24-8D67-507D54833B8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552BB4-7363-46DB-A75A-06445AF6A192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Nursing Assistants</a:t>
          </a:r>
          <a:endParaRPr lang="en-US">
            <a:latin typeface="Tw Cen MT" panose="020B0602020104020603" pitchFamily="34" charset="0"/>
          </a:endParaRPr>
        </a:p>
      </dgm:t>
    </dgm:pt>
    <dgm:pt modelId="{220E5818-E319-400A-AB18-0BFFD40C3971}" type="parTrans" cxnId="{DA81A511-F293-49E2-94E5-076FF4665FD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C5D9EF1-6071-4F7B-97E9-DEE273FDC2C1}" type="sibTrans" cxnId="{DA81A511-F293-49E2-94E5-076FF4665FD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B278525-4756-42A0-ACA5-C016D4C5EB08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Preschool Teachers</a:t>
          </a:r>
          <a:endParaRPr lang="en-US">
            <a:latin typeface="Tw Cen MT" panose="020B0602020104020603" pitchFamily="34" charset="0"/>
          </a:endParaRPr>
        </a:p>
      </dgm:t>
    </dgm:pt>
    <dgm:pt modelId="{F8199390-89F9-4B04-8995-ACB810632E0B}" type="parTrans" cxnId="{8EF5EDE8-82F7-4351-BF68-7E5C42A61ED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56D859A-CE7F-4EEB-90B5-C62714E537D5}" type="sibTrans" cxnId="{8EF5EDE8-82F7-4351-BF68-7E5C42A61ED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90A40A8-8D6A-4EDB-8EB3-3EC45622C0EE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Receptionists</a:t>
          </a:r>
          <a:endParaRPr lang="en-US">
            <a:latin typeface="Tw Cen MT" panose="020B0602020104020603" pitchFamily="34" charset="0"/>
          </a:endParaRPr>
        </a:p>
      </dgm:t>
    </dgm:pt>
    <dgm:pt modelId="{799645DC-3A4E-401E-A3D2-9CF59A6BE70C}" type="parTrans" cxnId="{75E9CF09-7AFD-4680-BC7F-D7065C76596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5C75129-3407-4686-9EC4-926048EF2E21}" type="sibTrans" cxnId="{75E9CF09-7AFD-4680-BC7F-D7065C76596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CCA5582-6EDD-4B6D-8635-61DCFCC75AC9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Retail Salespersons</a:t>
          </a:r>
          <a:endParaRPr lang="en-US">
            <a:latin typeface="Tw Cen MT" panose="020B0602020104020603" pitchFamily="34" charset="0"/>
          </a:endParaRPr>
        </a:p>
      </dgm:t>
    </dgm:pt>
    <dgm:pt modelId="{C37856C8-FC7C-4621-A379-828CA8DF3350}" type="parTrans" cxnId="{91E52562-9BA4-437E-BDCD-FAC8A48C7EB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ADD54E7-D4A6-428B-BBD8-6BA037CD4B29}" type="sibTrans" cxnId="{91E52562-9BA4-437E-BDCD-FAC8A48C7EB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25AA7A3-C47D-463D-AF59-BD3DC0758156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Security Guards</a:t>
          </a:r>
          <a:endParaRPr lang="en-US">
            <a:latin typeface="Tw Cen MT" panose="020B0602020104020603" pitchFamily="34" charset="0"/>
          </a:endParaRPr>
        </a:p>
      </dgm:t>
    </dgm:pt>
    <dgm:pt modelId="{48B04072-8353-40B3-8760-115FE827F59A}" type="parTrans" cxnId="{C83FDC43-3359-4E52-A663-CCD66848C2E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990BC9C-9183-49EE-8D24-68ECD27B7A09}" type="sibTrans" cxnId="{C83FDC43-3359-4E52-A663-CCD66848C2E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EFAA693-46F5-4799-A5A0-3B362045FA0C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Substitute Teachers</a:t>
          </a:r>
          <a:endParaRPr lang="en-US">
            <a:latin typeface="Tw Cen MT" panose="020B0602020104020603" pitchFamily="34" charset="0"/>
          </a:endParaRPr>
        </a:p>
      </dgm:t>
    </dgm:pt>
    <dgm:pt modelId="{ADCBF229-DC64-417D-8FC2-DF7D9049F0EF}" type="parTrans" cxnId="{842EB41F-A0F2-45F9-94A7-83F7F0A5F91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58C2DAC-4ACE-4F6A-AC62-B21297F0B335}" type="sibTrans" cxnId="{842EB41F-A0F2-45F9-94A7-83F7F0A5F91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1FD9F8F-2747-40EF-B1A5-919D986022FA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Waitstaff</a:t>
          </a:r>
          <a:endParaRPr lang="en-US">
            <a:latin typeface="Tw Cen MT" panose="020B0602020104020603" pitchFamily="34" charset="0"/>
          </a:endParaRPr>
        </a:p>
      </dgm:t>
    </dgm:pt>
    <dgm:pt modelId="{930A72A5-D095-4BAD-AAB3-2A41D5805A40}" type="parTrans" cxnId="{D41D8E81-926E-41B7-B804-FF962D6DFEF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3AFBA04-6605-40E8-B080-7B6C7C1BD06B}" type="sibTrans" cxnId="{D41D8E81-926E-41B7-B804-FF962D6DFEF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4B7B3D2-09B9-49D7-B694-D54FC5AFC24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Construction Laborers</a:t>
          </a:r>
          <a:endParaRPr lang="en-US">
            <a:latin typeface="Tw Cen MT" panose="020B0602020104020603" pitchFamily="34" charset="0"/>
          </a:endParaRPr>
        </a:p>
      </dgm:t>
    </dgm:pt>
    <dgm:pt modelId="{C6CA574D-3BDA-4DA3-BC99-544D587DD449}" type="parTrans" cxnId="{D3EB7CA9-4B72-4AE1-AA6A-66A3147B628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51BE31B-AA25-4129-BAFC-54D13D7A18CE}" type="sibTrans" cxnId="{D3EB7CA9-4B72-4AE1-AA6A-66A3147B628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EF7B3DC-B01F-4147-81E4-95BDB88EB4ED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Customer Service Reps</a:t>
          </a:r>
          <a:endParaRPr lang="en-US">
            <a:latin typeface="Tw Cen MT" panose="020B0602020104020603" pitchFamily="34" charset="0"/>
          </a:endParaRPr>
        </a:p>
      </dgm:t>
    </dgm:pt>
    <dgm:pt modelId="{20E904F1-E891-41F3-AE4F-64AE5D11ABDD}" type="parTrans" cxnId="{B807FEB4-6EE3-436F-91E1-DFE45C665B4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213C811-8CB5-49F1-BE93-0B81CC9DCB3A}" type="sibTrans" cxnId="{B807FEB4-6EE3-436F-91E1-DFE45C665B4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4AAFC9B-12BE-4CC2-AFED-AC339C7EA6CA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Firefighters</a:t>
          </a:r>
          <a:endParaRPr lang="en-US">
            <a:latin typeface="Tw Cen MT" panose="020B0602020104020603" pitchFamily="34" charset="0"/>
          </a:endParaRPr>
        </a:p>
      </dgm:t>
    </dgm:pt>
    <dgm:pt modelId="{76285F71-FF2A-44B6-8378-C06E105393E8}" type="parTrans" cxnId="{A8109EC9-D5E1-4A11-A0C9-9176B2AE344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76AF9C4-74EA-4198-8C72-89CF313468B6}" type="sibTrans" cxnId="{A8109EC9-D5E1-4A11-A0C9-9176B2AE344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BFF9C37-4E70-477A-826F-64A913B7F589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Hairdressers</a:t>
          </a:r>
          <a:endParaRPr lang="en-US">
            <a:latin typeface="Tw Cen MT" panose="020B0602020104020603" pitchFamily="34" charset="0"/>
          </a:endParaRPr>
        </a:p>
      </dgm:t>
    </dgm:pt>
    <dgm:pt modelId="{64EAF432-D2A2-4859-B1CE-2B93F950F916}" type="parTrans" cxnId="{0976BB78-A5DA-449C-BF2A-A7BF4AAAC12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40485FC-16FC-421B-8622-C770E2185CA9}" type="sibTrans" cxnId="{0976BB78-A5DA-449C-BF2A-A7BF4AAAC12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F90FBA6-748B-4210-9F39-41C55DEAEC74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Landscaping and Groundskeeping Workers</a:t>
          </a:r>
          <a:endParaRPr lang="en-US">
            <a:latin typeface="Tw Cen MT" panose="020B0602020104020603" pitchFamily="34" charset="0"/>
          </a:endParaRPr>
        </a:p>
      </dgm:t>
    </dgm:pt>
    <dgm:pt modelId="{A0131294-646F-4ED6-BD8B-5B575548A454}" type="parTrans" cxnId="{67B04679-3775-4C67-BD9F-E7FC9C65A2A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00B401A-F2F8-4AE7-83F4-1236F39ACC2D}" type="sibTrans" cxnId="{67B04679-3775-4C67-BD9F-E7FC9C65A2A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CA3CFD0-06E4-46A6-B9AC-5CE1C01E25A6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Light Truck Drivers</a:t>
          </a:r>
          <a:endParaRPr lang="en-US">
            <a:latin typeface="Tw Cen MT" panose="020B0602020104020603" pitchFamily="34" charset="0"/>
          </a:endParaRPr>
        </a:p>
      </dgm:t>
    </dgm:pt>
    <dgm:pt modelId="{ECF10CFF-24F2-4015-B5BF-C121340308FA}" type="parTrans" cxnId="{E68E9E01-B173-4217-802A-EBFF4C1C296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90CF6B0-416A-4230-B4B5-A0DEBAC1C92B}" type="sibTrans" cxnId="{E68E9E01-B173-4217-802A-EBFF4C1C296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4F2E3FB-B936-4770-AE84-076E5B903109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Medical Assistants</a:t>
          </a:r>
          <a:endParaRPr lang="en-US">
            <a:latin typeface="Tw Cen MT" panose="020B0602020104020603" pitchFamily="34" charset="0"/>
          </a:endParaRPr>
        </a:p>
      </dgm:t>
    </dgm:pt>
    <dgm:pt modelId="{22F9E02C-565B-4DD1-80C5-299830870E08}" type="parTrans" cxnId="{EA4F288E-33C2-45F0-A9E8-E3B1F4CAF20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CCAF855-8601-423F-8E0D-F6CD7DB7337F}" type="sibTrans" cxnId="{EA4F288E-33C2-45F0-A9E8-E3B1F4CAF20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04AF223-58B6-49E4-B8AA-E73E96BAA67D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Office Clerks</a:t>
          </a:r>
          <a:endParaRPr lang="en-US">
            <a:latin typeface="Tw Cen MT" panose="020B0602020104020603" pitchFamily="34" charset="0"/>
          </a:endParaRPr>
        </a:p>
      </dgm:t>
    </dgm:pt>
    <dgm:pt modelId="{9C4D3F9B-9AB5-40CC-98D1-EA600B810768}" type="parTrans" cxnId="{B7C8D61C-73E6-4A6E-AAD9-A6C67F16915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5F9D7A2-D152-4F9B-9DCA-806A7F570771}" type="sibTrans" cxnId="{B7C8D61C-73E6-4A6E-AAD9-A6C67F16915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56B6461-2408-47C9-AE70-99DB47EA25A9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Painters</a:t>
          </a:r>
          <a:endParaRPr lang="en-US">
            <a:latin typeface="Tw Cen MT" panose="020B0602020104020603" pitchFamily="34" charset="0"/>
          </a:endParaRPr>
        </a:p>
      </dgm:t>
    </dgm:pt>
    <dgm:pt modelId="{8D56B4DE-20E8-4131-87D0-738D342D78C5}" type="parTrans" cxnId="{22A0DE3A-86B6-487A-B1A7-B20E07C3460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4156E8C-251C-4B5D-A6B2-6958E9BF0D0A}" type="sibTrans" cxnId="{22A0DE3A-86B6-487A-B1A7-B20E07C3460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CFA99A4-25A1-442E-BA7F-4C3F34A4C822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Pharmacy Techs</a:t>
          </a:r>
          <a:endParaRPr lang="en-US">
            <a:latin typeface="Tw Cen MT" panose="020B0602020104020603" pitchFamily="34" charset="0"/>
          </a:endParaRPr>
        </a:p>
      </dgm:t>
    </dgm:pt>
    <dgm:pt modelId="{8905CF6A-B7E6-4682-B351-9E345D78CAC6}" type="parTrans" cxnId="{1D551E7E-B991-4794-A6D8-C8EE29BE08C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E93A8AB-0376-4053-81B7-ABB76F778083}" type="sibTrans" cxnId="{1D551E7E-B991-4794-A6D8-C8EE29BE08C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95EC91E-D4DF-4390-8C27-BFBCE9CB3115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Secretaries and Administrative Assistants</a:t>
          </a:r>
          <a:endParaRPr lang="en-US">
            <a:latin typeface="Tw Cen MT" panose="020B0602020104020603" pitchFamily="34" charset="0"/>
          </a:endParaRPr>
        </a:p>
      </dgm:t>
    </dgm:pt>
    <dgm:pt modelId="{0321953E-BE70-4BD4-984E-D9B5F9C288B0}" type="parTrans" cxnId="{1B0E0778-4051-4F68-92A6-5321118D98C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AA3E3CD-F9FB-40F5-8ED4-F5D292F3F924}" type="sibTrans" cxnId="{1B0E0778-4051-4F68-92A6-5321118D98C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6F59DBE-4B71-4664-99BB-EC148DC288F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Tellers</a:t>
          </a:r>
          <a:endParaRPr lang="en-US">
            <a:latin typeface="Tw Cen MT" panose="020B0602020104020603" pitchFamily="34" charset="0"/>
          </a:endParaRPr>
        </a:p>
      </dgm:t>
    </dgm:pt>
    <dgm:pt modelId="{647939AC-447F-4FD2-BD97-E1876FD65EB2}" type="parTrans" cxnId="{DAA0910E-83EA-45C9-A6D5-BD4533F1915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1690C6F-57B6-4D47-AB3E-AB7DA16A2B73}" type="sibTrans" cxnId="{DAA0910E-83EA-45C9-A6D5-BD4533F1915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ACD7535-22A1-4BA7-96C8-BD1D3AC9F74C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Veterinary Techs</a:t>
          </a:r>
          <a:endParaRPr lang="en-US">
            <a:latin typeface="Tw Cen MT" panose="020B0602020104020603" pitchFamily="34" charset="0"/>
          </a:endParaRPr>
        </a:p>
      </dgm:t>
    </dgm:pt>
    <dgm:pt modelId="{F4683B9C-16EB-458C-B5EB-0A6A181DF139}" type="parTrans" cxnId="{2754C16F-CD79-4A5F-B896-89D71B7B019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A1442B5-7058-46A2-9E70-8865C72F415E}" type="sibTrans" cxnId="{2754C16F-CD79-4A5F-B896-89D71B7B019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5A7E2D6-9371-4D34-A20D-39ECD97705FE}" type="pres">
      <dgm:prSet presAssocID="{95DC9BD3-A379-422F-8FED-8B6CAEE5E50F}" presName="Name0" presStyleCnt="0">
        <dgm:presLayoutVars>
          <dgm:dir/>
          <dgm:animLvl val="lvl"/>
          <dgm:resizeHandles val="exact"/>
        </dgm:presLayoutVars>
      </dgm:prSet>
      <dgm:spPr/>
    </dgm:pt>
    <dgm:pt modelId="{53DF4D98-6470-4CFF-BE0D-B9C663A35944}" type="pres">
      <dgm:prSet presAssocID="{984116C9-7CB8-4743-8FBA-68A8BA0D0389}" presName="composite" presStyleCnt="0"/>
      <dgm:spPr/>
    </dgm:pt>
    <dgm:pt modelId="{E2E7CD91-C3A5-46F8-BFD0-A1BEBFC45E9D}" type="pres">
      <dgm:prSet presAssocID="{984116C9-7CB8-4743-8FBA-68A8BA0D03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045AAE0-9BB3-4F66-A39D-FC0233DDC39E}" type="pres">
      <dgm:prSet presAssocID="{984116C9-7CB8-4743-8FBA-68A8BA0D0389}" presName="desTx" presStyleLbl="alignAccFollowNode1" presStyleIdx="0" presStyleCnt="3">
        <dgm:presLayoutVars>
          <dgm:bulletEnabled val="1"/>
        </dgm:presLayoutVars>
      </dgm:prSet>
      <dgm:spPr/>
    </dgm:pt>
    <dgm:pt modelId="{3C9F3B84-A8CB-405E-A741-5827E5589FF1}" type="pres">
      <dgm:prSet presAssocID="{E2EFE677-5A73-472D-9604-E8EE162B7721}" presName="space" presStyleCnt="0"/>
      <dgm:spPr/>
    </dgm:pt>
    <dgm:pt modelId="{142EF4AE-B3CC-4E88-A2A4-94AA318A35CE}" type="pres">
      <dgm:prSet presAssocID="{930452E1-293A-4804-9AD2-E53B94608D56}" presName="composite" presStyleCnt="0"/>
      <dgm:spPr/>
    </dgm:pt>
    <dgm:pt modelId="{1A385492-E76F-4B22-9064-58D648E04DA7}" type="pres">
      <dgm:prSet presAssocID="{930452E1-293A-4804-9AD2-E53B94608D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1FB7C73-6081-42C7-8E15-28075061167B}" type="pres">
      <dgm:prSet presAssocID="{930452E1-293A-4804-9AD2-E53B94608D56}" presName="desTx" presStyleLbl="alignAccFollowNode1" presStyleIdx="1" presStyleCnt="3">
        <dgm:presLayoutVars>
          <dgm:bulletEnabled val="1"/>
        </dgm:presLayoutVars>
      </dgm:prSet>
      <dgm:spPr/>
    </dgm:pt>
    <dgm:pt modelId="{899A29AF-D2CB-4888-9B96-2FD9BEA6EAF2}" type="pres">
      <dgm:prSet presAssocID="{D290115E-DB80-4D4E-BA00-6031E90A2C43}" presName="space" presStyleCnt="0"/>
      <dgm:spPr/>
    </dgm:pt>
    <dgm:pt modelId="{9EB90903-B167-4794-A290-2BD5359F4705}" type="pres">
      <dgm:prSet presAssocID="{4F795D33-588E-4F04-A4A9-549DB1C8E26C}" presName="composite" presStyleCnt="0"/>
      <dgm:spPr/>
    </dgm:pt>
    <dgm:pt modelId="{528B556C-5429-4133-8BB3-15AEA9F447C7}" type="pres">
      <dgm:prSet presAssocID="{4F795D33-588E-4F04-A4A9-549DB1C8E2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4083978-5BA0-40E3-AB18-2F3A89BB9529}" type="pres">
      <dgm:prSet presAssocID="{4F795D33-588E-4F04-A4A9-549DB1C8E26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E68E9E01-B173-4217-802A-EBFF4C1C2967}" srcId="{930452E1-293A-4804-9AD2-E53B94608D56}" destId="{ACA3CFD0-06E4-46A6-B9AC-5CE1C01E25A6}" srcOrd="6" destOrd="0" parTransId="{ECF10CFF-24F2-4015-B5BF-C121340308FA}" sibTransId="{E90CF6B0-416A-4230-B4B5-A0DEBAC1C92B}"/>
    <dgm:cxn modelId="{97DA0706-FF4F-46DC-A1A5-5978B9BCD834}" type="presOf" srcId="{930452E1-293A-4804-9AD2-E53B94608D56}" destId="{1A385492-E76F-4B22-9064-58D648E04DA7}" srcOrd="0" destOrd="0" presId="urn:microsoft.com/office/officeart/2005/8/layout/hList1"/>
    <dgm:cxn modelId="{B3443907-15DD-4B0A-9D26-495AB4FDDE64}" type="presOf" srcId="{4A9EB13C-38CE-47FB-AFFC-EDA898125372}" destId="{0045AAE0-9BB3-4F66-A39D-FC0233DDC39E}" srcOrd="0" destOrd="5" presId="urn:microsoft.com/office/officeart/2005/8/layout/hList1"/>
    <dgm:cxn modelId="{75E9CF09-7AFD-4680-BC7F-D7065C76596E}" srcId="{984116C9-7CB8-4743-8FBA-68A8BA0D0389}" destId="{490A40A8-8D6A-4EDB-8EB3-3EC45622C0EE}" srcOrd="14" destOrd="0" parTransId="{799645DC-3A4E-401E-A3D2-9CF59A6BE70C}" sibTransId="{55C75129-3407-4686-9EC4-926048EF2E21}"/>
    <dgm:cxn modelId="{5754CE0A-20CB-43BA-97EE-BBB963E440DD}" srcId="{4F795D33-588E-4F04-A4A9-549DB1C8E26C}" destId="{FD8FDB99-9563-46D0-B54E-48D0DD65B175}" srcOrd="6" destOrd="0" parTransId="{20154C96-0399-4253-A6C7-7F81189E141C}" sibTransId="{7A2AF7CA-11A7-4DDA-B5E6-EBABDC471D45}"/>
    <dgm:cxn modelId="{18FAB70C-B760-4550-82BA-09800D628435}" srcId="{4F795D33-588E-4F04-A4A9-549DB1C8E26C}" destId="{D9DB3559-6952-4E79-B540-94679E963D10}" srcOrd="4" destOrd="0" parTransId="{8EA28CFC-7EDB-4734-8E9E-F4937D5B0B9B}" sibTransId="{1B1D51FC-8C17-48E3-8715-76ACA66B0440}"/>
    <dgm:cxn modelId="{DAA0910E-83EA-45C9-A6D5-BD4533F1915D}" srcId="{930452E1-293A-4804-9AD2-E53B94608D56}" destId="{D6F59DBE-4B71-4664-99BB-EC148DC288F3}" srcOrd="12" destOrd="0" parTransId="{647939AC-447F-4FD2-BD97-E1876FD65EB2}" sibTransId="{01690C6F-57B6-4D47-AB3E-AB7DA16A2B73}"/>
    <dgm:cxn modelId="{DA81A511-F293-49E2-94E5-076FF4665FD2}" srcId="{984116C9-7CB8-4743-8FBA-68A8BA0D0389}" destId="{93552BB4-7363-46DB-A75A-06445AF6A192}" srcOrd="12" destOrd="0" parTransId="{220E5818-E319-400A-AB18-0BFFD40C3971}" sibTransId="{9C5D9EF1-6071-4F7B-97E9-DEE273FDC2C1}"/>
    <dgm:cxn modelId="{B9DFCC15-6DA2-4FAE-B447-764A695F02BF}" type="presOf" srcId="{D6F59DBE-4B71-4664-99BB-EC148DC288F3}" destId="{11FB7C73-6081-42C7-8E15-28075061167B}" srcOrd="0" destOrd="12" presId="urn:microsoft.com/office/officeart/2005/8/layout/hList1"/>
    <dgm:cxn modelId="{F58D881B-DAA9-4EA3-A093-95EB36B1295A}" srcId="{984116C9-7CB8-4743-8FBA-68A8BA0D0389}" destId="{83F8918E-E213-4C0F-8409-F7CE319205E6}" srcOrd="1" destOrd="0" parTransId="{1CFBAE57-5580-44EF-B538-A65CAC553029}" sibTransId="{19BC4BF7-E310-4281-8F31-6D1E46ED96AD}"/>
    <dgm:cxn modelId="{B7C8D61C-73E6-4A6E-AAD9-A6C67F16915D}" srcId="{930452E1-293A-4804-9AD2-E53B94608D56}" destId="{804AF223-58B6-49E4-B8AA-E73E96BAA67D}" srcOrd="8" destOrd="0" parTransId="{9C4D3F9B-9AB5-40CC-98D1-EA600B810768}" sibTransId="{F5F9D7A2-D152-4F9B-9DCA-806A7F570771}"/>
    <dgm:cxn modelId="{90A96B1D-2F4D-4FA6-90DF-812C651F222C}" type="presOf" srcId="{83F8918E-E213-4C0F-8409-F7CE319205E6}" destId="{0045AAE0-9BB3-4F66-A39D-FC0233DDC39E}" srcOrd="0" destOrd="1" presId="urn:microsoft.com/office/officeart/2005/8/layout/hList1"/>
    <dgm:cxn modelId="{B617921E-50A8-4A3D-887F-0890950FCA24}" srcId="{984116C9-7CB8-4743-8FBA-68A8BA0D0389}" destId="{8E1BAD2B-03A5-49A4-854F-69D28A5548D3}" srcOrd="0" destOrd="0" parTransId="{7DB4EAAC-FF78-4964-8205-5473A7229A7D}" sibTransId="{703A7BC8-0DD4-4968-8637-269D29AC3571}"/>
    <dgm:cxn modelId="{842EB41F-A0F2-45F9-94A7-83F7F0A5F91A}" srcId="{984116C9-7CB8-4743-8FBA-68A8BA0D0389}" destId="{EEFAA693-46F5-4799-A5A0-3B362045FA0C}" srcOrd="17" destOrd="0" parTransId="{ADCBF229-DC64-417D-8FC2-DF7D9049F0EF}" sibTransId="{058C2DAC-4ACE-4F6A-AC62-B21297F0B335}"/>
    <dgm:cxn modelId="{7046EB22-1F30-4E60-B7B2-51F19745CD39}" type="presOf" srcId="{EEFAA693-46F5-4799-A5A0-3B362045FA0C}" destId="{0045AAE0-9BB3-4F66-A39D-FC0233DDC39E}" srcOrd="0" destOrd="17" presId="urn:microsoft.com/office/officeart/2005/8/layout/hList1"/>
    <dgm:cxn modelId="{BFFD0B27-FB23-4DD1-A4C4-88D646287163}" type="presOf" srcId="{C182CFD2-EB12-46A8-8B3F-7C4A5E9C2BC9}" destId="{34083978-5BA0-40E3-AB18-2F3A89BB9529}" srcOrd="0" destOrd="2" presId="urn:microsoft.com/office/officeart/2005/8/layout/hList1"/>
    <dgm:cxn modelId="{5E4BA327-8890-447A-A1C0-57B1187DBA61}" srcId="{4F795D33-588E-4F04-A4A9-549DB1C8E26C}" destId="{C6EDDA3E-E1C1-43B1-BE1B-03084F584BD4}" srcOrd="0" destOrd="0" parTransId="{F662D252-A01A-4E35-8A7D-1669BA582145}" sibTransId="{74EF5025-7093-4770-BF7A-FA7D8F8ADD92}"/>
    <dgm:cxn modelId="{C56FF42D-4908-4064-9DCA-64654E83320A}" srcId="{984116C9-7CB8-4743-8FBA-68A8BA0D0389}" destId="{B2A4C15C-FEEF-4A99-B639-6FB5DFA55FA2}" srcOrd="10" destOrd="0" parTransId="{A62FB015-46EA-4E90-B9BC-E459F9A5F252}" sibTransId="{4E489A3F-EE70-41AA-843F-F7368D43E3F9}"/>
    <dgm:cxn modelId="{9ACF2334-ABBA-9746-B049-B4F10EC94224}" type="presOf" srcId="{E346D9E4-7AFF-F44A-827B-D11B4486C98E}" destId="{11FB7C73-6081-42C7-8E15-28075061167B}" srcOrd="0" destOrd="0" presId="urn:microsoft.com/office/officeart/2005/8/layout/hList1"/>
    <dgm:cxn modelId="{22A0DE3A-86B6-487A-B1A7-B20E07C3460B}" srcId="{930452E1-293A-4804-9AD2-E53B94608D56}" destId="{D56B6461-2408-47C9-AE70-99DB47EA25A9}" srcOrd="9" destOrd="0" parTransId="{8D56B4DE-20E8-4131-87D0-738D342D78C5}" sibTransId="{34156E8C-251C-4B5D-A6B2-6958E9BF0D0A}"/>
    <dgm:cxn modelId="{E616B83B-2E3B-4735-8EBE-1C5CCB8E3470}" type="presOf" srcId="{025AA7A3-C47D-463D-AF59-BD3DC0758156}" destId="{0045AAE0-9BB3-4F66-A39D-FC0233DDC39E}" srcOrd="0" destOrd="16" presId="urn:microsoft.com/office/officeart/2005/8/layout/hList1"/>
    <dgm:cxn modelId="{C83FDC43-3359-4E52-A663-CCD66848C2EA}" srcId="{984116C9-7CB8-4743-8FBA-68A8BA0D0389}" destId="{025AA7A3-C47D-463D-AF59-BD3DC0758156}" srcOrd="16" destOrd="0" parTransId="{48B04072-8353-40B3-8760-115FE827F59A}" sibTransId="{2990BC9C-9183-49EE-8D24-68ECD27B7A09}"/>
    <dgm:cxn modelId="{D8B37D46-47F6-4E21-8D2F-31EA09D0AB6C}" srcId="{95DC9BD3-A379-422F-8FED-8B6CAEE5E50F}" destId="{930452E1-293A-4804-9AD2-E53B94608D56}" srcOrd="1" destOrd="0" parTransId="{E210C1DE-4672-44F1-907C-D04B45F94A6B}" sibTransId="{D290115E-DB80-4D4E-BA00-6031E90A2C43}"/>
    <dgm:cxn modelId="{52955049-3303-4420-ADB0-C1260B179AB1}" type="presOf" srcId="{984116C9-7CB8-4743-8FBA-68A8BA0D0389}" destId="{E2E7CD91-C3A5-46F8-BFD0-A1BEBFC45E9D}" srcOrd="0" destOrd="0" presId="urn:microsoft.com/office/officeart/2005/8/layout/hList1"/>
    <dgm:cxn modelId="{FEEF8649-E39F-4BEB-B7C2-3A95D5154015}" type="presOf" srcId="{EBFF9C37-4E70-477A-826F-64A913B7F589}" destId="{11FB7C73-6081-42C7-8E15-28075061167B}" srcOrd="0" destOrd="4" presId="urn:microsoft.com/office/officeart/2005/8/layout/hList1"/>
    <dgm:cxn modelId="{BBED624C-BC2A-4D24-8D67-507D54833B85}" srcId="{984116C9-7CB8-4743-8FBA-68A8BA0D0389}" destId="{8A93EED8-91B9-4416-92E0-3F8BD709C3A0}" srcOrd="11" destOrd="0" parTransId="{A3FB6B60-11C0-46D5-9CCD-C5E65AAEA3E6}" sibTransId="{D51770E3-15DE-4B08-BBB0-A3BE4BD2EB6D}"/>
    <dgm:cxn modelId="{637A3E4D-D8FE-4C3A-A9B6-00D51EAA22C6}" type="presOf" srcId="{E4B7B3D2-09B9-49D7-B694-D54FC5AFC243}" destId="{11FB7C73-6081-42C7-8E15-28075061167B}" srcOrd="0" destOrd="1" presId="urn:microsoft.com/office/officeart/2005/8/layout/hList1"/>
    <dgm:cxn modelId="{BBEBB750-6720-4F36-9683-63C46148A8FD}" srcId="{984116C9-7CB8-4743-8FBA-68A8BA0D0389}" destId="{0EDC5C80-E313-4922-9341-40835128641F}" srcOrd="6" destOrd="0" parTransId="{06320E62-8820-486A-B7F5-1FAFC94D870B}" sibTransId="{F9FC09F6-179F-4DF4-969E-F41B5C5DBF1F}"/>
    <dgm:cxn modelId="{2D105851-B182-4C6D-8B7A-4697C6AA5FF4}" srcId="{984116C9-7CB8-4743-8FBA-68A8BA0D0389}" destId="{5CF8B66D-771E-43CC-A6A4-E5CFEBBC456D}" srcOrd="8" destOrd="0" parTransId="{D4E6F90F-E8BD-41EC-9B5A-6AB457D2412E}" sibTransId="{1FD58F35-74BD-4633-93AD-6E22DF78E0E5}"/>
    <dgm:cxn modelId="{F453AE56-B223-4801-B1E3-BC906B7D713C}" srcId="{984116C9-7CB8-4743-8FBA-68A8BA0D0389}" destId="{E66B35F7-3EC9-4BEB-9B36-84A3E842AFE9}" srcOrd="2" destOrd="0" parTransId="{52D2CCAD-4A99-4191-BD05-6AFBA1A99348}" sibTransId="{66FA7AD5-9122-44D0-8573-67456AE50BDC}"/>
    <dgm:cxn modelId="{004BA857-564B-4164-A4F9-CFC8BF4E22C8}" type="presOf" srcId="{0EDC5C80-E313-4922-9341-40835128641F}" destId="{0045AAE0-9BB3-4F66-A39D-FC0233DDC39E}" srcOrd="0" destOrd="6" presId="urn:microsoft.com/office/officeart/2005/8/layout/hList1"/>
    <dgm:cxn modelId="{D3D98F58-006B-45C4-9ACA-42D7D9F16D0D}" type="presOf" srcId="{D94484AD-436B-4888-BC43-1BB85CE50B86}" destId="{0045AAE0-9BB3-4F66-A39D-FC0233DDC39E}" srcOrd="0" destOrd="3" presId="urn:microsoft.com/office/officeart/2005/8/layout/hList1"/>
    <dgm:cxn modelId="{7285145A-B129-4692-9431-D1C86E21A2D9}" type="presOf" srcId="{E66B35F7-3EC9-4BEB-9B36-84A3E842AFE9}" destId="{0045AAE0-9BB3-4F66-A39D-FC0233DDC39E}" srcOrd="0" destOrd="2" presId="urn:microsoft.com/office/officeart/2005/8/layout/hList1"/>
    <dgm:cxn modelId="{FAAB645D-EE31-46F0-98EB-56CF33042DF1}" srcId="{95DC9BD3-A379-422F-8FED-8B6CAEE5E50F}" destId="{4F795D33-588E-4F04-A4A9-549DB1C8E26C}" srcOrd="2" destOrd="0" parTransId="{CFFAE9E9-E51E-4DE2-82F4-C806E357DD59}" sibTransId="{A7405A77-B610-4D58-B9F8-618D507318BE}"/>
    <dgm:cxn modelId="{91E52562-9BA4-437E-BDCD-FAC8A48C7EBA}" srcId="{984116C9-7CB8-4743-8FBA-68A8BA0D0389}" destId="{8CCA5582-6EDD-4B6D-8635-61DCFCC75AC9}" srcOrd="15" destOrd="0" parTransId="{C37856C8-FC7C-4621-A379-828CA8DF3350}" sibTransId="{5ADD54E7-D4A6-428B-BBD8-6BA037CD4B29}"/>
    <dgm:cxn modelId="{B9D9CF63-CF54-4EC1-B728-0306BEAB214A}" type="presOf" srcId="{8E1BAD2B-03A5-49A4-854F-69D28A5548D3}" destId="{0045AAE0-9BB3-4F66-A39D-FC0233DDC39E}" srcOrd="0" destOrd="0" presId="urn:microsoft.com/office/officeart/2005/8/layout/hList1"/>
    <dgm:cxn modelId="{D9479469-C675-473B-8A06-32A60EBA48EE}" srcId="{4F795D33-588E-4F04-A4A9-549DB1C8E26C}" destId="{AE4EF14F-2AD0-4757-B56C-D94B69161716}" srcOrd="7" destOrd="0" parTransId="{23D612A6-92EF-41BD-87E3-A9E549DAD72F}" sibTransId="{26460FA9-859A-4947-AFAC-7DBFDA4840B5}"/>
    <dgm:cxn modelId="{E2D06C6D-5DC9-4B8E-BE36-663C8D40EFF2}" type="presOf" srcId="{DBEC5142-682F-44B6-A2E4-55614207176C}" destId="{0045AAE0-9BB3-4F66-A39D-FC0233DDC39E}" srcOrd="0" destOrd="4" presId="urn:microsoft.com/office/officeart/2005/8/layout/hList1"/>
    <dgm:cxn modelId="{2754C16F-CD79-4A5F-B896-89D71B7B019B}" srcId="{930452E1-293A-4804-9AD2-E53B94608D56}" destId="{0ACD7535-22A1-4BA7-96C8-BD1D3AC9F74C}" srcOrd="13" destOrd="0" parTransId="{F4683B9C-16EB-458C-B5EB-0A6A181DF139}" sibTransId="{0A1442B5-7058-46A2-9E70-8865C72F415E}"/>
    <dgm:cxn modelId="{62796D73-2431-419B-8F55-7FFDD809CC39}" srcId="{984116C9-7CB8-4743-8FBA-68A8BA0D0389}" destId="{DBEC5142-682F-44B6-A2E4-55614207176C}" srcOrd="4" destOrd="0" parTransId="{FAE430A6-E855-4153-82E5-0011FC660E83}" sibTransId="{BB4EB90A-A739-43A6-BA94-09E353E503D3}"/>
    <dgm:cxn modelId="{39CDB673-B9B5-4923-9860-EAE09433EEC2}" srcId="{4F795D33-588E-4F04-A4A9-549DB1C8E26C}" destId="{209BAEF3-B74D-4457-ABFF-B718F6978950}" srcOrd="5" destOrd="0" parTransId="{97173671-8165-469D-9451-9A669910B631}" sibTransId="{9400D3F0-14FB-4F13-9E67-FE6D50D00C13}"/>
    <dgm:cxn modelId="{95D7DA74-574A-4B9D-9372-48F1CB77A936}" type="presOf" srcId="{E95EC91E-D4DF-4390-8C27-BFBCE9CB3115}" destId="{11FB7C73-6081-42C7-8E15-28075061167B}" srcOrd="0" destOrd="11" presId="urn:microsoft.com/office/officeart/2005/8/layout/hList1"/>
    <dgm:cxn modelId="{D6BCC175-6C0D-4608-8CF2-6ECF30C4F95F}" srcId="{984116C9-7CB8-4743-8FBA-68A8BA0D0389}" destId="{3F11ACA2-DB55-43F2-87C8-ADF87A38DD6F}" srcOrd="9" destOrd="0" parTransId="{0A3A0A07-A2C0-4FF9-A3EE-AED1ACB76201}" sibTransId="{14544C96-1D06-471F-B5DB-AE2FA08E0EC1}"/>
    <dgm:cxn modelId="{1B0E0778-4051-4F68-92A6-5321118D98C3}" srcId="{930452E1-293A-4804-9AD2-E53B94608D56}" destId="{E95EC91E-D4DF-4390-8C27-BFBCE9CB3115}" srcOrd="11" destOrd="0" parTransId="{0321953E-BE70-4BD4-984E-D9B5F9C288B0}" sibTransId="{4AA3E3CD-F9FB-40F5-8ED4-F5D292F3F924}"/>
    <dgm:cxn modelId="{0976BB78-A5DA-449C-BF2A-A7BF4AAAC124}" srcId="{930452E1-293A-4804-9AD2-E53B94608D56}" destId="{EBFF9C37-4E70-477A-826F-64A913B7F589}" srcOrd="4" destOrd="0" parTransId="{64EAF432-D2A2-4859-B1CE-2B93F950F916}" sibTransId="{140485FC-16FC-421B-8622-C770E2185CA9}"/>
    <dgm:cxn modelId="{67B04679-3775-4C67-BD9F-E7FC9C65A2AE}" srcId="{930452E1-293A-4804-9AD2-E53B94608D56}" destId="{0F90FBA6-748B-4210-9F39-41C55DEAEC74}" srcOrd="5" destOrd="0" parTransId="{A0131294-646F-4ED6-BD8B-5B575548A454}" sibTransId="{700B401A-F2F8-4AE7-83F4-1236F39ACC2D}"/>
    <dgm:cxn modelId="{1D551E7E-B991-4794-A6D8-C8EE29BE08C0}" srcId="{930452E1-293A-4804-9AD2-E53B94608D56}" destId="{3CFA99A4-25A1-442E-BA7F-4C3F34A4C822}" srcOrd="10" destOrd="0" parTransId="{8905CF6A-B7E6-4682-B351-9E345D78CAC6}" sibTransId="{1E93A8AB-0376-4053-81B7-ABB76F778083}"/>
    <dgm:cxn modelId="{D41D8E81-926E-41B7-B804-FF962D6DFEF5}" srcId="{984116C9-7CB8-4743-8FBA-68A8BA0D0389}" destId="{11FD9F8F-2747-40EF-B1A5-919D986022FA}" srcOrd="18" destOrd="0" parTransId="{930A72A5-D095-4BAD-AAB3-2A41D5805A40}" sibTransId="{53AFBA04-6605-40E8-B080-7B6C7C1BD06B}"/>
    <dgm:cxn modelId="{61DFCB81-4119-49F6-AA1A-F4444FF3A0C0}" type="presOf" srcId="{C6EDDA3E-E1C1-43B1-BE1B-03084F584BD4}" destId="{34083978-5BA0-40E3-AB18-2F3A89BB9529}" srcOrd="0" destOrd="0" presId="urn:microsoft.com/office/officeart/2005/8/layout/hList1"/>
    <dgm:cxn modelId="{5F76C285-0EE4-4CB6-B841-944173A923F5}" type="presOf" srcId="{3B278525-4756-42A0-ACA5-C016D4C5EB08}" destId="{0045AAE0-9BB3-4F66-A39D-FC0233DDC39E}" srcOrd="0" destOrd="13" presId="urn:microsoft.com/office/officeart/2005/8/layout/hList1"/>
    <dgm:cxn modelId="{B10A3787-02C5-432B-BBC2-8458C5BE1734}" type="presOf" srcId="{95DC9BD3-A379-422F-8FED-8B6CAEE5E50F}" destId="{65A7E2D6-9371-4D34-A20D-39ECD97705FE}" srcOrd="0" destOrd="0" presId="urn:microsoft.com/office/officeart/2005/8/layout/hList1"/>
    <dgm:cxn modelId="{46B20B88-F0E7-49FF-95C5-E3BCD62F15A0}" type="presOf" srcId="{804AF223-58B6-49E4-B8AA-E73E96BAA67D}" destId="{11FB7C73-6081-42C7-8E15-28075061167B}" srcOrd="0" destOrd="8" presId="urn:microsoft.com/office/officeart/2005/8/layout/hList1"/>
    <dgm:cxn modelId="{ABAAE989-CC39-4CF1-AE56-5767D5BC0BA8}" type="presOf" srcId="{11FD9F8F-2747-40EF-B1A5-919D986022FA}" destId="{0045AAE0-9BB3-4F66-A39D-FC0233DDC39E}" srcOrd="0" destOrd="18" presId="urn:microsoft.com/office/officeart/2005/8/layout/hList1"/>
    <dgm:cxn modelId="{EA4F288E-33C2-45F0-A9E8-E3B1F4CAF201}" srcId="{930452E1-293A-4804-9AD2-E53B94608D56}" destId="{64F2E3FB-B936-4770-AE84-076E5B903109}" srcOrd="7" destOrd="0" parTransId="{22F9E02C-565B-4DD1-80C5-299830870E08}" sibTransId="{5CCAF855-8601-423F-8E0D-F6CD7DB7337F}"/>
    <dgm:cxn modelId="{3A61858F-C1A1-4C58-BBB0-775C5027D745}" type="presOf" srcId="{209BAEF3-B74D-4457-ABFF-B718F6978950}" destId="{34083978-5BA0-40E3-AB18-2F3A89BB9529}" srcOrd="0" destOrd="5" presId="urn:microsoft.com/office/officeart/2005/8/layout/hList1"/>
    <dgm:cxn modelId="{B83C3491-7DCC-4C7F-88D7-AA1A2959D5F2}" type="presOf" srcId="{8A93EED8-91B9-4416-92E0-3F8BD709C3A0}" destId="{0045AAE0-9BB3-4F66-A39D-FC0233DDC39E}" srcOrd="0" destOrd="11" presId="urn:microsoft.com/office/officeart/2005/8/layout/hList1"/>
    <dgm:cxn modelId="{56EA4492-E538-48F9-B8A3-A404974BAC48}" type="presOf" srcId="{CD2309A4-111E-47E5-AC3A-A9FD11F7D5E6}" destId="{34083978-5BA0-40E3-AB18-2F3A89BB9529}" srcOrd="0" destOrd="1" presId="urn:microsoft.com/office/officeart/2005/8/layout/hList1"/>
    <dgm:cxn modelId="{664FB094-320C-4E02-8E17-5102394290C4}" type="presOf" srcId="{0ACD7535-22A1-4BA7-96C8-BD1D3AC9F74C}" destId="{11FB7C73-6081-42C7-8E15-28075061167B}" srcOrd="0" destOrd="13" presId="urn:microsoft.com/office/officeart/2005/8/layout/hList1"/>
    <dgm:cxn modelId="{ED340799-2A01-4606-9498-3972A4AF35C7}" type="presOf" srcId="{AE4EF14F-2AD0-4757-B56C-D94B69161716}" destId="{34083978-5BA0-40E3-AB18-2F3A89BB9529}" srcOrd="0" destOrd="7" presId="urn:microsoft.com/office/officeart/2005/8/layout/hList1"/>
    <dgm:cxn modelId="{ED8D839B-AB62-483E-BBF8-48A53348B6DB}" type="presOf" srcId="{64F2E3FB-B936-4770-AE84-076E5B903109}" destId="{11FB7C73-6081-42C7-8E15-28075061167B}" srcOrd="0" destOrd="7" presId="urn:microsoft.com/office/officeart/2005/8/layout/hList1"/>
    <dgm:cxn modelId="{942A8C9D-6FC5-4F00-93DB-AB5AFE6C8A72}" type="presOf" srcId="{0D779F2D-7ADB-4B86-9E65-CA5C231E8888}" destId="{34083978-5BA0-40E3-AB18-2F3A89BB9529}" srcOrd="0" destOrd="8" presId="urn:microsoft.com/office/officeart/2005/8/layout/hList1"/>
    <dgm:cxn modelId="{CCA9C89D-3D60-4E62-AA70-47B3534CEB5A}" type="presOf" srcId="{FD8FDB99-9563-46D0-B54E-48D0DD65B175}" destId="{34083978-5BA0-40E3-AB18-2F3A89BB9529}" srcOrd="0" destOrd="6" presId="urn:microsoft.com/office/officeart/2005/8/layout/hList1"/>
    <dgm:cxn modelId="{E5E7D9A4-C0E9-4491-9447-ED25ADA89E8E}" type="presOf" srcId="{490A40A8-8D6A-4EDB-8EB3-3EC45622C0EE}" destId="{0045AAE0-9BB3-4F66-A39D-FC0233DDC39E}" srcOrd="0" destOrd="14" presId="urn:microsoft.com/office/officeart/2005/8/layout/hList1"/>
    <dgm:cxn modelId="{D3EB7CA9-4B72-4AE1-AA6A-66A3147B6281}" srcId="{930452E1-293A-4804-9AD2-E53B94608D56}" destId="{E4B7B3D2-09B9-49D7-B694-D54FC5AFC243}" srcOrd="1" destOrd="0" parTransId="{C6CA574D-3BDA-4DA3-BC99-544D587DD449}" sibTransId="{951BE31B-AA25-4129-BAFC-54D13D7A18CE}"/>
    <dgm:cxn modelId="{C358D8AC-BD2E-9343-9AB3-23D97201AAFA}" srcId="{930452E1-293A-4804-9AD2-E53B94608D56}" destId="{E346D9E4-7AFF-F44A-827B-D11B4486C98E}" srcOrd="0" destOrd="0" parTransId="{ADF4136B-B7DA-2F48-97F6-DCD318258E48}" sibTransId="{90388B89-FF32-3143-9C0D-00005C69A88D}"/>
    <dgm:cxn modelId="{442C0BAF-E045-4CB3-B654-E08F09C78BE9}" type="presOf" srcId="{80EDBC91-5A05-4347-8492-0607B1CF9606}" destId="{34083978-5BA0-40E3-AB18-2F3A89BB9529}" srcOrd="0" destOrd="3" presId="urn:microsoft.com/office/officeart/2005/8/layout/hList1"/>
    <dgm:cxn modelId="{E14BD7B2-3BF7-4CEA-A74D-AD5D91D1E0F9}" type="presOf" srcId="{3F11ACA2-DB55-43F2-87C8-ADF87A38DD6F}" destId="{0045AAE0-9BB3-4F66-A39D-FC0233DDC39E}" srcOrd="0" destOrd="9" presId="urn:microsoft.com/office/officeart/2005/8/layout/hList1"/>
    <dgm:cxn modelId="{B807FEB4-6EE3-436F-91E1-DFE45C665B49}" srcId="{930452E1-293A-4804-9AD2-E53B94608D56}" destId="{DEF7B3DC-B01F-4147-81E4-95BDB88EB4ED}" srcOrd="2" destOrd="0" parTransId="{20E904F1-E891-41F3-AE4F-64AE5D11ABDD}" sibTransId="{2213C811-8CB5-49F1-BE93-0B81CC9DCB3A}"/>
    <dgm:cxn modelId="{C79E05B7-25E1-45F1-ADB0-EA41DBBA9EFE}" srcId="{984116C9-7CB8-4743-8FBA-68A8BA0D0389}" destId="{59036C24-CD61-4735-8DBF-32EC328636B0}" srcOrd="7" destOrd="0" parTransId="{E32C72BD-E3A2-4487-9BA9-5395CE9AF106}" sibTransId="{DD3FCC99-27D5-47A2-A423-6E2F67A0644C}"/>
    <dgm:cxn modelId="{620C16B7-B6B3-4580-BA61-DE7AF5BDD959}" type="presOf" srcId="{3CFA99A4-25A1-442E-BA7F-4C3F34A4C822}" destId="{11FB7C73-6081-42C7-8E15-28075061167B}" srcOrd="0" destOrd="10" presId="urn:microsoft.com/office/officeart/2005/8/layout/hList1"/>
    <dgm:cxn modelId="{94FEC0BB-F2B7-4514-9CCA-B0C487F0A4A9}" type="presOf" srcId="{B2A4C15C-FEEF-4A99-B639-6FB5DFA55FA2}" destId="{0045AAE0-9BB3-4F66-A39D-FC0233DDC39E}" srcOrd="0" destOrd="10" presId="urn:microsoft.com/office/officeart/2005/8/layout/hList1"/>
    <dgm:cxn modelId="{049AA3C6-CC47-43B7-B0F1-8AE966C7B71D}" srcId="{95DC9BD3-A379-422F-8FED-8B6CAEE5E50F}" destId="{984116C9-7CB8-4743-8FBA-68A8BA0D0389}" srcOrd="0" destOrd="0" parTransId="{56551181-2879-4D1F-BE7F-DAEAD636B83A}" sibTransId="{E2EFE677-5A73-472D-9604-E8EE162B7721}"/>
    <dgm:cxn modelId="{A8109EC9-D5E1-4A11-A0C9-9176B2AE344B}" srcId="{930452E1-293A-4804-9AD2-E53B94608D56}" destId="{64AAFC9B-12BE-4CC2-AFED-AC339C7EA6CA}" srcOrd="3" destOrd="0" parTransId="{76285F71-FF2A-44B6-8378-C06E105393E8}" sibTransId="{B76AF9C4-74EA-4198-8C72-89CF313468B6}"/>
    <dgm:cxn modelId="{2D350BCB-D324-4B5E-9A82-0CFC5C15DD38}" srcId="{4F795D33-588E-4F04-A4A9-549DB1C8E26C}" destId="{80EDBC91-5A05-4347-8492-0607B1CF9606}" srcOrd="3" destOrd="0" parTransId="{BC7B2708-FDA7-48C9-B2CA-A73B161C4A61}" sibTransId="{E1EA2EFC-6B68-41DB-B005-B78917DFCE6F}"/>
    <dgm:cxn modelId="{5D78A2CC-B92E-44D4-AA40-FE32C172FAFA}" type="presOf" srcId="{5CF8B66D-771E-43CC-A6A4-E5CFEBBC456D}" destId="{0045AAE0-9BB3-4F66-A39D-FC0233DDC39E}" srcOrd="0" destOrd="8" presId="urn:microsoft.com/office/officeart/2005/8/layout/hList1"/>
    <dgm:cxn modelId="{A7FC07CD-EC4C-4690-B393-B85E659DA07E}" type="presOf" srcId="{93552BB4-7363-46DB-A75A-06445AF6A192}" destId="{0045AAE0-9BB3-4F66-A39D-FC0233DDC39E}" srcOrd="0" destOrd="12" presId="urn:microsoft.com/office/officeart/2005/8/layout/hList1"/>
    <dgm:cxn modelId="{10F111CF-6A64-4B69-B2D7-6D5D44E0E90D}" srcId="{4F795D33-588E-4F04-A4A9-549DB1C8E26C}" destId="{C182CFD2-EB12-46A8-8B3F-7C4A5E9C2BC9}" srcOrd="2" destOrd="0" parTransId="{999A94BF-8B35-4B48-883F-789302418C51}" sibTransId="{8A0C78F3-7DF7-482A-B37C-D8D0F21851F9}"/>
    <dgm:cxn modelId="{3E1EDDD7-3437-4122-9E9D-C997697DE1DB}" type="presOf" srcId="{8CCA5582-6EDD-4B6D-8635-61DCFCC75AC9}" destId="{0045AAE0-9BB3-4F66-A39D-FC0233DDC39E}" srcOrd="0" destOrd="15" presId="urn:microsoft.com/office/officeart/2005/8/layout/hList1"/>
    <dgm:cxn modelId="{AE3F1DDA-8CEE-4A95-8174-1C82162F460A}" srcId="{4F795D33-588E-4F04-A4A9-549DB1C8E26C}" destId="{0D779F2D-7ADB-4B86-9E65-CA5C231E8888}" srcOrd="8" destOrd="0" parTransId="{760C6F33-A656-417C-8B81-9CAE76B6230E}" sibTransId="{6816CDCA-B16A-4B24-9D44-7E73253D0B0D}"/>
    <dgm:cxn modelId="{ABD0ACDA-8465-4746-9D5A-E66D6CAA3279}" type="presOf" srcId="{64AAFC9B-12BE-4CC2-AFED-AC339C7EA6CA}" destId="{11FB7C73-6081-42C7-8E15-28075061167B}" srcOrd="0" destOrd="3" presId="urn:microsoft.com/office/officeart/2005/8/layout/hList1"/>
    <dgm:cxn modelId="{6EBC87E0-B888-4617-92DA-DDDA7668DD2D}" type="presOf" srcId="{DEF7B3DC-B01F-4147-81E4-95BDB88EB4ED}" destId="{11FB7C73-6081-42C7-8E15-28075061167B}" srcOrd="0" destOrd="2" presId="urn:microsoft.com/office/officeart/2005/8/layout/hList1"/>
    <dgm:cxn modelId="{EBE7DCE4-C068-42B4-8BCC-F88A7F71D376}" srcId="{984116C9-7CB8-4743-8FBA-68A8BA0D0389}" destId="{4A9EB13C-38CE-47FB-AFFC-EDA898125372}" srcOrd="5" destOrd="0" parTransId="{B2A74140-76FC-457B-8175-F4D0407C108D}" sibTransId="{D8A60214-4878-4142-9DB4-7A01C459C4F2}"/>
    <dgm:cxn modelId="{855009E6-CE68-497A-8ADA-A378F491C731}" type="presOf" srcId="{59036C24-CD61-4735-8DBF-32EC328636B0}" destId="{0045AAE0-9BB3-4F66-A39D-FC0233DDC39E}" srcOrd="0" destOrd="7" presId="urn:microsoft.com/office/officeart/2005/8/layout/hList1"/>
    <dgm:cxn modelId="{2697D5E6-0649-4510-B91F-AD94142293D2}" type="presOf" srcId="{D9DB3559-6952-4E79-B540-94679E963D10}" destId="{34083978-5BA0-40E3-AB18-2F3A89BB9529}" srcOrd="0" destOrd="4" presId="urn:microsoft.com/office/officeart/2005/8/layout/hList1"/>
    <dgm:cxn modelId="{8EF5EDE8-82F7-4351-BF68-7E5C42A61ED7}" srcId="{984116C9-7CB8-4743-8FBA-68A8BA0D0389}" destId="{3B278525-4756-42A0-ACA5-C016D4C5EB08}" srcOrd="13" destOrd="0" parTransId="{F8199390-89F9-4B04-8995-ACB810632E0B}" sibTransId="{056D859A-CE7F-4EEB-90B5-C62714E537D5}"/>
    <dgm:cxn modelId="{ECFF4EEF-CB46-4FB3-8073-BD7D904E2ADB}" srcId="{4F795D33-588E-4F04-A4A9-549DB1C8E26C}" destId="{CD2309A4-111E-47E5-AC3A-A9FD11F7D5E6}" srcOrd="1" destOrd="0" parTransId="{09BD893B-9850-4E35-8C68-81A8550C49BE}" sibTransId="{BD8DD8DE-976C-45C8-97EE-E86118C24253}"/>
    <dgm:cxn modelId="{7BC60CF4-DE68-47B7-9C84-DE4480C17C91}" srcId="{984116C9-7CB8-4743-8FBA-68A8BA0D0389}" destId="{D94484AD-436B-4888-BC43-1BB85CE50B86}" srcOrd="3" destOrd="0" parTransId="{5880FEE9-0D9F-42D4-9C58-4EB5E3CED0BA}" sibTransId="{E2DAA0C5-AB6C-4FD1-B35F-7CA6EFA2B986}"/>
    <dgm:cxn modelId="{DFEA3AF7-37BA-451C-A607-2C49192374AE}" type="presOf" srcId="{ACA3CFD0-06E4-46A6-B9AC-5CE1C01E25A6}" destId="{11FB7C73-6081-42C7-8E15-28075061167B}" srcOrd="0" destOrd="6" presId="urn:microsoft.com/office/officeart/2005/8/layout/hList1"/>
    <dgm:cxn modelId="{928E16F9-6841-4765-8F9F-9827B79EC942}" type="presOf" srcId="{0F90FBA6-748B-4210-9F39-41C55DEAEC74}" destId="{11FB7C73-6081-42C7-8E15-28075061167B}" srcOrd="0" destOrd="5" presId="urn:microsoft.com/office/officeart/2005/8/layout/hList1"/>
    <dgm:cxn modelId="{29A4DCF9-D33A-4DA9-A8CD-075E67220F4C}" type="presOf" srcId="{D56B6461-2408-47C9-AE70-99DB47EA25A9}" destId="{11FB7C73-6081-42C7-8E15-28075061167B}" srcOrd="0" destOrd="9" presId="urn:microsoft.com/office/officeart/2005/8/layout/hList1"/>
    <dgm:cxn modelId="{CAD2DBFA-DE19-40FD-B94A-6F6BD322DF3C}" type="presOf" srcId="{4F795D33-588E-4F04-A4A9-549DB1C8E26C}" destId="{528B556C-5429-4133-8BB3-15AEA9F447C7}" srcOrd="0" destOrd="0" presId="urn:microsoft.com/office/officeart/2005/8/layout/hList1"/>
    <dgm:cxn modelId="{49AA5A57-7CCC-4630-96AE-4B5EBD4EF191}" type="presParOf" srcId="{65A7E2D6-9371-4D34-A20D-39ECD97705FE}" destId="{53DF4D98-6470-4CFF-BE0D-B9C663A35944}" srcOrd="0" destOrd="0" presId="urn:microsoft.com/office/officeart/2005/8/layout/hList1"/>
    <dgm:cxn modelId="{1BBEA21B-5E34-4A8D-9E79-BED2395F1A14}" type="presParOf" srcId="{53DF4D98-6470-4CFF-BE0D-B9C663A35944}" destId="{E2E7CD91-C3A5-46F8-BFD0-A1BEBFC45E9D}" srcOrd="0" destOrd="0" presId="urn:microsoft.com/office/officeart/2005/8/layout/hList1"/>
    <dgm:cxn modelId="{3CEF8FA7-6A60-4671-B335-53BCBF95125C}" type="presParOf" srcId="{53DF4D98-6470-4CFF-BE0D-B9C663A35944}" destId="{0045AAE0-9BB3-4F66-A39D-FC0233DDC39E}" srcOrd="1" destOrd="0" presId="urn:microsoft.com/office/officeart/2005/8/layout/hList1"/>
    <dgm:cxn modelId="{0134358D-F2F5-4EED-9ECF-70590E4685B6}" type="presParOf" srcId="{65A7E2D6-9371-4D34-A20D-39ECD97705FE}" destId="{3C9F3B84-A8CB-405E-A741-5827E5589FF1}" srcOrd="1" destOrd="0" presId="urn:microsoft.com/office/officeart/2005/8/layout/hList1"/>
    <dgm:cxn modelId="{98328A6F-2C31-42B7-A21C-ED51097BA849}" type="presParOf" srcId="{65A7E2D6-9371-4D34-A20D-39ECD97705FE}" destId="{142EF4AE-B3CC-4E88-A2A4-94AA318A35CE}" srcOrd="2" destOrd="0" presId="urn:microsoft.com/office/officeart/2005/8/layout/hList1"/>
    <dgm:cxn modelId="{7C608CC6-0775-4101-B4ED-A9B5D66F814D}" type="presParOf" srcId="{142EF4AE-B3CC-4E88-A2A4-94AA318A35CE}" destId="{1A385492-E76F-4B22-9064-58D648E04DA7}" srcOrd="0" destOrd="0" presId="urn:microsoft.com/office/officeart/2005/8/layout/hList1"/>
    <dgm:cxn modelId="{7F086F2B-4065-48F6-8380-95009E6278DD}" type="presParOf" srcId="{142EF4AE-B3CC-4E88-A2A4-94AA318A35CE}" destId="{11FB7C73-6081-42C7-8E15-28075061167B}" srcOrd="1" destOrd="0" presId="urn:microsoft.com/office/officeart/2005/8/layout/hList1"/>
    <dgm:cxn modelId="{AD3C4485-9B9A-4983-8B6D-975122028DCB}" type="presParOf" srcId="{65A7E2D6-9371-4D34-A20D-39ECD97705FE}" destId="{899A29AF-D2CB-4888-9B96-2FD9BEA6EAF2}" srcOrd="3" destOrd="0" presId="urn:microsoft.com/office/officeart/2005/8/layout/hList1"/>
    <dgm:cxn modelId="{F76CDD68-8112-4F12-836E-0E65945214A7}" type="presParOf" srcId="{65A7E2D6-9371-4D34-A20D-39ECD97705FE}" destId="{9EB90903-B167-4794-A290-2BD5359F4705}" srcOrd="4" destOrd="0" presId="urn:microsoft.com/office/officeart/2005/8/layout/hList1"/>
    <dgm:cxn modelId="{EC34490C-D3F3-49DB-B554-0D2E7B4A2EC3}" type="presParOf" srcId="{9EB90903-B167-4794-A290-2BD5359F4705}" destId="{528B556C-5429-4133-8BB3-15AEA9F447C7}" srcOrd="0" destOrd="0" presId="urn:microsoft.com/office/officeart/2005/8/layout/hList1"/>
    <dgm:cxn modelId="{C2BEE2DF-9639-4DA1-A0D6-5F7D90B2B4DC}" type="presParOf" srcId="{9EB90903-B167-4794-A290-2BD5359F4705}" destId="{34083978-5BA0-40E3-AB18-2F3A89BB95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Supportive Housing (affordable units + services)</a:t>
          </a:r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7491396E-A3DA-4AF9-BFB4-51579047D56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Homeless</a:t>
          </a:r>
        </a:p>
      </dgm:t>
    </dgm:pt>
    <dgm:pt modelId="{9C63F8D2-AF1A-4709-95C7-E14455C20C36}" type="parTrans" cxnId="{B1EA0B0A-27C2-4270-A538-F29570EA2CBA}">
      <dgm:prSet/>
      <dgm:spPr/>
      <dgm:t>
        <a:bodyPr/>
        <a:lstStyle/>
        <a:p>
          <a:endParaRPr lang="en-US"/>
        </a:p>
      </dgm:t>
    </dgm:pt>
    <dgm:pt modelId="{2C713DBE-4294-4382-8BDF-ED8F3CF72863}" type="sibTrans" cxnId="{B1EA0B0A-27C2-4270-A538-F29570EA2CBA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rental housing</a:t>
          </a:r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B55A0E8E-5E9A-4930-B853-D41C9D9D1CF4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Public housing</a:t>
          </a:r>
        </a:p>
      </dgm:t>
    </dgm:pt>
    <dgm:pt modelId="{0509C773-6654-47D7-B132-FC0B12F485C5}" type="parTrans" cxnId="{2F66907B-B6C6-4ACC-8406-08872B0300DB}">
      <dgm:prSet/>
      <dgm:spPr/>
      <dgm:t>
        <a:bodyPr/>
        <a:lstStyle/>
        <a:p>
          <a:endParaRPr lang="en-US"/>
        </a:p>
      </dgm:t>
    </dgm:pt>
    <dgm:pt modelId="{01BDC97C-66D3-482B-9D10-0F6A3B0A872B}" type="sibTrans" cxnId="{2F66907B-B6C6-4ACC-8406-08872B0300DB}">
      <dgm:prSet/>
      <dgm:spPr/>
      <dgm:t>
        <a:bodyPr/>
        <a:lstStyle/>
        <a:p>
          <a:endParaRPr lang="en-US"/>
        </a:p>
      </dgm:t>
    </dgm:pt>
    <dgm:pt modelId="{B2BDDD47-1850-406A-BA1B-66735928C98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Subsidized (Florida Housing, HUD, USDA)</a:t>
          </a:r>
        </a:p>
      </dgm:t>
    </dgm:pt>
    <dgm:pt modelId="{19538D56-C535-405A-A230-AF2999CAEA3C}" type="parTrans" cxnId="{57C01CA0-ED7E-4528-A3DC-5004EA6C9684}">
      <dgm:prSet/>
      <dgm:spPr/>
      <dgm:t>
        <a:bodyPr/>
        <a:lstStyle/>
        <a:p>
          <a:endParaRPr lang="en-US"/>
        </a:p>
      </dgm:t>
    </dgm:pt>
    <dgm:pt modelId="{325A158B-BE8D-49E8-BDBE-18CBE9265AFF}" type="sibTrans" cxnId="{57C01CA0-ED7E-4528-A3DC-5004EA6C9684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home ownership</a:t>
          </a:r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3515838E-D312-435D-BB81-21498458BA1D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Shared equity (e.g. community land trust)</a:t>
          </a:r>
        </a:p>
      </dgm:t>
    </dgm:pt>
    <dgm:pt modelId="{7B410D36-EA55-4137-B751-393F996CD269}" type="parTrans" cxnId="{1FE4B5C5-5EFE-4317-ACBB-7E10527AC353}">
      <dgm:prSet/>
      <dgm:spPr/>
      <dgm:t>
        <a:bodyPr/>
        <a:lstStyle/>
        <a:p>
          <a:endParaRPr lang="en-US"/>
        </a:p>
      </dgm:t>
    </dgm:pt>
    <dgm:pt modelId="{011A78B0-EC60-4B7D-9523-367C38EBD183}" type="sibTrans" cxnId="{1FE4B5C5-5EFE-4317-ACBB-7E10527AC353}">
      <dgm:prSet/>
      <dgm:spPr/>
      <dgm:t>
        <a:bodyPr/>
        <a:lstStyle/>
        <a:p>
          <a:endParaRPr lang="en-US"/>
        </a:p>
      </dgm:t>
    </dgm:pt>
    <dgm:pt modelId="{270929CF-69C4-4CAF-9958-1601E60B6ACE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Down payment assistance</a:t>
          </a:r>
        </a:p>
      </dgm:t>
    </dgm:pt>
    <dgm:pt modelId="{8D2B65A7-2C33-47E5-8346-327476042620}" type="parTrans" cxnId="{E45A9C8A-A156-465D-87D2-FD5EFE1CE5A6}">
      <dgm:prSet/>
      <dgm:spPr/>
      <dgm:t>
        <a:bodyPr/>
        <a:lstStyle/>
        <a:p>
          <a:endParaRPr lang="en-US"/>
        </a:p>
      </dgm:t>
    </dgm:pt>
    <dgm:pt modelId="{809EA0A5-3125-4C94-9285-2AA7011E02A6}" type="sibTrans" cxnId="{E45A9C8A-A156-465D-87D2-FD5EFE1CE5A6}">
      <dgm:prSet/>
      <dgm:spPr/>
      <dgm:t>
        <a:bodyPr/>
        <a:lstStyle/>
        <a:p>
          <a:endParaRPr lang="en-US"/>
        </a:p>
      </dgm:t>
    </dgm:pt>
    <dgm:pt modelId="{0A9D3E32-0429-4C40-A314-DF0FAC29B73B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Older adults</a:t>
          </a:r>
        </a:p>
      </dgm:t>
    </dgm:pt>
    <dgm:pt modelId="{46CA9DE9-B627-4790-AF87-1341C07FDF56}" type="parTrans" cxnId="{4BC1FF94-5EFF-43BD-9811-9E51745A427A}">
      <dgm:prSet/>
      <dgm:spPr/>
      <dgm:t>
        <a:bodyPr/>
        <a:lstStyle/>
        <a:p>
          <a:endParaRPr lang="en-US"/>
        </a:p>
      </dgm:t>
    </dgm:pt>
    <dgm:pt modelId="{7085FCC7-BE7D-45FD-9549-68EB05693CC8}" type="sibTrans" cxnId="{4BC1FF94-5EFF-43BD-9811-9E51745A427A}">
      <dgm:prSet/>
      <dgm:spPr/>
      <dgm:t>
        <a:bodyPr/>
        <a:lstStyle/>
        <a:p>
          <a:endParaRPr lang="en-US"/>
        </a:p>
      </dgm:t>
    </dgm:pt>
    <dgm:pt modelId="{65354E51-CD13-4FD0-93DA-BB68D7B359B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People with disabilities</a:t>
          </a:r>
        </a:p>
      </dgm:t>
    </dgm:pt>
    <dgm:pt modelId="{E54C4147-49F8-4003-8409-2C559774CE9D}" type="parTrans" cxnId="{C8BD9E18-12EE-4264-B729-83BB09093C2B}">
      <dgm:prSet/>
      <dgm:spPr/>
      <dgm:t>
        <a:bodyPr/>
        <a:lstStyle/>
        <a:p>
          <a:endParaRPr lang="en-US"/>
        </a:p>
      </dgm:t>
    </dgm:pt>
    <dgm:pt modelId="{4B100DC9-259F-4F94-BB44-7F99A97698DF}" type="sibTrans" cxnId="{C8BD9E18-12EE-4264-B729-83BB09093C2B}">
      <dgm:prSet/>
      <dgm:spPr/>
      <dgm:t>
        <a:bodyPr/>
        <a:lstStyle/>
        <a:p>
          <a:endParaRPr lang="en-US"/>
        </a:p>
      </dgm:t>
    </dgm:pt>
    <dgm:pt modelId="{737FB136-46F9-4DC5-83EB-060777937E9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Other special needs</a:t>
          </a:r>
        </a:p>
      </dgm:t>
    </dgm:pt>
    <dgm:pt modelId="{21400F84-974F-4AB9-80AB-49BF0E4865A7}" type="parTrans" cxnId="{4740DBC2-6E5C-4CDE-814F-76D7EFF3AFE1}">
      <dgm:prSet/>
      <dgm:spPr/>
      <dgm:t>
        <a:bodyPr/>
        <a:lstStyle/>
        <a:p>
          <a:endParaRPr lang="en-US"/>
        </a:p>
      </dgm:t>
    </dgm:pt>
    <dgm:pt modelId="{F552E4AA-EAD7-4999-B1DD-59E94F34CA20}" type="sibTrans" cxnId="{4740DBC2-6E5C-4CDE-814F-76D7EFF3AFE1}">
      <dgm:prSet/>
      <dgm:spPr/>
      <dgm:t>
        <a:bodyPr/>
        <a:lstStyle/>
        <a:p>
          <a:endParaRPr lang="en-US"/>
        </a:p>
      </dgm:t>
    </dgm:pt>
    <dgm:pt modelId="{113F9061-BC8B-400C-B0C5-4883E796DB8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NOAH (Naturally Occurring Affordable Housing)</a:t>
          </a:r>
        </a:p>
      </dgm:t>
    </dgm:pt>
    <dgm:pt modelId="{69CBF89B-8E1A-48AE-836C-BA22A2551767}" type="parTrans" cxnId="{12A0EB6D-B361-4945-B0F6-896680F54593}">
      <dgm:prSet/>
      <dgm:spPr/>
      <dgm:t>
        <a:bodyPr/>
        <a:lstStyle/>
        <a:p>
          <a:endParaRPr lang="en-US"/>
        </a:p>
      </dgm:t>
    </dgm:pt>
    <dgm:pt modelId="{93D8B747-4A28-47E7-8AF1-0D3CFE2FA5C7}" type="sibTrans" cxnId="{12A0EB6D-B361-4945-B0F6-896680F54593}">
      <dgm:prSet/>
      <dgm:spPr/>
      <dgm:t>
        <a:bodyPr/>
        <a:lstStyle/>
        <a:p>
          <a:endParaRPr lang="en-US"/>
        </a:p>
      </dgm:t>
    </dgm:pt>
    <dgm:pt modelId="{552CCA80-8047-48C2-AD01-814233BFA2F7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Low-interest loans</a:t>
          </a:r>
        </a:p>
      </dgm:t>
    </dgm:pt>
    <dgm:pt modelId="{2C6CD064-285E-4CEF-A7AD-F7110E2493F0}" type="parTrans" cxnId="{FB76DDDD-EDB1-4EFA-83A0-CFA1F1EE7A29}">
      <dgm:prSet/>
      <dgm:spPr/>
      <dgm:t>
        <a:bodyPr/>
        <a:lstStyle/>
        <a:p>
          <a:endParaRPr lang="en-US"/>
        </a:p>
      </dgm:t>
    </dgm:pt>
    <dgm:pt modelId="{17D28DA6-52C9-47DA-B835-D2697DAD3BB8}" type="sibTrans" cxnId="{FB76DDDD-EDB1-4EFA-83A0-CFA1F1EE7A29}">
      <dgm:prSet/>
      <dgm:spPr/>
      <dgm:t>
        <a:bodyPr/>
        <a:lstStyle/>
        <a:p>
          <a:endParaRPr lang="en-US"/>
        </a:p>
      </dgm:t>
    </dgm:pt>
    <dgm:pt modelId="{DF4E88F1-2B2A-44AE-B75C-E986FFE24FB8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Affordable construction</a:t>
          </a:r>
        </a:p>
      </dgm:t>
    </dgm:pt>
    <dgm:pt modelId="{518D0ACA-0A36-43F2-BAFF-D1DE2C9D52E6}" type="parTrans" cxnId="{EB7A9A3E-5F49-4440-9F59-B878BAAF7D68}">
      <dgm:prSet/>
      <dgm:spPr/>
      <dgm:t>
        <a:bodyPr/>
        <a:lstStyle/>
        <a:p>
          <a:endParaRPr lang="en-US"/>
        </a:p>
      </dgm:t>
    </dgm:pt>
    <dgm:pt modelId="{668084B8-C407-4C72-BF2A-6BBEA63B95A9}" type="sibTrans" cxnId="{EB7A9A3E-5F49-4440-9F59-B878BAAF7D68}">
      <dgm:prSet/>
      <dgm:spPr/>
      <dgm:t>
        <a:bodyPr/>
        <a:lstStyle/>
        <a:p>
          <a:endParaRPr lang="en-US"/>
        </a:p>
      </dgm:t>
    </dgm:pt>
    <dgm:pt modelId="{84180A0C-D4D6-4B9B-9C6E-13C539363E9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 rehab and weatherization</a:t>
          </a:r>
        </a:p>
      </dgm:t>
    </dgm:pt>
    <dgm:pt modelId="{4BEBAFFC-A688-4948-99A2-C259EEC14498}" type="parTrans" cxnId="{B5C6CFE5-744B-4F8D-830A-9CC0BA3C9977}">
      <dgm:prSet/>
      <dgm:spPr/>
      <dgm:t>
        <a:bodyPr/>
        <a:lstStyle/>
        <a:p>
          <a:endParaRPr lang="en-US"/>
        </a:p>
      </dgm:t>
    </dgm:pt>
    <dgm:pt modelId="{F24010D4-E6FF-49FC-9A1A-0C82A6ED0284}" type="sibTrans" cxnId="{B5C6CFE5-744B-4F8D-830A-9CC0BA3C9977}">
      <dgm:prSet/>
      <dgm:spPr/>
      <dgm:t>
        <a:bodyPr/>
        <a:lstStyle/>
        <a:p>
          <a:endParaRPr lang="en-US"/>
        </a:p>
      </dgm:t>
    </dgm:pt>
    <dgm:pt modelId="{FA10DE23-0D69-4F08-B348-6347DD4FD831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Vouchers</a:t>
          </a:r>
        </a:p>
      </dgm:t>
    </dgm:pt>
    <dgm:pt modelId="{BA69A6ED-151A-47F7-A695-2D2332AF10EC}" type="parTrans" cxnId="{E42D19FC-2EE8-4884-AB75-CAB4B42649DB}">
      <dgm:prSet/>
      <dgm:spPr/>
      <dgm:t>
        <a:bodyPr/>
        <a:lstStyle/>
        <a:p>
          <a:endParaRPr lang="en-US"/>
        </a:p>
      </dgm:t>
    </dgm:pt>
    <dgm:pt modelId="{7BEE4D7C-A7D7-449B-8864-7BD231FFBCB6}" type="sibTrans" cxnId="{E42D19FC-2EE8-4884-AB75-CAB4B42649DB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</dgm:pt>
    <dgm:pt modelId="{A8C4F542-0C4F-49B7-9F3B-41A289A21CDC}" type="pres">
      <dgm:prSet presAssocID="{19340D70-F660-4626-995C-6B67070E43F9}" presName="fgShape" presStyleLbl="fgShp" presStyleIdx="0" presStyleCnt="1" custLinFactNeighborX="731" custLinFactNeighborY="32323"/>
      <dgm:spPr/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A4CEFAF-3794-479E-AC16-7EE77675DCE1}" type="pres">
      <dgm:prSet presAssocID="{E1534E98-51EE-401B-81A4-EBF93C0AE9D5}" presName="sibTrans" presStyleLbl="sibTrans2D1" presStyleIdx="0" presStyleCnt="0"/>
      <dgm:spPr/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B8BDE3-EEF2-4C41-AB42-46FAAEBEFA37}" type="pres">
      <dgm:prSet presAssocID="{6E0D2BB0-AF4F-458B-A4F5-7FA64B29470D}" presName="sibTrans" presStyleLbl="sibTrans2D1" presStyleIdx="0" presStyleCnt="0"/>
      <dgm:spPr/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B1EA0B0A-27C2-4270-A538-F29570EA2CBA}" srcId="{9506ECFF-2F0B-41BB-A534-68B9B92A6EC4}" destId="{7491396E-A3DA-4AF9-BFB4-51579047D566}" srcOrd="0" destOrd="0" parTransId="{9C63F8D2-AF1A-4709-95C7-E14455C20C36}" sibTransId="{2C713DBE-4294-4382-8BDF-ED8F3CF72863}"/>
    <dgm:cxn modelId="{7927830D-75F1-4B31-AD06-13CA27408A02}" type="presOf" srcId="{FA10DE23-0D69-4F08-B348-6347DD4FD831}" destId="{0B952116-2428-4485-AB9F-7B45CFE9A5CA}" srcOrd="1" destOrd="3" presId="urn:microsoft.com/office/officeart/2005/8/layout/hList7"/>
    <dgm:cxn modelId="{DE557614-25D9-41AC-8386-00C05B74D8B5}" type="presOf" srcId="{65354E51-CD13-4FD0-93DA-BB68D7B359B6}" destId="{4C3472EE-1E96-4606-A31D-20CF53F4E91B}" srcOrd="0" destOrd="3" presId="urn:microsoft.com/office/officeart/2005/8/layout/hList7"/>
    <dgm:cxn modelId="{DFACD315-E0F7-44F6-B608-00C27735E5BA}" type="presOf" srcId="{113F9061-BC8B-400C-B0C5-4883E796DB82}" destId="{0B952116-2428-4485-AB9F-7B45CFE9A5CA}" srcOrd="1" destOrd="4" presId="urn:microsoft.com/office/officeart/2005/8/layout/hList7"/>
    <dgm:cxn modelId="{C8BD9E18-12EE-4264-B729-83BB09093C2B}" srcId="{9506ECFF-2F0B-41BB-A534-68B9B92A6EC4}" destId="{65354E51-CD13-4FD0-93DA-BB68D7B359B6}" srcOrd="2" destOrd="0" parTransId="{E54C4147-49F8-4003-8409-2C559774CE9D}" sibTransId="{4B100DC9-259F-4F94-BB44-7F99A97698DF}"/>
    <dgm:cxn modelId="{F4F4CE1D-AB7A-4CC3-97F0-EB6D929D4985}" type="presOf" srcId="{B2BDDD47-1850-406A-BA1B-66735928C989}" destId="{1B07FD4B-7F41-42BE-AB8F-AE664EB48F20}" srcOrd="0" destOrd="2" presId="urn:microsoft.com/office/officeart/2005/8/layout/hList7"/>
    <dgm:cxn modelId="{2B2E5C21-DEC1-4355-95AC-58554966D1AC}" type="presOf" srcId="{113F9061-BC8B-400C-B0C5-4883E796DB82}" destId="{1B07FD4B-7F41-42BE-AB8F-AE664EB48F20}" srcOrd="0" destOrd="4" presId="urn:microsoft.com/office/officeart/2005/8/layout/hList7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0470C42A-3EEF-4EC8-A0F1-F0DDC3BC7ECB}" type="presOf" srcId="{270929CF-69C4-4CAF-9958-1601E60B6ACE}" destId="{217E02C5-EB1A-44B1-9641-32AAABCB52C3}" srcOrd="0" destOrd="2" presId="urn:microsoft.com/office/officeart/2005/8/layout/hList7"/>
    <dgm:cxn modelId="{6F907631-0453-41FD-B5A3-11E379FFE2D4}" type="presOf" srcId="{552CCA80-8047-48C2-AD01-814233BFA2F7}" destId="{DC8E1B1D-B53D-47CA-9DF1-45377BD2B62D}" srcOrd="1" destOrd="3" presId="urn:microsoft.com/office/officeart/2005/8/layout/hList7"/>
    <dgm:cxn modelId="{A68B263B-86EF-4088-B884-4BAC2E31D25A}" type="presOf" srcId="{0A9D3E32-0429-4C40-A314-DF0FAC29B73B}" destId="{4C3472EE-1E96-4606-A31D-20CF53F4E91B}" srcOrd="0" destOrd="2" presId="urn:microsoft.com/office/officeart/2005/8/layout/hList7"/>
    <dgm:cxn modelId="{907BB93C-ED37-4730-8F28-F308C7091DB4}" type="presOf" srcId="{DF4E88F1-2B2A-44AE-B75C-E986FFE24FB8}" destId="{217E02C5-EB1A-44B1-9641-32AAABCB52C3}" srcOrd="0" destOrd="4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EB7A9A3E-5F49-4440-9F59-B878BAAF7D68}" srcId="{1F5DFF15-AA32-4498-8661-08FCD464D231}" destId="{DF4E88F1-2B2A-44AE-B75C-E986FFE24FB8}" srcOrd="3" destOrd="0" parTransId="{518D0ACA-0A36-43F2-BAFF-D1DE2C9D52E6}" sibTransId="{668084B8-C407-4C72-BF2A-6BBEA63B95A9}"/>
    <dgm:cxn modelId="{14EBB83E-BA91-4367-952A-8C0B0E2B469B}" type="presOf" srcId="{FA10DE23-0D69-4F08-B348-6347DD4FD831}" destId="{1B07FD4B-7F41-42BE-AB8F-AE664EB48F20}" srcOrd="0" destOrd="3" presId="urn:microsoft.com/office/officeart/2005/8/layout/hList7"/>
    <dgm:cxn modelId="{10DC1260-0411-4F6F-BC31-B64471056AA9}" type="presOf" srcId="{B2BDDD47-1850-406A-BA1B-66735928C989}" destId="{0B952116-2428-4485-AB9F-7B45CFE9A5CA}" srcOrd="1" destOrd="2" presId="urn:microsoft.com/office/officeart/2005/8/layout/hList7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12A0EB6D-B361-4945-B0F6-896680F54593}" srcId="{3ED22D99-5C02-4B13-920F-190DACD0EEE3}" destId="{113F9061-BC8B-400C-B0C5-4883E796DB82}" srcOrd="3" destOrd="0" parTransId="{69CBF89B-8E1A-48AE-836C-BA22A2551767}" sibTransId="{93D8B747-4A28-47E7-8AF1-0D3CFE2FA5C7}"/>
    <dgm:cxn modelId="{54A1EB6F-B357-46AA-A513-ABDCF3C82947}" type="presOf" srcId="{737FB136-46F9-4DC5-83EB-060777937E99}" destId="{896E781F-4E16-4C11-9182-5A57DCEBFA97}" srcOrd="1" destOrd="4" presId="urn:microsoft.com/office/officeart/2005/8/layout/hList7"/>
    <dgm:cxn modelId="{2F66907B-B6C6-4ACC-8406-08872B0300DB}" srcId="{3ED22D99-5C02-4B13-920F-190DACD0EEE3}" destId="{B55A0E8E-5E9A-4930-B853-D41C9D9D1CF4}" srcOrd="0" destOrd="0" parTransId="{0509C773-6654-47D7-B132-FC0B12F485C5}" sibTransId="{01BDC97C-66D3-482B-9D10-0F6A3B0A872B}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A5E2B888-0E68-4D2A-B7D1-F6E939AFB693}" type="presOf" srcId="{B55A0E8E-5E9A-4930-B853-D41C9D9D1CF4}" destId="{0B952116-2428-4485-AB9F-7B45CFE9A5CA}" srcOrd="1" destOrd="1" presId="urn:microsoft.com/office/officeart/2005/8/layout/hList7"/>
    <dgm:cxn modelId="{E45A9C8A-A156-465D-87D2-FD5EFE1CE5A6}" srcId="{1F5DFF15-AA32-4498-8661-08FCD464D231}" destId="{270929CF-69C4-4CAF-9958-1601E60B6ACE}" srcOrd="1" destOrd="0" parTransId="{8D2B65A7-2C33-47E5-8346-327476042620}" sibTransId="{809EA0A5-3125-4C94-9285-2AA7011E02A6}"/>
    <dgm:cxn modelId="{9690648C-AB9B-46D8-BAC5-6E22D2CC291B}" type="presOf" srcId="{3515838E-D312-435D-BB81-21498458BA1D}" destId="{DC8E1B1D-B53D-47CA-9DF1-45377BD2B62D}" srcOrd="1" destOrd="1" presId="urn:microsoft.com/office/officeart/2005/8/layout/hList7"/>
    <dgm:cxn modelId="{4BC1FF94-5EFF-43BD-9811-9E51745A427A}" srcId="{9506ECFF-2F0B-41BB-A534-68B9B92A6EC4}" destId="{0A9D3E32-0429-4C40-A314-DF0FAC29B73B}" srcOrd="1" destOrd="0" parTransId="{46CA9DE9-B627-4790-AF87-1341C07FDF56}" sibTransId="{7085FCC7-BE7D-45FD-9549-68EB05693CC8}"/>
    <dgm:cxn modelId="{638D5098-2688-4A22-8256-1E78DC03E4A3}" type="presOf" srcId="{737FB136-46F9-4DC5-83EB-060777937E99}" destId="{4C3472EE-1E96-4606-A31D-20CF53F4E91B}" srcOrd="0" destOrd="4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57C01CA0-ED7E-4528-A3DC-5004EA6C9684}" srcId="{3ED22D99-5C02-4B13-920F-190DACD0EEE3}" destId="{B2BDDD47-1850-406A-BA1B-66735928C989}" srcOrd="1" destOrd="0" parTransId="{19538D56-C535-405A-A230-AF2999CAEA3C}" sibTransId="{325A158B-BE8D-49E8-BDBE-18CBE9265AFF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12A623B9-F77C-4834-BD87-38139C242E18}" type="presOf" srcId="{65354E51-CD13-4FD0-93DA-BB68D7B359B6}" destId="{896E781F-4E16-4C11-9182-5A57DCEBFA97}" srcOrd="1" destOrd="3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9F2DD1C2-8255-4E58-95E7-EC753A8CF2AD}" type="presOf" srcId="{7491396E-A3DA-4AF9-BFB4-51579047D566}" destId="{896E781F-4E16-4C11-9182-5A57DCEBFA97}" srcOrd="1" destOrd="1" presId="urn:microsoft.com/office/officeart/2005/8/layout/hList7"/>
    <dgm:cxn modelId="{0342D5C2-02DE-40AB-930C-D7893ACDAFC5}" type="presOf" srcId="{DF4E88F1-2B2A-44AE-B75C-E986FFE24FB8}" destId="{DC8E1B1D-B53D-47CA-9DF1-45377BD2B62D}" srcOrd="1" destOrd="4" presId="urn:microsoft.com/office/officeart/2005/8/layout/hList7"/>
    <dgm:cxn modelId="{4740DBC2-6E5C-4CDE-814F-76D7EFF3AFE1}" srcId="{9506ECFF-2F0B-41BB-A534-68B9B92A6EC4}" destId="{737FB136-46F9-4DC5-83EB-060777937E99}" srcOrd="3" destOrd="0" parTransId="{21400F84-974F-4AB9-80AB-49BF0E4865A7}" sibTransId="{F552E4AA-EAD7-4999-B1DD-59E94F34CA20}"/>
    <dgm:cxn modelId="{1FE4B5C5-5EFE-4317-ACBB-7E10527AC353}" srcId="{1F5DFF15-AA32-4498-8661-08FCD464D231}" destId="{3515838E-D312-435D-BB81-21498458BA1D}" srcOrd="0" destOrd="0" parTransId="{7B410D36-EA55-4137-B751-393F996CD269}" sibTransId="{011A78B0-EC60-4B7D-9523-367C38EBD183}"/>
    <dgm:cxn modelId="{9F68B1D3-A54F-4912-84D9-036985832661}" type="presOf" srcId="{0A9D3E32-0429-4C40-A314-DF0FAC29B73B}" destId="{896E781F-4E16-4C11-9182-5A57DCEBFA97}" srcOrd="1" destOrd="2" presId="urn:microsoft.com/office/officeart/2005/8/layout/hList7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4A7743D5-9C4D-44BD-92EE-26F2ABAFC55F}" type="presOf" srcId="{552CCA80-8047-48C2-AD01-814233BFA2F7}" destId="{217E02C5-EB1A-44B1-9641-32AAABCB52C3}" srcOrd="0" destOrd="3" presId="urn:microsoft.com/office/officeart/2005/8/layout/hList7"/>
    <dgm:cxn modelId="{CEBAADDD-534F-4132-AC8E-23F699DAB29B}" type="presOf" srcId="{3515838E-D312-435D-BB81-21498458BA1D}" destId="{217E02C5-EB1A-44B1-9641-32AAABCB52C3}" srcOrd="0" destOrd="1" presId="urn:microsoft.com/office/officeart/2005/8/layout/hList7"/>
    <dgm:cxn modelId="{FB76DDDD-EDB1-4EFA-83A0-CFA1F1EE7A29}" srcId="{1F5DFF15-AA32-4498-8661-08FCD464D231}" destId="{552CCA80-8047-48C2-AD01-814233BFA2F7}" srcOrd="2" destOrd="0" parTransId="{2C6CD064-285E-4CEF-A7AD-F7110E2493F0}" sibTransId="{17D28DA6-52C9-47DA-B835-D2697DAD3BB8}"/>
    <dgm:cxn modelId="{3E57C6E1-06EC-468D-9938-EC2D4EE97B32}" type="presOf" srcId="{7491396E-A3DA-4AF9-BFB4-51579047D566}" destId="{4C3472EE-1E96-4606-A31D-20CF53F4E91B}" srcOrd="0" destOrd="1" presId="urn:microsoft.com/office/officeart/2005/8/layout/hList7"/>
    <dgm:cxn modelId="{C75485E5-E959-452C-B31A-BE61E35C7F48}" type="presOf" srcId="{84180A0C-D4D6-4B9B-9C6E-13C539363E92}" destId="{217E02C5-EB1A-44B1-9641-32AAABCB52C3}" srcOrd="0" destOrd="5" presId="urn:microsoft.com/office/officeart/2005/8/layout/hList7"/>
    <dgm:cxn modelId="{B5C6CFE5-744B-4F8D-830A-9CC0BA3C9977}" srcId="{1F5DFF15-AA32-4498-8661-08FCD464D231}" destId="{84180A0C-D4D6-4B9B-9C6E-13C539363E92}" srcOrd="4" destOrd="0" parTransId="{4BEBAFFC-A688-4948-99A2-C259EEC14498}" sibTransId="{F24010D4-E6FF-49FC-9A1A-0C82A6ED0284}"/>
    <dgm:cxn modelId="{2E3302E6-A297-4089-A0AC-EE66263A5E9C}" type="presOf" srcId="{84180A0C-D4D6-4B9B-9C6E-13C539363E92}" destId="{DC8E1B1D-B53D-47CA-9DF1-45377BD2B62D}" srcOrd="1" destOrd="5" presId="urn:microsoft.com/office/officeart/2005/8/layout/hList7"/>
    <dgm:cxn modelId="{14AEBAEF-F9CB-4E54-87FA-EEF135B7591F}" type="presOf" srcId="{B55A0E8E-5E9A-4930-B853-D41C9D9D1CF4}" destId="{1B07FD4B-7F41-42BE-AB8F-AE664EB48F20}" srcOrd="0" destOrd="1" presId="urn:microsoft.com/office/officeart/2005/8/layout/hList7"/>
    <dgm:cxn modelId="{E42D19FC-2EE8-4884-AB75-CAB4B42649DB}" srcId="{3ED22D99-5C02-4B13-920F-190DACD0EEE3}" destId="{FA10DE23-0D69-4F08-B348-6347DD4FD831}" srcOrd="2" destOrd="0" parTransId="{BA69A6ED-151A-47F7-A695-2D2332AF10EC}" sibTransId="{7BEE4D7C-A7D7-449B-8864-7BD231FFBCB6}"/>
    <dgm:cxn modelId="{0670ADFC-C0A5-434A-A175-5A80A1611BF9}" type="presOf" srcId="{270929CF-69C4-4CAF-9958-1601E60B6ACE}" destId="{DC8E1B1D-B53D-47CA-9DF1-45377BD2B62D}" srcOrd="1" destOrd="2" presId="urn:microsoft.com/office/officeart/2005/8/layout/hList7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CD91-C3A5-46F8-BFD0-A1BEBFC45E9D}">
      <dsp:nvSpPr>
        <dsp:cNvPr id="0" name=""/>
        <dsp:cNvSpPr/>
      </dsp:nvSpPr>
      <dsp:spPr>
        <a:xfrm>
          <a:off x="2579" y="165446"/>
          <a:ext cx="2515341" cy="42816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$600-799</a:t>
          </a:r>
        </a:p>
      </dsp:txBody>
      <dsp:txXfrm>
        <a:off x="2579" y="165446"/>
        <a:ext cx="2515341" cy="428167"/>
      </dsp:txXfrm>
    </dsp:sp>
    <dsp:sp modelId="{0045AAE0-9BB3-4F66-A39D-FC0233DDC39E}">
      <dsp:nvSpPr>
        <dsp:cNvPr id="0" name=""/>
        <dsp:cNvSpPr/>
      </dsp:nvSpPr>
      <dsp:spPr>
        <a:xfrm>
          <a:off x="2579" y="593614"/>
          <a:ext cx="2515341" cy="4611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Bartenders</a:t>
          </a:r>
          <a:endParaRPr lang="en-US" sz="1200" b="1" i="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Cashiers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Childcare Workers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Restaurant Cooks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Dishwashers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Fast Food and Counter Workers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Food Preparation Workers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Home Health and Personal Care Aides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Hotel, Motel, and Resort Desk Clerks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Janitors and Cleaners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Laundry and Dry-Cleaning Workers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Maids and Housekeeping Cleaners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Nursing Assistants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Preschool Teachers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Receptionists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Retail Salespersons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Security Guards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Substitute Teachers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Waitstaff</a:t>
          </a:r>
          <a:endParaRPr lang="en-US" sz="1200" kern="1200">
            <a:latin typeface="Tw Cen MT" panose="020B0602020104020603" pitchFamily="34" charset="0"/>
          </a:endParaRPr>
        </a:p>
      </dsp:txBody>
      <dsp:txXfrm>
        <a:off x="2579" y="593614"/>
        <a:ext cx="2515341" cy="4611600"/>
      </dsp:txXfrm>
    </dsp:sp>
    <dsp:sp modelId="{1A385492-E76F-4B22-9064-58D648E04DA7}">
      <dsp:nvSpPr>
        <dsp:cNvPr id="0" name=""/>
        <dsp:cNvSpPr/>
      </dsp:nvSpPr>
      <dsp:spPr>
        <a:xfrm>
          <a:off x="2870069" y="165446"/>
          <a:ext cx="2515341" cy="42816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$800-999</a:t>
          </a:r>
        </a:p>
      </dsp:txBody>
      <dsp:txXfrm>
        <a:off x="2870069" y="165446"/>
        <a:ext cx="2515341" cy="428167"/>
      </dsp:txXfrm>
    </dsp:sp>
    <dsp:sp modelId="{11FB7C73-6081-42C7-8E15-28075061167B}">
      <dsp:nvSpPr>
        <dsp:cNvPr id="0" name=""/>
        <dsp:cNvSpPr/>
      </dsp:nvSpPr>
      <dsp:spPr>
        <a:xfrm>
          <a:off x="2870069" y="593614"/>
          <a:ext cx="2515341" cy="4611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Child, Family, and School Social Workers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Construction Laborers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Customer Service Reps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Firefighters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Hairdressers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Landscaping and Groundskeeping Workers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Light Truck Drivers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Medical Assistants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Office Clerks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Painters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Pharmacy Techs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Secretaries and Administrative Assistants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Tellers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Veterinary Techs</a:t>
          </a:r>
          <a:endParaRPr lang="en-US" sz="1200" kern="1200">
            <a:latin typeface="Tw Cen MT" panose="020B0602020104020603" pitchFamily="34" charset="0"/>
          </a:endParaRPr>
        </a:p>
      </dsp:txBody>
      <dsp:txXfrm>
        <a:off x="2870069" y="593614"/>
        <a:ext cx="2515341" cy="4611600"/>
      </dsp:txXfrm>
    </dsp:sp>
    <dsp:sp modelId="{528B556C-5429-4133-8BB3-15AEA9F447C7}">
      <dsp:nvSpPr>
        <dsp:cNvPr id="0" name=""/>
        <dsp:cNvSpPr/>
      </dsp:nvSpPr>
      <dsp:spPr>
        <a:xfrm>
          <a:off x="5737558" y="165446"/>
          <a:ext cx="2515341" cy="42816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$1,000-1,200</a:t>
          </a:r>
        </a:p>
      </dsp:txBody>
      <dsp:txXfrm>
        <a:off x="5737558" y="165446"/>
        <a:ext cx="2515341" cy="428167"/>
      </dsp:txXfrm>
    </dsp:sp>
    <dsp:sp modelId="{34083978-5BA0-40E3-AB18-2F3A89BB9529}">
      <dsp:nvSpPr>
        <dsp:cNvPr id="0" name=""/>
        <dsp:cNvSpPr/>
      </dsp:nvSpPr>
      <dsp:spPr>
        <a:xfrm>
          <a:off x="5737558" y="593614"/>
          <a:ext cx="2515341" cy="4611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Auto Techs and Mechanics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Bus Drivers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Carpenters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Dental Assistants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Heavy and Tractor-Trailer Truck Drivers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1" i="0" u="none" kern="1200" dirty="0">
              <a:latin typeface="Tw Cen MT" panose="020B0602020104020603" pitchFamily="34" charset="0"/>
            </a:rPr>
            <a:t>Median, All Occupations</a:t>
          </a:r>
          <a:endParaRPr lang="en-US" sz="1200" b="1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Mental Health and Substance Abuse Social Workers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Paramedics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Roofers</a:t>
          </a:r>
          <a:endParaRPr lang="en-US" sz="1200" kern="1200">
            <a:latin typeface="Tw Cen MT" panose="020B0602020104020603" pitchFamily="34" charset="0"/>
          </a:endParaRPr>
        </a:p>
      </dsp:txBody>
      <dsp:txXfrm>
        <a:off x="5737558" y="593614"/>
        <a:ext cx="2515341" cy="4611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Supportive Housing (affordable units + services)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Homeless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Older adults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People with disabilities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Other special needs</a:t>
          </a:r>
        </a:p>
      </dsp:txBody>
      <dsp:txXfrm>
        <a:off x="1711" y="2011680"/>
        <a:ext cx="2663390" cy="2011680"/>
      </dsp:txXfrm>
    </dsp:sp>
    <dsp:sp modelId="{D7520B9C-6ED8-44B9-A344-0D6D3929D50D}">
      <dsp:nvSpPr>
        <dsp:cNvPr id="0" name=""/>
        <dsp:cNvSpPr/>
      </dsp:nvSpPr>
      <dsp:spPr>
        <a:xfrm>
          <a:off x="496045" y="301751"/>
          <a:ext cx="1674723" cy="16747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rental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Public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Subsidized (Florida Housing, HUD, USDA)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Vouchers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NOAH (Naturally Occurring Affordable Housing)</a:t>
          </a:r>
        </a:p>
      </dsp:txBody>
      <dsp:txXfrm>
        <a:off x="2745004" y="2011680"/>
        <a:ext cx="2663390" cy="2011680"/>
      </dsp:txXfrm>
    </dsp:sp>
    <dsp:sp modelId="{627A0387-AE53-4473-B049-F583CC5AF283}">
      <dsp:nvSpPr>
        <dsp:cNvPr id="0" name=""/>
        <dsp:cNvSpPr/>
      </dsp:nvSpPr>
      <dsp:spPr>
        <a:xfrm>
          <a:off x="3239338" y="301751"/>
          <a:ext cx="1674723" cy="167472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home ownership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Shared equity (e.g. community land trust)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Down payment assistance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Low-interest loans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Affordable construction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 rehab and weatherization</a:t>
          </a:r>
        </a:p>
      </dsp:txBody>
      <dsp:txXfrm>
        <a:off x="5488297" y="2011680"/>
        <a:ext cx="2663390" cy="2011680"/>
      </dsp:txXfrm>
    </dsp:sp>
    <dsp:sp modelId="{8D51943B-7744-40D9-B5C9-2C898F6A51E1}">
      <dsp:nvSpPr>
        <dsp:cNvPr id="0" name=""/>
        <dsp:cNvSpPr/>
      </dsp:nvSpPr>
      <dsp:spPr>
        <a:xfrm>
          <a:off x="5982630" y="301751"/>
          <a:ext cx="1674723" cy="167472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80969" y="4267198"/>
          <a:ext cx="7501128" cy="75437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0.1313</cdr:x>
      <cdr:y>0.58659</cdr:y>
    </cdr:from>
    <cdr:to>
      <cdr:x>0.43903</cdr:x>
      <cdr:y>0.88689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1017685" y="2844016"/>
          <a:ext cx="2385080" cy="145597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72000"/>
          </a:schemeClr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aseline="0" dirty="0">
              <a:solidFill>
                <a:srgbClr val="000000"/>
              </a:solidFill>
              <a:latin typeface="Tw Cen MT" panose="020B0602020104020603" pitchFamily="34" charset="0"/>
            </a:rPr>
            <a:t>Escambia County home prices rose more gradually during the mid-2000s housing boom than statewide prices. The county median price peaked at $223,000 in 2005, compared to $376,000 statewide in 2006 (2023 $).</a:t>
          </a:r>
        </a:p>
      </cdr:txBody>
    </cdr:sp>
  </cdr:relSizeAnchor>
  <cdr:relSizeAnchor xmlns:cdr="http://schemas.openxmlformats.org/drawingml/2006/chartDrawing">
    <cdr:from>
      <cdr:x>0.36359</cdr:x>
      <cdr:y>0.26999</cdr:y>
    </cdr:from>
    <cdr:to>
      <cdr:x>0.56354</cdr:x>
      <cdr:y>0.4266</cdr:y>
    </cdr:to>
    <cdr:sp macro="" textlink="">
      <cdr:nvSpPr>
        <cdr:cNvPr id="5" name="TextBox 2"/>
        <cdr:cNvSpPr txBox="1"/>
      </cdr:nvSpPr>
      <cdr:spPr>
        <a:xfrm xmlns:a="http://schemas.openxmlformats.org/drawingml/2006/main">
          <a:off x="2818034" y="1308995"/>
          <a:ext cx="1549742" cy="75930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72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solidFill>
                <a:srgbClr val="000000"/>
              </a:solidFill>
              <a:latin typeface="Tw Cen MT" panose="020B0602020104020603" pitchFamily="34" charset="0"/>
            </a:rPr>
            <a:t>County prices remained more stable in the early 2010s than state prices.</a:t>
          </a:r>
        </a:p>
      </cdr:txBody>
    </cdr:sp>
  </cdr:relSizeAnchor>
  <cdr:relSizeAnchor xmlns:cdr="http://schemas.openxmlformats.org/drawingml/2006/chartDrawing">
    <cdr:from>
      <cdr:x>0.71865</cdr:x>
      <cdr:y>0.54483</cdr:y>
    </cdr:from>
    <cdr:to>
      <cdr:x>0.98448</cdr:x>
      <cdr:y>0.71622</cdr:y>
    </cdr:to>
    <cdr:sp macro="" textlink="">
      <cdr:nvSpPr>
        <cdr:cNvPr id="6" name="TextBox 2"/>
        <cdr:cNvSpPr txBox="1"/>
      </cdr:nvSpPr>
      <cdr:spPr>
        <a:xfrm xmlns:a="http://schemas.openxmlformats.org/drawingml/2006/main">
          <a:off x="5569983" y="2641522"/>
          <a:ext cx="2060355" cy="83099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62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solidFill>
                <a:srgbClr val="000000"/>
              </a:solidFill>
              <a:latin typeface="Tw Cen MT" panose="020B0602020104020603" pitchFamily="34" charset="0"/>
            </a:rPr>
            <a:t>The county median sale price was $280,000 in Q1-2 2023, compared to $400,000 statewide.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0.47043</cdr:x>
      <cdr:y>0.35601</cdr:y>
    </cdr:from>
    <cdr:to>
      <cdr:x>0.66398</cdr:x>
      <cdr:y>0.41386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15553A4C-21D0-5213-2B09-146286F8622F}"/>
            </a:ext>
          </a:extLst>
        </cdr:cNvPr>
        <cdr:cNvCxnSpPr/>
      </cdr:nvCxnSpPr>
      <cdr:spPr>
        <a:xfrm xmlns:a="http://schemas.openxmlformats.org/drawingml/2006/main" flipV="1">
          <a:off x="3333750" y="1524000"/>
          <a:ext cx="1371600" cy="24765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0.48927</cdr:x>
      <cdr:y>0.33396</cdr:y>
    </cdr:from>
    <cdr:to>
      <cdr:x>0.61569</cdr:x>
      <cdr:y>0.38025</cdr:y>
    </cdr:to>
    <cdr:sp macro="" textlink="">
      <cdr:nvSpPr>
        <cdr:cNvPr id="6" name="TextBox 5"/>
        <cdr:cNvSpPr txBox="1"/>
      </cdr:nvSpPr>
      <cdr:spPr>
        <a:xfrm xmlns:a="http://schemas.openxmlformats.org/drawingml/2006/main" rot="20937685">
          <a:off x="3467257" y="1429632"/>
          <a:ext cx="895891" cy="19816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000" dirty="0">
              <a:latin typeface="Tw Cen MT" panose="020B0602020104020603" pitchFamily="34" charset="0"/>
            </a:rPr>
            <a:t>+ 7,850 units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0.88686</cdr:x>
      <cdr:y>0.12396</cdr:y>
    </cdr:from>
    <cdr:to>
      <cdr:x>0.98548</cdr:x>
      <cdr:y>0.20795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30BD227-0FD2-DEE0-2817-FA8CEE5654A4}"/>
            </a:ext>
          </a:extLst>
        </cdr:cNvPr>
        <cdr:cNvSpPr txBox="1"/>
      </cdr:nvSpPr>
      <cdr:spPr>
        <a:xfrm xmlns:a="http://schemas.openxmlformats.org/drawingml/2006/main">
          <a:off x="7720194" y="574691"/>
          <a:ext cx="858496" cy="389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>
              <a:solidFill>
                <a:srgbClr val="002060"/>
              </a:solidFill>
              <a:latin typeface="Tw Cen MT" panose="020B0602020104020603" pitchFamily="34" charset="0"/>
            </a:rPr>
            <a:t>Evictions</a:t>
          </a:r>
        </a:p>
      </cdr:txBody>
    </cdr:sp>
  </cdr:relSizeAnchor>
  <cdr:relSizeAnchor xmlns:cdr="http://schemas.openxmlformats.org/drawingml/2006/chartDrawing">
    <cdr:from>
      <cdr:x>0.88626</cdr:x>
      <cdr:y>0.71407</cdr:y>
    </cdr:from>
    <cdr:to>
      <cdr:x>0.98488</cdr:x>
      <cdr:y>0.79805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8C44977-C6FB-DCF8-C1EB-E7C4A24F8ADD}"/>
            </a:ext>
          </a:extLst>
        </cdr:cNvPr>
        <cdr:cNvSpPr txBox="1"/>
      </cdr:nvSpPr>
      <cdr:spPr>
        <a:xfrm xmlns:a="http://schemas.openxmlformats.org/drawingml/2006/main">
          <a:off x="7714945" y="3310419"/>
          <a:ext cx="858496" cy="38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>
              <a:solidFill>
                <a:schemeClr val="accent1">
                  <a:lumMod val="75000"/>
                </a:schemeClr>
              </a:solidFill>
              <a:latin typeface="Tw Cen MT" panose="020B0602020104020603" pitchFamily="34" charset="0"/>
            </a:rPr>
            <a:t>Foreclosures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668B-43D1-4360-93B3-96091288849A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B245D-144D-4F97-91CF-CCCB4B86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2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4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99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42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496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226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7441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87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8251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05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7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5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2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6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65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9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23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53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1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01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1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1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664347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64347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3902472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79F662F-8B84-47ED-9C85-36F171F57704}" type="datetimeFigureOut">
              <a:rPr lang="en-US"/>
              <a:pPr/>
              <a:t>6/28/24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77CE861-C898-437E-974E-1358E6A3DD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134769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513476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5" name="Subtitle 8"/>
          <p:cNvSpPr txBox="1">
            <a:spLocks/>
          </p:cNvSpPr>
          <p:nvPr userDrawn="1"/>
        </p:nvSpPr>
        <p:spPr bwMode="auto">
          <a:xfrm>
            <a:off x="1219200" y="5210969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25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7276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621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385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334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918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313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12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93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009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04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418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82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85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5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60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21" r:id="rId3"/>
    <p:sldLayoutId id="2147483722" r:id="rId4"/>
    <p:sldLayoutId id="2147483725" r:id="rId5"/>
    <p:sldLayoutId id="2147483726" r:id="rId6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w Cen MT" panose="020B0602020104020603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w Cen MT" panose="020B0602020104020603" pitchFamily="34" charset="0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44815C55-BD40-44D6-840C-AB14E036E23E}" type="datetimeFigureOut">
              <a:rPr lang="en-US" smtClean="0"/>
              <a:pPr/>
              <a:t>6/28/24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1E077F5B-2287-459F-A51C-04DD51BDD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3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99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7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flhousing.data.shimberg.ufl.edu/" TargetMode="External"/><Relationship Id="rId2" Type="http://schemas.openxmlformats.org/officeDocument/2006/relationships/hyperlink" Target="http://www.shimberg.ufl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5094612"/>
            <a:ext cx="8915400" cy="187900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Tw Cen MT" panose="020B0602020104020603" pitchFamily="34" charset="0"/>
              </a:rPr>
              <a:t>Escambia County Housing Trends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June 2024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0452" y="-1"/>
            <a:ext cx="9269694" cy="485526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815010" y="6179548"/>
            <a:ext cx="2007297" cy="554717"/>
            <a:chOff x="6815010" y="6179548"/>
            <a:chExt cx="2007297" cy="5547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541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Building a Local Housing System: The Affordable Housing Continuum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533400" y="1371600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0050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w Cen MT" panose="020B0602020104020603" pitchFamily="34" charset="0"/>
              </a:rPr>
              <a:t>Contact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002923"/>
            <a:ext cx="8915400" cy="166547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352-273-1192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Main site: </a:t>
            </a:r>
            <a:r>
              <a:rPr lang="en-US" sz="2000" dirty="0">
                <a:latin typeface="Tw Cen MT" panose="020B0602020104020603" pitchFamily="34" charset="0"/>
                <a:hlinkClick r:id="rId2"/>
              </a:rPr>
              <a:t>http://www.shimberg.ufl.edu</a:t>
            </a:r>
            <a:endParaRPr lang="en-US" sz="2000" dirty="0">
              <a:latin typeface="Tw Cen MT" panose="020B06020201040206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Data clearinghouse: </a:t>
            </a:r>
            <a:r>
              <a:rPr lang="en-US" sz="2000" dirty="0">
                <a:latin typeface="Tw Cen MT" panose="020B0602020104020603" pitchFamily="34" charset="0"/>
                <a:hlinkClick r:id="rId3"/>
              </a:rPr>
              <a:t>http://flhousing.data.shimberg.ufl.edu</a:t>
            </a:r>
            <a:endParaRPr lang="en-US" sz="2000" dirty="0"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658" y="0"/>
            <a:ext cx="9183315" cy="48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0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36439" y="312384"/>
            <a:ext cx="8471237" cy="887142"/>
          </a:xfrm>
          <a:noFill/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Escambia County largely avoided Florida’s boom-bust cycle in home prices between 2004 and 2012, but prices have risen in recent years.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36441" y="6090567"/>
            <a:ext cx="60988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analysis of Florida Department of Revenue, Sales Data Files. All values in 2023 dollars to correct for inflation.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439" y="5812054"/>
            <a:ext cx="7870797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Median Single Family Home Sale Price, </a:t>
            </a:r>
            <a:r>
              <a:rPr lang="en-US" sz="1400" b="1" dirty="0">
                <a:solidFill>
                  <a:srgbClr val="000000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Escambia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 County &amp; Florida, 2003-2023 (2023$)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82478" y="2774361"/>
            <a:ext cx="1025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Escambia County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20881" y="1691700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Florida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5A67974-22AE-4880-A0F5-8C3EB9DBF4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9538486"/>
              </p:ext>
            </p:extLst>
          </p:nvPr>
        </p:nvGraphicFramePr>
        <p:xfrm>
          <a:off x="487917" y="1057836"/>
          <a:ext cx="7750648" cy="4848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2995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243840" y="581119"/>
            <a:ext cx="8537912" cy="609447"/>
          </a:xfrm>
          <a:noFill/>
        </p:spPr>
        <p:txBody>
          <a:bodyPr/>
          <a:lstStyle/>
          <a:p>
            <a:r>
              <a:rPr lang="en-US" sz="2000" dirty="0">
                <a:solidFill>
                  <a:srgbClr val="000000"/>
                </a:solidFill>
              </a:rPr>
              <a:t>Escambia County gained over 5,000 rental units between 2012 and 2022, but the entire increase was in units renting for more than $1,200 (2022 $).</a:t>
            </a:r>
          </a:p>
        </p:txBody>
      </p:sp>
      <p:sp>
        <p:nvSpPr>
          <p:cNvPr id="8" name="Rectangle 7"/>
          <p:cNvSpPr/>
          <p:nvPr/>
        </p:nvSpPr>
        <p:spPr>
          <a:xfrm>
            <a:off x="379069" y="5723210"/>
            <a:ext cx="6367272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Units by Gross Rent Above/Below $1,200 (2022 $), Escambia County, 2012 &amp; </a:t>
            </a:r>
            <a:r>
              <a:rPr lang="en-US" sz="1400" b="1" dirty="0">
                <a:solidFill>
                  <a:prstClr val="black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2022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9069" y="5971649"/>
            <a:ext cx="61110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U.S. Census Bureau, 2012 Census and 2022 American Community Survey. Year 2012 rents adjusted to 2022 dollars using Consumer Price Index. </a:t>
            </a: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6746341" y="1322051"/>
            <a:ext cx="2035411" cy="457338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$1,200+ units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grew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over 7,800</a:t>
            </a: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Change in units renting at $1,200 or less was not statistically significant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1752520"/>
              </p:ext>
            </p:extLst>
          </p:nvPr>
        </p:nvGraphicFramePr>
        <p:xfrm>
          <a:off x="491287" y="1322051"/>
          <a:ext cx="6255054" cy="4401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5006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990600"/>
          </a:xfrm>
          <a:noFill/>
        </p:spPr>
        <p:txBody>
          <a:bodyPr/>
          <a:lstStyle/>
          <a:p>
            <a:r>
              <a:rPr lang="en-US" sz="2200" dirty="0">
                <a:solidFill>
                  <a:srgbClr val="000000"/>
                </a:solidFill>
                <a:latin typeface="Tw Cen MT" panose="020B0602020104020603" pitchFamily="34" charset="0"/>
              </a:rPr>
              <a:t>Affordable Housing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3380"/>
            <a:ext cx="8001000" cy="5163620"/>
          </a:xfrm>
        </p:spPr>
        <p:txBody>
          <a:bodyPr/>
          <a:lstStyle/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Housing is usually considered to be 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affordable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if it costs no more than 30% of household income.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30% of income for owner or renter costs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Severely 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50% of income 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Area median income (AMI)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Used to create standard income measures across places and household sizes, expressed as % AMI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</a:pPr>
            <a:endParaRPr lang="en-US" sz="21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74637" lvl="2" indent="0">
              <a:buNone/>
            </a:pPr>
            <a:endParaRPr lang="en-US" sz="17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lvl="1" indent="0">
              <a:buNone/>
            </a:pP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919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6687" y="384049"/>
            <a:ext cx="8253985" cy="639942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2024 Escambia County Income (% AMI) and Housing Cost Limits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2696311"/>
              </p:ext>
            </p:extLst>
          </p:nvPr>
        </p:nvGraphicFramePr>
        <p:xfrm>
          <a:off x="466687" y="1219200"/>
          <a:ext cx="8229601" cy="4912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6225">
                  <a:extLst>
                    <a:ext uri="{9D8B030D-6E8A-4147-A177-3AD203B41FA5}">
                      <a16:colId xmlns:a16="http://schemas.microsoft.com/office/drawing/2014/main" val="391046648"/>
                    </a:ext>
                  </a:extLst>
                </a:gridCol>
                <a:gridCol w="1903288">
                  <a:extLst>
                    <a:ext uri="{9D8B030D-6E8A-4147-A177-3AD203B41FA5}">
                      <a16:colId xmlns:a16="http://schemas.microsoft.com/office/drawing/2014/main" val="3144182741"/>
                    </a:ext>
                  </a:extLst>
                </a:gridCol>
                <a:gridCol w="1528744">
                  <a:extLst>
                    <a:ext uri="{9D8B030D-6E8A-4147-A177-3AD203B41FA5}">
                      <a16:colId xmlns:a16="http://schemas.microsoft.com/office/drawing/2014/main" val="3163411109"/>
                    </a:ext>
                  </a:extLst>
                </a:gridCol>
                <a:gridCol w="1640672">
                  <a:extLst>
                    <a:ext uri="{9D8B030D-6E8A-4147-A177-3AD203B41FA5}">
                      <a16:colId xmlns:a16="http://schemas.microsoft.com/office/drawing/2014/main" val="3862370200"/>
                    </a:ext>
                  </a:extLst>
                </a:gridCol>
                <a:gridCol w="1640672">
                  <a:extLst>
                    <a:ext uri="{9D8B030D-6E8A-4147-A177-3AD203B41FA5}">
                      <a16:colId xmlns:a16="http://schemas.microsoft.com/office/drawing/2014/main" val="3168410088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level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Annual 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range </a:t>
                      </a:r>
                      <a:br>
                        <a:rPr lang="en-US" sz="2000" baseline="0" dirty="0">
                          <a:latin typeface="Tw Cen MT" panose="020B0602020104020603" pitchFamily="34" charset="0"/>
                        </a:rPr>
                      </a:b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(1-4 person household)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wage, </a:t>
                      </a:r>
                    </a:p>
                    <a:p>
                      <a:pPr algn="ctr"/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1 full-time job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 wage, 2 full-time jobs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Max.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affordable monthly housing cost (1-3 bedroom unit)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900661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50%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$31,500-44,950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$15-$22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tabLst>
                          <a:tab pos="1371600" algn="l"/>
                        </a:tabLst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- 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$843-$1,168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856973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80%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$50,400-71,920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$24-$35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$14-$18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$1,350-$1,870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95892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120%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$75,600-107,880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$36-$52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$21-$26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$2,025-$2,805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335494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3551" y="6327389"/>
            <a:ext cx="860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http://flhousingdata.shimberg.ufl.edu/income-and-rent-limits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186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368755" y="115593"/>
            <a:ext cx="8453551" cy="946646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V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ery low-income renters make up the largest group of cost-burdened households in Escambia County.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68755" y="6369667"/>
            <a:ext cx="657154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Source: Shimberg Center tabulation of U.S. Census Bureau, 2022 American Community Survey </a:t>
            </a:r>
          </a:p>
        </p:txBody>
      </p:sp>
      <p:sp>
        <p:nvSpPr>
          <p:cNvPr id="3" name="Rectangle 2"/>
          <p:cNvSpPr/>
          <p:nvPr/>
        </p:nvSpPr>
        <p:spPr>
          <a:xfrm>
            <a:off x="368755" y="5881028"/>
            <a:ext cx="7906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Cost Burdened Households by Income as a Percentage of Area Median Income (AMI),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Escambia County, 2022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6FF16CA-BF9E-514B-8360-512DF584F3BE}"/>
              </a:ext>
            </a:extLst>
          </p:cNvPr>
          <p:cNvGraphicFramePr>
            <a:graphicFrameLocks/>
          </p:cNvGraphicFramePr>
          <p:nvPr/>
        </p:nvGraphicFramePr>
        <p:xfrm>
          <a:off x="237744" y="1065276"/>
          <a:ext cx="8668512" cy="4727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98382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2" y="241541"/>
            <a:ext cx="7798279" cy="65640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w Cen MT" panose="020B0602020104020603" pitchFamily="34" charset="0"/>
              </a:rPr>
              <a:t>Housing costs outpace wages for many occupations. </a:t>
            </a:r>
            <a:endParaRPr lang="en-US" sz="3200" dirty="0">
              <a:latin typeface="Tw Cen MT" panose="020B0602020104020603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0047" y="1071692"/>
            <a:ext cx="8203906" cy="354264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Escambia County housing wage: $22.46/hour</a:t>
            </a:r>
          </a:p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 full-time worker would need to earn this amount to rent a typical 2BR apartment (HUD Fair Market Rent 2023: $1,168/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).</a:t>
            </a:r>
          </a:p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Median wage for Escambia County, 2023: $19.54/hour. A full-time, year-round worker with this wage can afford $1,016 in rent.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0047" y="5605016"/>
            <a:ext cx="8340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Sources: National Low Income Housing Coalition,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Out of Reach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Opportunity, Occupational Employment and Wage Statistics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02011" y="6197324"/>
            <a:ext cx="1771942" cy="501631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5616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491704" y="740080"/>
          <a:ext cx="8255480" cy="537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82" y="116270"/>
            <a:ext cx="8531525" cy="664234"/>
          </a:xfrm>
        </p:spPr>
        <p:txBody>
          <a:bodyPr>
            <a:noAutofit/>
          </a:bodyPr>
          <a:lstStyle/>
          <a:p>
            <a:r>
              <a:rPr lang="en-US" sz="2400" dirty="0"/>
              <a:t>How much can workers afford to pay for housing each month?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682" y="6110741"/>
            <a:ext cx="6650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Security, Occupational Employment Statistics and Wages. Based on median wage for occupations in Escambia County. Assumes full-time worker, 30% of income spent on housing costs.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939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2352" y="5971295"/>
            <a:ext cx="661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Eviction &amp; Foreclosure Filings, Escambia County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Source: Shimberg Center tabulation of filing data from Florida Clerks &amp; Comptrollers and Office of the State Courts Administrator.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19758D7-436B-4D35-AEC1-128B747B334B}"/>
              </a:ext>
            </a:extLst>
          </p:cNvPr>
          <p:cNvGraphicFramePr>
            <a:graphicFrameLocks/>
          </p:cNvGraphicFramePr>
          <p:nvPr/>
        </p:nvGraphicFramePr>
        <p:xfrm>
          <a:off x="331245" y="1105471"/>
          <a:ext cx="8481510" cy="4647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00247458-8DE5-95E0-A146-EACE69502DC3}"/>
              </a:ext>
            </a:extLst>
          </p:cNvPr>
          <p:cNvSpPr txBox="1">
            <a:spLocks/>
          </p:cNvSpPr>
          <p:nvPr/>
        </p:nvSpPr>
        <p:spPr>
          <a:xfrm>
            <a:off x="388957" y="146939"/>
            <a:ext cx="8616546" cy="8326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charset="0"/>
                <a:ea typeface="Tw Cen MT" charset="0"/>
                <a:cs typeface="Tw Cen MT" charset="0"/>
              </a:rPr>
              <a:t>Eviction &amp; foreclosure filings fell sharply in Q2 2020 during the state moratorium, then increased when filings were permitted again. Eviction filings have returned to pre-pandemic levels, while foreclosure filings are near their previous levels.</a:t>
            </a:r>
          </a:p>
        </p:txBody>
      </p:sp>
    </p:spTree>
    <p:extLst>
      <p:ext uri="{BB962C8B-B14F-4D97-AF65-F5344CB8AC3E}">
        <p14:creationId xmlns:p14="http://schemas.microsoft.com/office/powerpoint/2010/main" val="400163720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rigin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rigi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2060"/>
      </a:hlink>
      <a:folHlink>
        <a:srgbClr val="00206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33421</TotalTime>
  <Words>929</Words>
  <Application>Microsoft Macintosh PowerPoint</Application>
  <PresentationFormat>On-screen Show (4:3)</PresentationFormat>
  <Paragraphs>133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Aptos</vt:lpstr>
      <vt:lpstr>Aptos Display</vt:lpstr>
      <vt:lpstr>Arial</vt:lpstr>
      <vt:lpstr>Bookman Old Style</vt:lpstr>
      <vt:lpstr>Calibri</vt:lpstr>
      <vt:lpstr>Calibri Light</vt:lpstr>
      <vt:lpstr>Gill Sans MT</vt:lpstr>
      <vt:lpstr>Rockwell</vt:lpstr>
      <vt:lpstr>Tw Cen MT</vt:lpstr>
      <vt:lpstr>Wingdings</vt:lpstr>
      <vt:lpstr>Wingdings 3</vt:lpstr>
      <vt:lpstr>Office Theme</vt:lpstr>
      <vt:lpstr>2_Origin</vt:lpstr>
      <vt:lpstr>1_Office Theme</vt:lpstr>
      <vt:lpstr>1_Origin</vt:lpstr>
      <vt:lpstr>2_Office Theme</vt:lpstr>
      <vt:lpstr>PowerPoint Presentation</vt:lpstr>
      <vt:lpstr>Escambia County largely avoided Florida’s boom-bust cycle in home prices between 2004 and 2012, but prices have risen in recent years.</vt:lpstr>
      <vt:lpstr>Escambia County gained over 5,000 rental units between 2012 and 2022, but the entire increase was in units renting for more than $1,200 (2022 $).</vt:lpstr>
      <vt:lpstr>Affordable Housing Terminology</vt:lpstr>
      <vt:lpstr>2024 Escambia County Income (% AMI) and Housing Cost Limits</vt:lpstr>
      <vt:lpstr>Very low-income renters make up the largest group of cost-burdened households in Escambia County.</vt:lpstr>
      <vt:lpstr>Housing costs outpace wages for many occupations. </vt:lpstr>
      <vt:lpstr>How much can workers afford to pay for housing each month?</vt:lpstr>
      <vt:lpstr>PowerPoint Presentation</vt:lpstr>
      <vt:lpstr>Building a Local Housing System: The Affordable Housing Continuum</vt:lpstr>
      <vt:lpstr>Contact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Ray,Anne L</dc:creator>
  <cp:lastModifiedBy>Ray,Anne L</cp:lastModifiedBy>
  <cp:revision>223</cp:revision>
  <dcterms:created xsi:type="dcterms:W3CDTF">2021-07-20T20:40:42Z</dcterms:created>
  <dcterms:modified xsi:type="dcterms:W3CDTF">2024-06-28T20:05:58Z</dcterms:modified>
</cp:coreProperties>
</file>