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7"/>
  </p:notesMasterIdLst>
  <p:sldIdLst>
    <p:sldId id="342" r:id="rId2"/>
    <p:sldId id="363" r:id="rId3"/>
    <p:sldId id="364" r:id="rId4"/>
    <p:sldId id="344" r:id="rId5"/>
    <p:sldId id="365" r:id="rId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F4F2"/>
    <a:srgbClr val="525966"/>
    <a:srgbClr val="338F86"/>
    <a:srgbClr val="FFFFFF"/>
    <a:srgbClr val="6C7688"/>
    <a:srgbClr val="B4B9C4"/>
    <a:srgbClr val="5F6779"/>
    <a:srgbClr val="B7ECE7"/>
    <a:srgbClr val="6C4A36"/>
    <a:srgbClr val="167E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519" autoAdjust="0"/>
    <p:restoredTop sz="81939" autoAdjust="0"/>
  </p:normalViewPr>
  <p:slideViewPr>
    <p:cSldViewPr snapToGrid="0">
      <p:cViewPr varScale="1">
        <p:scale>
          <a:sx n="91" d="100"/>
          <a:sy n="91" d="100"/>
        </p:scale>
        <p:origin x="726" y="78"/>
      </p:cViewPr>
      <p:guideLst>
        <p:guide orient="horz" pos="624"/>
        <p:guide pos="3840"/>
      </p:guideLst>
    </p:cSldViewPr>
  </p:slideViewPr>
  <p:outlineViewPr>
    <p:cViewPr>
      <p:scale>
        <a:sx n="33" d="100"/>
        <a:sy n="33" d="100"/>
      </p:scale>
      <p:origin x="0" y="-6067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2251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ufl.edu\dcp\Home\aray\Class%20and%20Conference%20Presentations\Gainesville%20Community%20Engagement%20Meeting%202019\gville%20sta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4441949668858697E-2"/>
          <c:y val="3.1055293093498439E-2"/>
          <c:w val="0.93111610066228256"/>
          <c:h val="0.8441497785448605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't x cb 0_80ami'!$A$2</c:f>
              <c:strCache>
                <c:ptCount val="1"/>
                <c:pt idx="0">
                  <c:v>Non-Student Headed Household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3,493 non-students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145-449A-8B5C-88EE5B657CF7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11,361 non-students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033585386099264"/>
                      <c:h val="0.1461434972394800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145-449A-8B5C-88EE5B657C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j-lt"/>
                    <a:ea typeface="+mn-ea"/>
                    <a:cs typeface="Mongolian Baiti" panose="03000500000000000000" pitchFamily="66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 x cb 0_80ami'!$B$1:$C$1</c:f>
              <c:strCache>
                <c:ptCount val="2"/>
                <c:pt idx="0">
                  <c:v>Owner</c:v>
                </c:pt>
                <c:pt idx="1">
                  <c:v>Renter</c:v>
                </c:pt>
              </c:strCache>
            </c:strRef>
          </c:cat>
          <c:val>
            <c:numRef>
              <c:f>'t x cb 0_80ami'!$B$2:$C$2</c:f>
              <c:numCache>
                <c:formatCode>_(* #,##0_);_(* \(#,##0\);_(* "-"??_);_(@_)</c:formatCode>
                <c:ptCount val="2"/>
                <c:pt idx="0">
                  <c:v>3493</c:v>
                </c:pt>
                <c:pt idx="1">
                  <c:v>11361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45-449A-8B5C-88EE5B657CF7}"/>
            </c:ext>
          </c:extLst>
        </c:ser>
        <c:ser>
          <c:idx val="1"/>
          <c:order val="1"/>
          <c:tx>
            <c:strRef>
              <c:f>'t x cb 0_80ami'!$A$3</c:f>
              <c:strCache>
                <c:ptCount val="1"/>
                <c:pt idx="0">
                  <c:v>Student-Headed Household</c:v>
                </c:pt>
              </c:strCache>
            </c:strRef>
          </c:tx>
          <c:spPr>
            <a:pattFill prst="wdUpDiag">
              <a:fgClr>
                <a:schemeClr val="tx2">
                  <a:lumMod val="20000"/>
                  <a:lumOff val="80000"/>
                </a:schemeClr>
              </a:fgClr>
              <a:bgClr>
                <a:schemeClr val="bg2"/>
              </a:bgClr>
            </a:pattFill>
            <a:ln>
              <a:solidFill>
                <a:schemeClr val="tx2">
                  <a:lumMod val="60000"/>
                  <a:lumOff val="40000"/>
                </a:schemeClr>
              </a:solidFill>
              <a:prstDash val="dash"/>
            </a:ln>
            <a:effectLst/>
          </c:spPr>
          <c:invertIfNegative val="0"/>
          <c:dLbls>
            <c:dLbl>
              <c:idx val="0"/>
              <c:layout>
                <c:manualLayout>
                  <c:x val="7.5385104180117804E-2"/>
                  <c:y val="-0.1009686050326914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473 student households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145-449A-8B5C-88EE5B657CF7}"/>
                </c:ext>
              </c:extLst>
            </c:dLbl>
            <c:dLbl>
              <c:idx val="1"/>
              <c:layout>
                <c:manualLayout>
                  <c:x val="-4.8249956779354677E-4"/>
                  <c:y val="3.7787281665934199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7,445 student households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145-449A-8B5C-88EE5B657C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square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Mongolian Baiti" panose="03000500000000000000" pitchFamily="66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 x cb 0_80ami'!$B$1:$C$1</c:f>
              <c:strCache>
                <c:ptCount val="2"/>
                <c:pt idx="0">
                  <c:v>Owner</c:v>
                </c:pt>
                <c:pt idx="1">
                  <c:v>Renter</c:v>
                </c:pt>
              </c:strCache>
            </c:strRef>
          </c:cat>
          <c:val>
            <c:numRef>
              <c:f>'t x cb 0_80ami'!$B$3:$C$3</c:f>
              <c:numCache>
                <c:formatCode>_(* #,##0_);_(* \(#,##0\);_(* "-"??_);_(@_)</c:formatCode>
                <c:ptCount val="2"/>
                <c:pt idx="0">
                  <c:v>473</c:v>
                </c:pt>
                <c:pt idx="1">
                  <c:v>7445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145-449A-8B5C-88EE5B657C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8"/>
        <c:overlap val="100"/>
        <c:axId val="846550639"/>
        <c:axId val="846555215"/>
      </c:barChart>
      <c:catAx>
        <c:axId val="8465506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Mongolian Baiti" panose="03000500000000000000" pitchFamily="66" charset="0"/>
              </a:defRPr>
            </a:pPr>
            <a:endParaRPr lang="en-US"/>
          </a:p>
        </c:txPr>
        <c:crossAx val="846555215"/>
        <c:crosses val="autoZero"/>
        <c:auto val="1"/>
        <c:lblAlgn val="ctr"/>
        <c:lblOffset val="100"/>
        <c:noMultiLvlLbl val="0"/>
      </c:catAx>
      <c:valAx>
        <c:axId val="846555215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Mongolian Baiti" panose="03000500000000000000" pitchFamily="66" charset="0"/>
              </a:defRPr>
            </a:pPr>
            <a:endParaRPr lang="en-US"/>
          </a:p>
        </c:txPr>
        <c:crossAx val="846550639"/>
        <c:crosses val="autoZero"/>
        <c:crossBetween val="between"/>
        <c:majorUnit val="5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E7F4F2"/>
    </a:solidFill>
    <a:ln>
      <a:noFill/>
    </a:ln>
    <a:effectLst/>
  </c:spPr>
  <c:txPr>
    <a:bodyPr/>
    <a:lstStyle/>
    <a:p>
      <a:pPr>
        <a:defRPr sz="1400">
          <a:latin typeface="+mj-lt"/>
          <a:cs typeface="Mongolian Baiti" panose="03000500000000000000" pitchFamily="66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DC9BD3-A379-422F-8FED-8B6CAEE5E50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84116C9-7CB8-4743-8FBA-68A8BA0D0389}">
      <dgm:prSet phldrT="[Text]" custT="1"/>
      <dgm:spPr/>
      <dgm:t>
        <a:bodyPr/>
        <a:lstStyle/>
        <a:p>
          <a:r>
            <a:rPr lang="en-US" sz="3200" b="1" dirty="0" smtClean="0"/>
            <a:t>$475-599</a:t>
          </a:r>
          <a:endParaRPr lang="en-US" sz="3200" b="1" dirty="0"/>
        </a:p>
      </dgm:t>
    </dgm:pt>
    <dgm:pt modelId="{56551181-2879-4D1F-BE7F-DAEAD636B83A}" type="parTrans" cxnId="{049AA3C6-CC47-43B7-B0F1-8AE966C7B71D}">
      <dgm:prSet/>
      <dgm:spPr/>
      <dgm:t>
        <a:bodyPr/>
        <a:lstStyle/>
        <a:p>
          <a:endParaRPr lang="en-US"/>
        </a:p>
      </dgm:t>
    </dgm:pt>
    <dgm:pt modelId="{E2EFE677-5A73-472D-9604-E8EE162B7721}" type="sibTrans" cxnId="{049AA3C6-CC47-43B7-B0F1-8AE966C7B71D}">
      <dgm:prSet/>
      <dgm:spPr/>
      <dgm:t>
        <a:bodyPr/>
        <a:lstStyle/>
        <a:p>
          <a:endParaRPr lang="en-US"/>
        </a:p>
      </dgm:t>
    </dgm:pt>
    <dgm:pt modelId="{1ACD7119-453B-4DD8-B790-97459EA03508}">
      <dgm:prSet phldrT="[Text]"/>
      <dgm:spPr/>
      <dgm:t>
        <a:bodyPr/>
        <a:lstStyle/>
        <a:p>
          <a:pPr>
            <a:lnSpc>
              <a:spcPct val="114000"/>
            </a:lnSpc>
          </a:pPr>
          <a:r>
            <a:rPr lang="en-US" dirty="0" smtClean="0"/>
            <a:t>Retail Sales &amp; Cashiers</a:t>
          </a:r>
          <a:endParaRPr lang="en-US" dirty="0"/>
        </a:p>
      </dgm:t>
    </dgm:pt>
    <dgm:pt modelId="{929BCF6D-F6AA-432C-8BBE-2DD9A67337E4}" type="parTrans" cxnId="{AB4D2826-841E-40DE-BFBB-ED1DF7E384DE}">
      <dgm:prSet/>
      <dgm:spPr/>
      <dgm:t>
        <a:bodyPr/>
        <a:lstStyle/>
        <a:p>
          <a:endParaRPr lang="en-US"/>
        </a:p>
      </dgm:t>
    </dgm:pt>
    <dgm:pt modelId="{B8239CBD-EFFB-48EB-825B-CB2A8D6CCCDA}" type="sibTrans" cxnId="{AB4D2826-841E-40DE-BFBB-ED1DF7E384DE}">
      <dgm:prSet/>
      <dgm:spPr/>
      <dgm:t>
        <a:bodyPr/>
        <a:lstStyle/>
        <a:p>
          <a:endParaRPr lang="en-US"/>
        </a:p>
      </dgm:t>
    </dgm:pt>
    <dgm:pt modelId="{930452E1-293A-4804-9AD2-E53B94608D56}">
      <dgm:prSet phldrT="[Text]" custT="1"/>
      <dgm:spPr/>
      <dgm:t>
        <a:bodyPr/>
        <a:lstStyle/>
        <a:p>
          <a:r>
            <a:rPr lang="en-US" sz="3200" b="1" dirty="0" smtClean="0"/>
            <a:t>$600-699</a:t>
          </a:r>
          <a:endParaRPr lang="en-US" sz="3200" b="1" dirty="0"/>
        </a:p>
      </dgm:t>
    </dgm:pt>
    <dgm:pt modelId="{E210C1DE-4672-44F1-907C-D04B45F94A6B}" type="parTrans" cxnId="{D8B37D46-47F6-4E21-8D2F-31EA09D0AB6C}">
      <dgm:prSet/>
      <dgm:spPr/>
      <dgm:t>
        <a:bodyPr/>
        <a:lstStyle/>
        <a:p>
          <a:endParaRPr lang="en-US"/>
        </a:p>
      </dgm:t>
    </dgm:pt>
    <dgm:pt modelId="{D290115E-DB80-4D4E-BA00-6031E90A2C43}" type="sibTrans" cxnId="{D8B37D46-47F6-4E21-8D2F-31EA09D0AB6C}">
      <dgm:prSet/>
      <dgm:spPr/>
      <dgm:t>
        <a:bodyPr/>
        <a:lstStyle/>
        <a:p>
          <a:endParaRPr lang="en-US"/>
        </a:p>
      </dgm:t>
    </dgm:pt>
    <dgm:pt modelId="{C9195253-B2B7-492F-AF00-23D427025D7E}">
      <dgm:prSet phldrT="[Text]"/>
      <dgm:spPr/>
      <dgm:t>
        <a:bodyPr/>
        <a:lstStyle/>
        <a:p>
          <a:pPr>
            <a:lnSpc>
              <a:spcPct val="114000"/>
            </a:lnSpc>
          </a:pPr>
          <a:r>
            <a:rPr lang="en-US" dirty="0" smtClean="0"/>
            <a:t>Bus Drivers</a:t>
          </a:r>
          <a:endParaRPr lang="en-US" dirty="0"/>
        </a:p>
      </dgm:t>
    </dgm:pt>
    <dgm:pt modelId="{2ED4BBA0-257E-4415-A572-FBF4E714CA6A}" type="parTrans" cxnId="{A78F1223-9E84-4066-95A7-129540ADC771}">
      <dgm:prSet/>
      <dgm:spPr/>
      <dgm:t>
        <a:bodyPr/>
        <a:lstStyle/>
        <a:p>
          <a:endParaRPr lang="en-US"/>
        </a:p>
      </dgm:t>
    </dgm:pt>
    <dgm:pt modelId="{E42AC339-A55D-4AC2-BAF5-4C713C667A8B}" type="sibTrans" cxnId="{A78F1223-9E84-4066-95A7-129540ADC771}">
      <dgm:prSet/>
      <dgm:spPr/>
      <dgm:t>
        <a:bodyPr/>
        <a:lstStyle/>
        <a:p>
          <a:endParaRPr lang="en-US"/>
        </a:p>
      </dgm:t>
    </dgm:pt>
    <dgm:pt modelId="{808AB322-6C0E-4F3E-81FB-BA4200597D8B}">
      <dgm:prSet phldrT="[Text]"/>
      <dgm:spPr/>
      <dgm:t>
        <a:bodyPr/>
        <a:lstStyle/>
        <a:p>
          <a:pPr>
            <a:lnSpc>
              <a:spcPct val="114000"/>
            </a:lnSpc>
          </a:pPr>
          <a:r>
            <a:rPr lang="en-US" dirty="0" smtClean="0"/>
            <a:t>Nursing Assistants</a:t>
          </a:r>
          <a:endParaRPr lang="en-US" dirty="0"/>
        </a:p>
      </dgm:t>
    </dgm:pt>
    <dgm:pt modelId="{CC871B66-B7BA-492B-B0D1-67940F308FE6}" type="parTrans" cxnId="{2A4E925E-8BA8-44BC-BBCE-279B4309E025}">
      <dgm:prSet/>
      <dgm:spPr/>
      <dgm:t>
        <a:bodyPr/>
        <a:lstStyle/>
        <a:p>
          <a:endParaRPr lang="en-US"/>
        </a:p>
      </dgm:t>
    </dgm:pt>
    <dgm:pt modelId="{D7668A69-22BA-43B2-A829-C2571A6EA1B1}" type="sibTrans" cxnId="{2A4E925E-8BA8-44BC-BBCE-279B4309E025}">
      <dgm:prSet/>
      <dgm:spPr/>
      <dgm:t>
        <a:bodyPr/>
        <a:lstStyle/>
        <a:p>
          <a:endParaRPr lang="en-US"/>
        </a:p>
      </dgm:t>
    </dgm:pt>
    <dgm:pt modelId="{4F795D33-588E-4F04-A4A9-549DB1C8E26C}">
      <dgm:prSet phldrT="[Text]" custT="1"/>
      <dgm:spPr/>
      <dgm:t>
        <a:bodyPr/>
        <a:lstStyle/>
        <a:p>
          <a:r>
            <a:rPr lang="en-US" sz="3200" b="1" dirty="0" smtClean="0"/>
            <a:t>$700-799</a:t>
          </a:r>
          <a:endParaRPr lang="en-US" sz="3200" b="1" dirty="0"/>
        </a:p>
      </dgm:t>
    </dgm:pt>
    <dgm:pt modelId="{CFFAE9E9-E51E-4DE2-82F4-C806E357DD59}" type="parTrans" cxnId="{FAAB645D-EE31-46F0-98EB-56CF33042DF1}">
      <dgm:prSet/>
      <dgm:spPr/>
      <dgm:t>
        <a:bodyPr/>
        <a:lstStyle/>
        <a:p>
          <a:endParaRPr lang="en-US"/>
        </a:p>
      </dgm:t>
    </dgm:pt>
    <dgm:pt modelId="{A7405A77-B610-4D58-B9F8-618D507318BE}" type="sibTrans" cxnId="{FAAB645D-EE31-46F0-98EB-56CF33042DF1}">
      <dgm:prSet/>
      <dgm:spPr/>
      <dgm:t>
        <a:bodyPr/>
        <a:lstStyle/>
        <a:p>
          <a:endParaRPr lang="en-US"/>
        </a:p>
      </dgm:t>
    </dgm:pt>
    <dgm:pt modelId="{906B7C3D-9892-4D24-9A43-33DA2302908B}">
      <dgm:prSet phldrT="[Text]"/>
      <dgm:spPr/>
      <dgm:t>
        <a:bodyPr/>
        <a:lstStyle/>
        <a:p>
          <a:pPr>
            <a:lnSpc>
              <a:spcPct val="114000"/>
            </a:lnSpc>
          </a:pPr>
          <a:r>
            <a:rPr lang="en-US" dirty="0" smtClean="0"/>
            <a:t>Pharmacy Technicians</a:t>
          </a:r>
          <a:endParaRPr lang="en-US" dirty="0"/>
        </a:p>
      </dgm:t>
    </dgm:pt>
    <dgm:pt modelId="{7C2D9012-97F9-4441-9D11-5086C0CF4982}" type="parTrans" cxnId="{F4527928-F644-4FD8-8AAC-2BD25941C543}">
      <dgm:prSet/>
      <dgm:spPr/>
      <dgm:t>
        <a:bodyPr/>
        <a:lstStyle/>
        <a:p>
          <a:endParaRPr lang="en-US"/>
        </a:p>
      </dgm:t>
    </dgm:pt>
    <dgm:pt modelId="{E9F6BDCA-86CD-4088-9E82-15996A126D7F}" type="sibTrans" cxnId="{F4527928-F644-4FD8-8AAC-2BD25941C543}">
      <dgm:prSet/>
      <dgm:spPr/>
      <dgm:t>
        <a:bodyPr/>
        <a:lstStyle/>
        <a:p>
          <a:endParaRPr lang="en-US"/>
        </a:p>
      </dgm:t>
    </dgm:pt>
    <dgm:pt modelId="{D5235A07-8E0B-477B-B8B5-EEE149AB4404}">
      <dgm:prSet phldrT="[Text]"/>
      <dgm:spPr/>
      <dgm:t>
        <a:bodyPr/>
        <a:lstStyle/>
        <a:p>
          <a:pPr>
            <a:lnSpc>
              <a:spcPct val="114000"/>
            </a:lnSpc>
          </a:pPr>
          <a:r>
            <a:rPr lang="en-US" dirty="0" smtClean="0"/>
            <a:t>Bank Tellers</a:t>
          </a:r>
          <a:endParaRPr lang="en-US" dirty="0"/>
        </a:p>
      </dgm:t>
    </dgm:pt>
    <dgm:pt modelId="{2D6EFC39-6630-464B-B7F7-CD8411645AD4}" type="parTrans" cxnId="{16F6186A-B658-4EB5-8F1E-46BEFF7DE708}">
      <dgm:prSet/>
      <dgm:spPr/>
      <dgm:t>
        <a:bodyPr/>
        <a:lstStyle/>
        <a:p>
          <a:endParaRPr lang="en-US"/>
        </a:p>
      </dgm:t>
    </dgm:pt>
    <dgm:pt modelId="{1C473844-3E7A-4E31-A08C-C0679EEEAB88}" type="sibTrans" cxnId="{16F6186A-B658-4EB5-8F1E-46BEFF7DE708}">
      <dgm:prSet/>
      <dgm:spPr/>
      <dgm:t>
        <a:bodyPr/>
        <a:lstStyle/>
        <a:p>
          <a:endParaRPr lang="en-US"/>
        </a:p>
      </dgm:t>
    </dgm:pt>
    <dgm:pt modelId="{AA271675-D522-400A-A989-798485965E13}">
      <dgm:prSet phldrT="[Text]"/>
      <dgm:spPr/>
      <dgm:t>
        <a:bodyPr/>
        <a:lstStyle/>
        <a:p>
          <a:pPr>
            <a:lnSpc>
              <a:spcPct val="114000"/>
            </a:lnSpc>
          </a:pPr>
          <a:r>
            <a:rPr lang="en-US" dirty="0" smtClean="0"/>
            <a:t>Home Health Aides</a:t>
          </a:r>
          <a:endParaRPr lang="en-US" dirty="0"/>
        </a:p>
      </dgm:t>
    </dgm:pt>
    <dgm:pt modelId="{DFF15BF1-A6A6-4EF2-91A4-647B1E973EA4}" type="parTrans" cxnId="{1394F2B9-9C1A-4017-BDF5-A0C10FF33D09}">
      <dgm:prSet/>
      <dgm:spPr/>
      <dgm:t>
        <a:bodyPr/>
        <a:lstStyle/>
        <a:p>
          <a:endParaRPr lang="en-US"/>
        </a:p>
      </dgm:t>
    </dgm:pt>
    <dgm:pt modelId="{F63F6F9A-4A42-4700-8592-E89829B55DB1}" type="sibTrans" cxnId="{1394F2B9-9C1A-4017-BDF5-A0C10FF33D09}">
      <dgm:prSet/>
      <dgm:spPr/>
      <dgm:t>
        <a:bodyPr/>
        <a:lstStyle/>
        <a:p>
          <a:endParaRPr lang="en-US"/>
        </a:p>
      </dgm:t>
    </dgm:pt>
    <dgm:pt modelId="{B4E04975-88AF-428F-8178-150166E8B026}">
      <dgm:prSet phldrT="[Text]"/>
      <dgm:spPr/>
      <dgm:t>
        <a:bodyPr/>
        <a:lstStyle/>
        <a:p>
          <a:pPr>
            <a:lnSpc>
              <a:spcPct val="114000"/>
            </a:lnSpc>
          </a:pPr>
          <a:r>
            <a:rPr lang="en-US" dirty="0" smtClean="0"/>
            <a:t>Preschool Teachers</a:t>
          </a:r>
          <a:endParaRPr lang="en-US" dirty="0"/>
        </a:p>
      </dgm:t>
    </dgm:pt>
    <dgm:pt modelId="{610ACBA3-AF8F-41BB-8E8A-118CE79C018C}" type="parTrans" cxnId="{B5A25745-BF5D-4B9B-B775-3784EECCBAD3}">
      <dgm:prSet/>
      <dgm:spPr/>
      <dgm:t>
        <a:bodyPr/>
        <a:lstStyle/>
        <a:p>
          <a:endParaRPr lang="en-US"/>
        </a:p>
      </dgm:t>
    </dgm:pt>
    <dgm:pt modelId="{0B1A17A0-6F27-4D16-AA22-4F29506775F6}" type="sibTrans" cxnId="{B5A25745-BF5D-4B9B-B775-3784EECCBAD3}">
      <dgm:prSet/>
      <dgm:spPr/>
      <dgm:t>
        <a:bodyPr/>
        <a:lstStyle/>
        <a:p>
          <a:endParaRPr lang="en-US"/>
        </a:p>
      </dgm:t>
    </dgm:pt>
    <dgm:pt modelId="{B8AE0150-9550-4BE1-9E33-9697B698DDF5}">
      <dgm:prSet phldrT="[Text]"/>
      <dgm:spPr/>
      <dgm:t>
        <a:bodyPr/>
        <a:lstStyle/>
        <a:p>
          <a:pPr>
            <a:lnSpc>
              <a:spcPct val="114000"/>
            </a:lnSpc>
          </a:pPr>
          <a:r>
            <a:rPr lang="en-US" dirty="0" smtClean="0"/>
            <a:t>Crossing Guards</a:t>
          </a:r>
          <a:endParaRPr lang="en-US" dirty="0"/>
        </a:p>
      </dgm:t>
    </dgm:pt>
    <dgm:pt modelId="{714941C0-011B-4441-8CB9-0B4BC8E60E60}" type="parTrans" cxnId="{F5909813-60F3-4B7B-BBEC-A079F964CAAE}">
      <dgm:prSet/>
      <dgm:spPr/>
      <dgm:t>
        <a:bodyPr/>
        <a:lstStyle/>
        <a:p>
          <a:endParaRPr lang="en-US"/>
        </a:p>
      </dgm:t>
    </dgm:pt>
    <dgm:pt modelId="{687CDEE9-7DC0-4B70-AF45-A859F1262840}" type="sibTrans" cxnId="{F5909813-60F3-4B7B-BBEC-A079F964CAAE}">
      <dgm:prSet/>
      <dgm:spPr/>
      <dgm:t>
        <a:bodyPr/>
        <a:lstStyle/>
        <a:p>
          <a:endParaRPr lang="en-US"/>
        </a:p>
      </dgm:t>
    </dgm:pt>
    <dgm:pt modelId="{98DC003D-FDA2-4F45-AE6F-808EC2D554B1}">
      <dgm:prSet phldrT="[Text]"/>
      <dgm:spPr/>
      <dgm:t>
        <a:bodyPr/>
        <a:lstStyle/>
        <a:p>
          <a:pPr>
            <a:lnSpc>
              <a:spcPct val="114000"/>
            </a:lnSpc>
          </a:pPr>
          <a:r>
            <a:rPr lang="en-US" dirty="0" smtClean="0"/>
            <a:t>Cooks</a:t>
          </a:r>
          <a:endParaRPr lang="en-US" dirty="0"/>
        </a:p>
      </dgm:t>
    </dgm:pt>
    <dgm:pt modelId="{93A6EC5F-46A3-484A-9F40-3CAC8B84C4A7}" type="parTrans" cxnId="{8F5BFA36-5B42-4285-A6C7-4D43969F2571}">
      <dgm:prSet/>
      <dgm:spPr/>
      <dgm:t>
        <a:bodyPr/>
        <a:lstStyle/>
        <a:p>
          <a:endParaRPr lang="en-US"/>
        </a:p>
      </dgm:t>
    </dgm:pt>
    <dgm:pt modelId="{EF5BCAAB-CBD5-433D-8D52-68A32E30C306}" type="sibTrans" cxnId="{8F5BFA36-5B42-4285-A6C7-4D43969F2571}">
      <dgm:prSet/>
      <dgm:spPr/>
      <dgm:t>
        <a:bodyPr/>
        <a:lstStyle/>
        <a:p>
          <a:endParaRPr lang="en-US"/>
        </a:p>
      </dgm:t>
    </dgm:pt>
    <dgm:pt modelId="{ADB6AA97-F57F-4F26-9B71-5D6B44D007AA}">
      <dgm:prSet phldrT="[Text]"/>
      <dgm:spPr/>
      <dgm:t>
        <a:bodyPr/>
        <a:lstStyle/>
        <a:p>
          <a:pPr>
            <a:lnSpc>
              <a:spcPct val="114000"/>
            </a:lnSpc>
          </a:pPr>
          <a:r>
            <a:rPr lang="en-US" dirty="0" smtClean="0"/>
            <a:t>Receptionists</a:t>
          </a:r>
          <a:endParaRPr lang="en-US" dirty="0"/>
        </a:p>
      </dgm:t>
    </dgm:pt>
    <dgm:pt modelId="{4C6398F5-10A9-4E12-AF37-ECC4BEE1FEB1}" type="parTrans" cxnId="{E6210506-DDBF-410B-B252-C480D18A6F83}">
      <dgm:prSet/>
      <dgm:spPr/>
      <dgm:t>
        <a:bodyPr/>
        <a:lstStyle/>
        <a:p>
          <a:endParaRPr lang="en-US"/>
        </a:p>
      </dgm:t>
    </dgm:pt>
    <dgm:pt modelId="{E51C1EA0-7EFD-4457-986E-D7486901D7EE}" type="sibTrans" cxnId="{E6210506-DDBF-410B-B252-C480D18A6F83}">
      <dgm:prSet/>
      <dgm:spPr/>
      <dgm:t>
        <a:bodyPr/>
        <a:lstStyle/>
        <a:p>
          <a:endParaRPr lang="en-US"/>
        </a:p>
      </dgm:t>
    </dgm:pt>
    <dgm:pt modelId="{73A12335-F9A6-481B-B0BE-697B49F225AC}">
      <dgm:prSet phldrT="[Text]"/>
      <dgm:spPr/>
      <dgm:t>
        <a:bodyPr/>
        <a:lstStyle/>
        <a:p>
          <a:pPr>
            <a:lnSpc>
              <a:spcPct val="114000"/>
            </a:lnSpc>
          </a:pPr>
          <a:r>
            <a:rPr lang="en-US" dirty="0" smtClean="0"/>
            <a:t>Construction Laborers</a:t>
          </a:r>
          <a:endParaRPr lang="en-US" dirty="0"/>
        </a:p>
      </dgm:t>
    </dgm:pt>
    <dgm:pt modelId="{8F406827-9CBF-4B62-A6A0-BAA584A07B4F}" type="parTrans" cxnId="{5C0E7C82-53C8-4F94-B6BA-B0497A68D1F8}">
      <dgm:prSet/>
      <dgm:spPr/>
      <dgm:t>
        <a:bodyPr/>
        <a:lstStyle/>
        <a:p>
          <a:endParaRPr lang="en-US"/>
        </a:p>
      </dgm:t>
    </dgm:pt>
    <dgm:pt modelId="{C0662681-4FAE-466D-B74F-634CF9C04628}" type="sibTrans" cxnId="{5C0E7C82-53C8-4F94-B6BA-B0497A68D1F8}">
      <dgm:prSet/>
      <dgm:spPr/>
      <dgm:t>
        <a:bodyPr/>
        <a:lstStyle/>
        <a:p>
          <a:endParaRPr lang="en-US"/>
        </a:p>
      </dgm:t>
    </dgm:pt>
    <dgm:pt modelId="{8B3E292E-AD51-42D1-A307-767605D0A3D3}">
      <dgm:prSet phldrT="[Text]"/>
      <dgm:spPr/>
      <dgm:t>
        <a:bodyPr/>
        <a:lstStyle/>
        <a:p>
          <a:pPr>
            <a:lnSpc>
              <a:spcPct val="114000"/>
            </a:lnSpc>
          </a:pPr>
          <a:r>
            <a:rPr lang="en-US" dirty="0" smtClean="0"/>
            <a:t>Secretaries</a:t>
          </a:r>
          <a:endParaRPr lang="en-US" dirty="0"/>
        </a:p>
      </dgm:t>
    </dgm:pt>
    <dgm:pt modelId="{8F44C63A-688D-4B89-90DE-8BB8D9F14328}" type="parTrans" cxnId="{4B2D7C26-BA81-4894-A441-71456AAB9070}">
      <dgm:prSet/>
      <dgm:spPr/>
      <dgm:t>
        <a:bodyPr/>
        <a:lstStyle/>
        <a:p>
          <a:endParaRPr lang="en-US"/>
        </a:p>
      </dgm:t>
    </dgm:pt>
    <dgm:pt modelId="{85807225-7CFF-4272-BEB4-8BDFE828C586}" type="sibTrans" cxnId="{4B2D7C26-BA81-4894-A441-71456AAB9070}">
      <dgm:prSet/>
      <dgm:spPr/>
      <dgm:t>
        <a:bodyPr/>
        <a:lstStyle/>
        <a:p>
          <a:endParaRPr lang="en-US"/>
        </a:p>
      </dgm:t>
    </dgm:pt>
    <dgm:pt modelId="{9A4FFE1C-14E9-495B-AA12-88B98E4FAA05}">
      <dgm:prSet phldrT="[Text]"/>
      <dgm:spPr/>
      <dgm:t>
        <a:bodyPr/>
        <a:lstStyle/>
        <a:p>
          <a:pPr>
            <a:lnSpc>
              <a:spcPct val="114000"/>
            </a:lnSpc>
          </a:pPr>
          <a:r>
            <a:rPr lang="en-US" dirty="0" smtClean="0"/>
            <a:t>Police, Fire &amp; Ambulance Dispatchers</a:t>
          </a:r>
          <a:endParaRPr lang="en-US" dirty="0"/>
        </a:p>
      </dgm:t>
    </dgm:pt>
    <dgm:pt modelId="{E61E9200-9900-4CE3-9145-FF6DAB47BEF1}" type="parTrans" cxnId="{B66E360D-6020-424F-84D7-9D1C3DF12865}">
      <dgm:prSet/>
      <dgm:spPr/>
      <dgm:t>
        <a:bodyPr/>
        <a:lstStyle/>
        <a:p>
          <a:endParaRPr lang="en-US"/>
        </a:p>
      </dgm:t>
    </dgm:pt>
    <dgm:pt modelId="{F3C983C6-B9CD-4323-A62C-7FF1FEE05B95}" type="sibTrans" cxnId="{B66E360D-6020-424F-84D7-9D1C3DF12865}">
      <dgm:prSet/>
      <dgm:spPr/>
      <dgm:t>
        <a:bodyPr/>
        <a:lstStyle/>
        <a:p>
          <a:endParaRPr lang="en-US"/>
        </a:p>
      </dgm:t>
    </dgm:pt>
    <dgm:pt modelId="{6E757DF6-4D80-4D6A-BD60-2B2E59E4528A}">
      <dgm:prSet phldrT="[Text]"/>
      <dgm:spPr/>
      <dgm:t>
        <a:bodyPr/>
        <a:lstStyle/>
        <a:p>
          <a:pPr>
            <a:lnSpc>
              <a:spcPct val="114000"/>
            </a:lnSpc>
          </a:pPr>
          <a:r>
            <a:rPr lang="en-US" dirty="0" smtClean="0"/>
            <a:t>Vet Techs</a:t>
          </a:r>
          <a:endParaRPr lang="en-US" dirty="0"/>
        </a:p>
      </dgm:t>
    </dgm:pt>
    <dgm:pt modelId="{A4922852-8A10-4B01-8FC9-AE74511A7975}" type="parTrans" cxnId="{CCD3E506-808B-4AE3-9639-F1BD0377950A}">
      <dgm:prSet/>
      <dgm:spPr/>
      <dgm:t>
        <a:bodyPr/>
        <a:lstStyle/>
        <a:p>
          <a:endParaRPr lang="en-US"/>
        </a:p>
      </dgm:t>
    </dgm:pt>
    <dgm:pt modelId="{E13BABF3-8FF5-4587-AC46-78B3CD5E8BC8}" type="sibTrans" cxnId="{CCD3E506-808B-4AE3-9639-F1BD0377950A}">
      <dgm:prSet/>
      <dgm:spPr/>
      <dgm:t>
        <a:bodyPr/>
        <a:lstStyle/>
        <a:p>
          <a:endParaRPr lang="en-US"/>
        </a:p>
      </dgm:t>
    </dgm:pt>
    <dgm:pt modelId="{56B76DE3-FF69-4B6D-A920-B39ACEB5DF92}">
      <dgm:prSet phldrT="[Text]"/>
      <dgm:spPr/>
      <dgm:t>
        <a:bodyPr/>
        <a:lstStyle/>
        <a:p>
          <a:pPr>
            <a:lnSpc>
              <a:spcPct val="90000"/>
            </a:lnSpc>
          </a:pPr>
          <a:endParaRPr lang="en-US" dirty="0"/>
        </a:p>
      </dgm:t>
    </dgm:pt>
    <dgm:pt modelId="{B8D11949-0B9D-4246-AF25-15AC900559E5}" type="parTrans" cxnId="{8A47CA7D-173D-43A8-8457-85C09B8F6641}">
      <dgm:prSet/>
      <dgm:spPr/>
      <dgm:t>
        <a:bodyPr/>
        <a:lstStyle/>
        <a:p>
          <a:endParaRPr lang="en-US"/>
        </a:p>
      </dgm:t>
    </dgm:pt>
    <dgm:pt modelId="{30B01301-D0F2-4365-9B2C-6935D5158771}" type="sibTrans" cxnId="{8A47CA7D-173D-43A8-8457-85C09B8F6641}">
      <dgm:prSet/>
      <dgm:spPr/>
      <dgm:t>
        <a:bodyPr/>
        <a:lstStyle/>
        <a:p>
          <a:endParaRPr lang="en-US"/>
        </a:p>
      </dgm:t>
    </dgm:pt>
    <dgm:pt modelId="{2D6FA952-FA6A-45BD-8671-CB74BFF61B67}">
      <dgm:prSet phldrT="[Text]"/>
      <dgm:spPr/>
      <dgm:t>
        <a:bodyPr/>
        <a:lstStyle/>
        <a:p>
          <a:pPr>
            <a:lnSpc>
              <a:spcPct val="114000"/>
            </a:lnSpc>
          </a:pPr>
          <a:r>
            <a:rPr lang="en-US" dirty="0" smtClean="0"/>
            <a:t>Security Guards</a:t>
          </a:r>
          <a:endParaRPr lang="en-US" dirty="0"/>
        </a:p>
      </dgm:t>
    </dgm:pt>
    <dgm:pt modelId="{18AD42AC-B183-4509-942E-66AB9B1DD95A}" type="parTrans" cxnId="{8A5A2135-3888-494E-9124-CC8DE81107A0}">
      <dgm:prSet/>
      <dgm:spPr/>
      <dgm:t>
        <a:bodyPr/>
        <a:lstStyle/>
        <a:p>
          <a:endParaRPr lang="en-US"/>
        </a:p>
      </dgm:t>
    </dgm:pt>
    <dgm:pt modelId="{47F42049-BF88-4C27-839D-EF608FC47273}" type="sibTrans" cxnId="{8A5A2135-3888-494E-9124-CC8DE81107A0}">
      <dgm:prSet/>
      <dgm:spPr/>
      <dgm:t>
        <a:bodyPr/>
        <a:lstStyle/>
        <a:p>
          <a:endParaRPr lang="en-US"/>
        </a:p>
      </dgm:t>
    </dgm:pt>
    <dgm:pt modelId="{A033EB59-9468-42D8-BDBC-BC226CEBA704}">
      <dgm:prSet phldrT="[Text]"/>
      <dgm:spPr/>
      <dgm:t>
        <a:bodyPr/>
        <a:lstStyle/>
        <a:p>
          <a:pPr>
            <a:lnSpc>
              <a:spcPct val="114000"/>
            </a:lnSpc>
          </a:pPr>
          <a:r>
            <a:rPr lang="en-US" dirty="0" smtClean="0"/>
            <a:t>Hair Stylists</a:t>
          </a:r>
          <a:endParaRPr lang="en-US" dirty="0"/>
        </a:p>
      </dgm:t>
    </dgm:pt>
    <dgm:pt modelId="{5A26FB2C-EB99-46A0-AC6B-407B62151783}" type="parTrans" cxnId="{81CF2178-A5A1-4FE5-A137-8159F8BB74E7}">
      <dgm:prSet/>
      <dgm:spPr/>
      <dgm:t>
        <a:bodyPr/>
        <a:lstStyle/>
        <a:p>
          <a:endParaRPr lang="en-US"/>
        </a:p>
      </dgm:t>
    </dgm:pt>
    <dgm:pt modelId="{FE690C47-D7B0-41E9-AE29-23E96B86723D}" type="sibTrans" cxnId="{81CF2178-A5A1-4FE5-A137-8159F8BB74E7}">
      <dgm:prSet/>
      <dgm:spPr/>
      <dgm:t>
        <a:bodyPr/>
        <a:lstStyle/>
        <a:p>
          <a:endParaRPr lang="en-US"/>
        </a:p>
      </dgm:t>
    </dgm:pt>
    <dgm:pt modelId="{67257016-74ED-422F-BBD8-FF4FB993DCEF}">
      <dgm:prSet phldrT="[Text]"/>
      <dgm:spPr/>
      <dgm:t>
        <a:bodyPr/>
        <a:lstStyle/>
        <a:p>
          <a:pPr>
            <a:lnSpc>
              <a:spcPct val="114000"/>
            </a:lnSpc>
          </a:pPr>
          <a:r>
            <a:rPr lang="en-US" dirty="0" smtClean="0"/>
            <a:t>Customer Service Reps</a:t>
          </a:r>
          <a:endParaRPr lang="en-US" dirty="0"/>
        </a:p>
      </dgm:t>
    </dgm:pt>
    <dgm:pt modelId="{B62B3713-1E15-42B1-B0A1-7F855F55C1A1}" type="parTrans" cxnId="{5E51B7A6-9EA0-4217-973C-4AEC1C22182B}">
      <dgm:prSet/>
      <dgm:spPr/>
      <dgm:t>
        <a:bodyPr/>
        <a:lstStyle/>
        <a:p>
          <a:endParaRPr lang="en-US"/>
        </a:p>
      </dgm:t>
    </dgm:pt>
    <dgm:pt modelId="{D39C8B5E-1874-40C9-B7B3-73EDE04342F9}" type="sibTrans" cxnId="{5E51B7A6-9EA0-4217-973C-4AEC1C22182B}">
      <dgm:prSet/>
      <dgm:spPr/>
      <dgm:t>
        <a:bodyPr/>
        <a:lstStyle/>
        <a:p>
          <a:endParaRPr lang="en-US"/>
        </a:p>
      </dgm:t>
    </dgm:pt>
    <dgm:pt modelId="{5174FF96-263A-4378-8B1A-FD4D33742E57}">
      <dgm:prSet phldrT="[Text]"/>
      <dgm:spPr/>
      <dgm:t>
        <a:bodyPr/>
        <a:lstStyle/>
        <a:p>
          <a:pPr>
            <a:lnSpc>
              <a:spcPct val="114000"/>
            </a:lnSpc>
          </a:pPr>
          <a:r>
            <a:rPr lang="en-US" dirty="0" smtClean="0"/>
            <a:t>Probation Officers</a:t>
          </a:r>
          <a:endParaRPr lang="en-US" dirty="0"/>
        </a:p>
      </dgm:t>
    </dgm:pt>
    <dgm:pt modelId="{9CEF26B8-1694-45C8-9AA9-A51745A60CE5}" type="parTrans" cxnId="{B3A39BEA-8263-4453-AD78-35CDD9C08F53}">
      <dgm:prSet/>
      <dgm:spPr/>
      <dgm:t>
        <a:bodyPr/>
        <a:lstStyle/>
        <a:p>
          <a:endParaRPr lang="en-US"/>
        </a:p>
      </dgm:t>
    </dgm:pt>
    <dgm:pt modelId="{50B5DFAB-426F-4093-A469-B2A0B1A0A80B}" type="sibTrans" cxnId="{B3A39BEA-8263-4453-AD78-35CDD9C08F53}">
      <dgm:prSet/>
      <dgm:spPr/>
      <dgm:t>
        <a:bodyPr/>
        <a:lstStyle/>
        <a:p>
          <a:endParaRPr lang="en-US"/>
        </a:p>
      </dgm:t>
    </dgm:pt>
    <dgm:pt modelId="{65A7E2D6-9371-4D34-A20D-39ECD97705FE}" type="pres">
      <dgm:prSet presAssocID="{95DC9BD3-A379-422F-8FED-8B6CAEE5E50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3DF4D98-6470-4CFF-BE0D-B9C663A35944}" type="pres">
      <dgm:prSet presAssocID="{984116C9-7CB8-4743-8FBA-68A8BA0D0389}" presName="composite" presStyleCnt="0"/>
      <dgm:spPr/>
    </dgm:pt>
    <dgm:pt modelId="{E2E7CD91-C3A5-46F8-BFD0-A1BEBFC45E9D}" type="pres">
      <dgm:prSet presAssocID="{984116C9-7CB8-4743-8FBA-68A8BA0D0389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45AAE0-9BB3-4F66-A39D-FC0233DDC39E}" type="pres">
      <dgm:prSet presAssocID="{984116C9-7CB8-4743-8FBA-68A8BA0D0389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9F3B84-A8CB-405E-A741-5827E5589FF1}" type="pres">
      <dgm:prSet presAssocID="{E2EFE677-5A73-472D-9604-E8EE162B7721}" presName="space" presStyleCnt="0"/>
      <dgm:spPr/>
    </dgm:pt>
    <dgm:pt modelId="{142EF4AE-B3CC-4E88-A2A4-94AA318A35CE}" type="pres">
      <dgm:prSet presAssocID="{930452E1-293A-4804-9AD2-E53B94608D56}" presName="composite" presStyleCnt="0"/>
      <dgm:spPr/>
    </dgm:pt>
    <dgm:pt modelId="{1A385492-E76F-4B22-9064-58D648E04DA7}" type="pres">
      <dgm:prSet presAssocID="{930452E1-293A-4804-9AD2-E53B94608D56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FB7C73-6081-42C7-8E15-28075061167B}" type="pres">
      <dgm:prSet presAssocID="{930452E1-293A-4804-9AD2-E53B94608D56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9A29AF-D2CB-4888-9B96-2FD9BEA6EAF2}" type="pres">
      <dgm:prSet presAssocID="{D290115E-DB80-4D4E-BA00-6031E90A2C43}" presName="space" presStyleCnt="0"/>
      <dgm:spPr/>
    </dgm:pt>
    <dgm:pt modelId="{9EB90903-B167-4794-A290-2BD5359F4705}" type="pres">
      <dgm:prSet presAssocID="{4F795D33-588E-4F04-A4A9-549DB1C8E26C}" presName="composite" presStyleCnt="0"/>
      <dgm:spPr/>
    </dgm:pt>
    <dgm:pt modelId="{528B556C-5429-4133-8BB3-15AEA9F447C7}" type="pres">
      <dgm:prSet presAssocID="{4F795D33-588E-4F04-A4A9-549DB1C8E26C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083978-5BA0-40E3-AB18-2F3A89BB9529}" type="pres">
      <dgm:prSet presAssocID="{4F795D33-588E-4F04-A4A9-549DB1C8E26C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D22D68E-D7C5-4A8B-B04B-81963FEECB92}" type="presOf" srcId="{AA271675-D522-400A-A989-798485965E13}" destId="{0045AAE0-9BB3-4F66-A39D-FC0233DDC39E}" srcOrd="0" destOrd="1" presId="urn:microsoft.com/office/officeart/2005/8/layout/hList1"/>
    <dgm:cxn modelId="{5430C812-1045-40A6-9725-C18F8D097A74}" type="presOf" srcId="{4F795D33-588E-4F04-A4A9-549DB1C8E26C}" destId="{528B556C-5429-4133-8BB3-15AEA9F447C7}" srcOrd="0" destOrd="0" presId="urn:microsoft.com/office/officeart/2005/8/layout/hList1"/>
    <dgm:cxn modelId="{C35DB81C-1D9C-4A64-8A25-D67557A40C64}" type="presOf" srcId="{56B76DE3-FF69-4B6D-A920-B39ACEB5DF92}" destId="{0045AAE0-9BB3-4F66-A39D-FC0233DDC39E}" srcOrd="0" destOrd="6" presId="urn:microsoft.com/office/officeart/2005/8/layout/hList1"/>
    <dgm:cxn modelId="{19B86607-40D7-487E-A41B-CF71E4D6779E}" type="presOf" srcId="{906B7C3D-9892-4D24-9A43-33DA2302908B}" destId="{34083978-5BA0-40E3-AB18-2F3A89BB9529}" srcOrd="0" destOrd="0" presId="urn:microsoft.com/office/officeart/2005/8/layout/hList1"/>
    <dgm:cxn modelId="{EEA87538-7A72-4341-9350-1FC19D3E34E3}" type="presOf" srcId="{984116C9-7CB8-4743-8FBA-68A8BA0D0389}" destId="{E2E7CD91-C3A5-46F8-BFD0-A1BEBFC45E9D}" srcOrd="0" destOrd="0" presId="urn:microsoft.com/office/officeart/2005/8/layout/hList1"/>
    <dgm:cxn modelId="{B66E360D-6020-424F-84D7-9D1C3DF12865}" srcId="{4F795D33-588E-4F04-A4A9-549DB1C8E26C}" destId="{9A4FFE1C-14E9-495B-AA12-88B98E4FAA05}" srcOrd="3" destOrd="0" parTransId="{E61E9200-9900-4CE3-9145-FF6DAB47BEF1}" sibTransId="{F3C983C6-B9CD-4323-A62C-7FF1FEE05B95}"/>
    <dgm:cxn modelId="{580B7F43-B7C9-444A-AF4C-0C55C55C349D}" type="presOf" srcId="{2D6FA952-FA6A-45BD-8671-CB74BFF61B67}" destId="{0045AAE0-9BB3-4F66-A39D-FC0233DDC39E}" srcOrd="0" destOrd="5" presId="urn:microsoft.com/office/officeart/2005/8/layout/hList1"/>
    <dgm:cxn modelId="{B10A3787-02C5-432B-BBC2-8458C5BE1734}" type="presOf" srcId="{95DC9BD3-A379-422F-8FED-8B6CAEE5E50F}" destId="{65A7E2D6-9371-4D34-A20D-39ECD97705FE}" srcOrd="0" destOrd="0" presId="urn:microsoft.com/office/officeart/2005/8/layout/hList1"/>
    <dgm:cxn modelId="{A045C36D-D154-4318-91AF-3A4B14EE8A6B}" type="presOf" srcId="{8B3E292E-AD51-42D1-A307-767605D0A3D3}" destId="{34083978-5BA0-40E3-AB18-2F3A89BB9529}" srcOrd="0" destOrd="1" presId="urn:microsoft.com/office/officeart/2005/8/layout/hList1"/>
    <dgm:cxn modelId="{8A5A2135-3888-494E-9124-CC8DE81107A0}" srcId="{984116C9-7CB8-4743-8FBA-68A8BA0D0389}" destId="{2D6FA952-FA6A-45BD-8671-CB74BFF61B67}" srcOrd="5" destOrd="0" parTransId="{18AD42AC-B183-4509-942E-66AB9B1DD95A}" sibTransId="{47F42049-BF88-4C27-839D-EF608FC47273}"/>
    <dgm:cxn modelId="{B3A39BEA-8263-4453-AD78-35CDD9C08F53}" srcId="{4F795D33-588E-4F04-A4A9-549DB1C8E26C}" destId="{5174FF96-263A-4378-8B1A-FD4D33742E57}" srcOrd="5" destOrd="0" parTransId="{9CEF26B8-1694-45C8-9AA9-A51745A60CE5}" sibTransId="{50B5DFAB-426F-4093-A469-B2A0B1A0A80B}"/>
    <dgm:cxn modelId="{049AA3C6-CC47-43B7-B0F1-8AE966C7B71D}" srcId="{95DC9BD3-A379-422F-8FED-8B6CAEE5E50F}" destId="{984116C9-7CB8-4743-8FBA-68A8BA0D0389}" srcOrd="0" destOrd="0" parTransId="{56551181-2879-4D1F-BE7F-DAEAD636B83A}" sibTransId="{E2EFE677-5A73-472D-9604-E8EE162B7721}"/>
    <dgm:cxn modelId="{521D3EB6-526A-4AC1-A891-B89FE4CB21D1}" type="presOf" srcId="{B4E04975-88AF-428F-8178-150166E8B026}" destId="{0045AAE0-9BB3-4F66-A39D-FC0233DDC39E}" srcOrd="0" destOrd="2" presId="urn:microsoft.com/office/officeart/2005/8/layout/hList1"/>
    <dgm:cxn modelId="{FAAB645D-EE31-46F0-98EB-56CF33042DF1}" srcId="{95DC9BD3-A379-422F-8FED-8B6CAEE5E50F}" destId="{4F795D33-588E-4F04-A4A9-549DB1C8E26C}" srcOrd="2" destOrd="0" parTransId="{CFFAE9E9-E51E-4DE2-82F4-C806E357DD59}" sibTransId="{A7405A77-B610-4D58-B9F8-618D507318BE}"/>
    <dgm:cxn modelId="{CCD3E506-808B-4AE3-9639-F1BD0377950A}" srcId="{4F795D33-588E-4F04-A4A9-549DB1C8E26C}" destId="{6E757DF6-4D80-4D6A-BD60-2B2E59E4528A}" srcOrd="4" destOrd="0" parTransId="{A4922852-8A10-4B01-8FC9-AE74511A7975}" sibTransId="{E13BABF3-8FF5-4587-AC46-78B3CD5E8BC8}"/>
    <dgm:cxn modelId="{2A4E925E-8BA8-44BC-BBCE-279B4309E025}" srcId="{930452E1-293A-4804-9AD2-E53B94608D56}" destId="{808AB322-6C0E-4F3E-81FB-BA4200597D8B}" srcOrd="1" destOrd="0" parTransId="{CC871B66-B7BA-492B-B0D1-67940F308FE6}" sibTransId="{D7668A69-22BA-43B2-A829-C2571A6EA1B1}"/>
    <dgm:cxn modelId="{4EEB1C7C-E81A-4DD7-8A36-5D769AF46E54}" type="presOf" srcId="{98DC003D-FDA2-4F45-AE6F-808EC2D554B1}" destId="{0045AAE0-9BB3-4F66-A39D-FC0233DDC39E}" srcOrd="0" destOrd="4" presId="urn:microsoft.com/office/officeart/2005/8/layout/hList1"/>
    <dgm:cxn modelId="{B5A25745-BF5D-4B9B-B775-3784EECCBAD3}" srcId="{984116C9-7CB8-4743-8FBA-68A8BA0D0389}" destId="{B4E04975-88AF-428F-8178-150166E8B026}" srcOrd="2" destOrd="0" parTransId="{610ACBA3-AF8F-41BB-8E8A-118CE79C018C}" sibTransId="{0B1A17A0-6F27-4D16-AA22-4F29506775F6}"/>
    <dgm:cxn modelId="{5E51B7A6-9EA0-4217-973C-4AEC1C22182B}" srcId="{930452E1-293A-4804-9AD2-E53B94608D56}" destId="{67257016-74ED-422F-BBD8-FF4FB993DCEF}" srcOrd="5" destOrd="0" parTransId="{B62B3713-1E15-42B1-B0A1-7F855F55C1A1}" sibTransId="{D39C8B5E-1874-40C9-B7B3-73EDE04342F9}"/>
    <dgm:cxn modelId="{16F6186A-B658-4EB5-8F1E-46BEFF7DE708}" srcId="{4F795D33-588E-4F04-A4A9-549DB1C8E26C}" destId="{D5235A07-8E0B-477B-B8B5-EEE149AB4404}" srcOrd="2" destOrd="0" parTransId="{2D6EFC39-6630-464B-B7F7-CD8411645AD4}" sibTransId="{1C473844-3E7A-4E31-A08C-C0679EEEAB88}"/>
    <dgm:cxn modelId="{E6210506-DDBF-410B-B252-C480D18A6F83}" srcId="{930452E1-293A-4804-9AD2-E53B94608D56}" destId="{ADB6AA97-F57F-4F26-9B71-5D6B44D007AA}" srcOrd="2" destOrd="0" parTransId="{4C6398F5-10A9-4E12-AF37-ECC4BEE1FEB1}" sibTransId="{E51C1EA0-7EFD-4457-986E-D7486901D7EE}"/>
    <dgm:cxn modelId="{F50A2A1F-EFE3-4722-8DBF-236DD644F9F2}" type="presOf" srcId="{A033EB59-9468-42D8-BDBC-BC226CEBA704}" destId="{11FB7C73-6081-42C7-8E15-28075061167B}" srcOrd="0" destOrd="4" presId="urn:microsoft.com/office/officeart/2005/8/layout/hList1"/>
    <dgm:cxn modelId="{934C899B-AB35-470E-B3DB-2F93409B67F0}" type="presOf" srcId="{808AB322-6C0E-4F3E-81FB-BA4200597D8B}" destId="{11FB7C73-6081-42C7-8E15-28075061167B}" srcOrd="0" destOrd="1" presId="urn:microsoft.com/office/officeart/2005/8/layout/hList1"/>
    <dgm:cxn modelId="{98D61336-8AF0-434E-8484-710453DCD3E9}" type="presOf" srcId="{ADB6AA97-F57F-4F26-9B71-5D6B44D007AA}" destId="{11FB7C73-6081-42C7-8E15-28075061167B}" srcOrd="0" destOrd="2" presId="urn:microsoft.com/office/officeart/2005/8/layout/hList1"/>
    <dgm:cxn modelId="{F5909813-60F3-4B7B-BBEC-A079F964CAAE}" srcId="{984116C9-7CB8-4743-8FBA-68A8BA0D0389}" destId="{B8AE0150-9550-4BE1-9E33-9697B698DDF5}" srcOrd="3" destOrd="0" parTransId="{714941C0-011B-4441-8CB9-0B4BC8E60E60}" sibTransId="{687CDEE9-7DC0-4B70-AF45-A859F1262840}"/>
    <dgm:cxn modelId="{FC21D371-4C8C-420B-8F9F-9AFF4F00FF57}" type="presOf" srcId="{1ACD7119-453B-4DD8-B790-97459EA03508}" destId="{0045AAE0-9BB3-4F66-A39D-FC0233DDC39E}" srcOrd="0" destOrd="0" presId="urn:microsoft.com/office/officeart/2005/8/layout/hList1"/>
    <dgm:cxn modelId="{F4527928-F644-4FD8-8AAC-2BD25941C543}" srcId="{4F795D33-588E-4F04-A4A9-549DB1C8E26C}" destId="{906B7C3D-9892-4D24-9A43-33DA2302908B}" srcOrd="0" destOrd="0" parTransId="{7C2D9012-97F9-4441-9D11-5086C0CF4982}" sibTransId="{E9F6BDCA-86CD-4088-9E82-15996A126D7F}"/>
    <dgm:cxn modelId="{5C0E7C82-53C8-4F94-B6BA-B0497A68D1F8}" srcId="{930452E1-293A-4804-9AD2-E53B94608D56}" destId="{73A12335-F9A6-481B-B0BE-697B49F225AC}" srcOrd="3" destOrd="0" parTransId="{8F406827-9CBF-4B62-A6A0-BAA584A07B4F}" sibTransId="{C0662681-4FAE-466D-B74F-634CF9C04628}"/>
    <dgm:cxn modelId="{826EFD2C-BF72-4EA1-B17B-93FF8DF91D1A}" type="presOf" srcId="{5174FF96-263A-4378-8B1A-FD4D33742E57}" destId="{34083978-5BA0-40E3-AB18-2F3A89BB9529}" srcOrd="0" destOrd="5" presId="urn:microsoft.com/office/officeart/2005/8/layout/hList1"/>
    <dgm:cxn modelId="{D8B37D46-47F6-4E21-8D2F-31EA09D0AB6C}" srcId="{95DC9BD3-A379-422F-8FED-8B6CAEE5E50F}" destId="{930452E1-293A-4804-9AD2-E53B94608D56}" srcOrd="1" destOrd="0" parTransId="{E210C1DE-4672-44F1-907C-D04B45F94A6B}" sibTransId="{D290115E-DB80-4D4E-BA00-6031E90A2C43}"/>
    <dgm:cxn modelId="{AB4D2826-841E-40DE-BFBB-ED1DF7E384DE}" srcId="{984116C9-7CB8-4743-8FBA-68A8BA0D0389}" destId="{1ACD7119-453B-4DD8-B790-97459EA03508}" srcOrd="0" destOrd="0" parTransId="{929BCF6D-F6AA-432C-8BBE-2DD9A67337E4}" sibTransId="{B8239CBD-EFFB-48EB-825B-CB2A8D6CCCDA}"/>
    <dgm:cxn modelId="{DD6DA911-1CD9-4011-85B1-9B9CBA84374E}" type="presOf" srcId="{67257016-74ED-422F-BBD8-FF4FB993DCEF}" destId="{11FB7C73-6081-42C7-8E15-28075061167B}" srcOrd="0" destOrd="5" presId="urn:microsoft.com/office/officeart/2005/8/layout/hList1"/>
    <dgm:cxn modelId="{48434297-40FD-4338-B814-4E86BB386B6F}" type="presOf" srcId="{D5235A07-8E0B-477B-B8B5-EEE149AB4404}" destId="{34083978-5BA0-40E3-AB18-2F3A89BB9529}" srcOrd="0" destOrd="2" presId="urn:microsoft.com/office/officeart/2005/8/layout/hList1"/>
    <dgm:cxn modelId="{F81AA552-39E1-40E0-99E1-9FC65BA5FA78}" type="presOf" srcId="{73A12335-F9A6-481B-B0BE-697B49F225AC}" destId="{11FB7C73-6081-42C7-8E15-28075061167B}" srcOrd="0" destOrd="3" presId="urn:microsoft.com/office/officeart/2005/8/layout/hList1"/>
    <dgm:cxn modelId="{8CBB0BCB-23D8-49FC-8F08-18BF1EE93C99}" type="presOf" srcId="{930452E1-293A-4804-9AD2-E53B94608D56}" destId="{1A385492-E76F-4B22-9064-58D648E04DA7}" srcOrd="0" destOrd="0" presId="urn:microsoft.com/office/officeart/2005/8/layout/hList1"/>
    <dgm:cxn modelId="{3AF58CE8-2FF3-4E3F-BC56-55CD1C9A1155}" type="presOf" srcId="{6E757DF6-4D80-4D6A-BD60-2B2E59E4528A}" destId="{34083978-5BA0-40E3-AB18-2F3A89BB9529}" srcOrd="0" destOrd="4" presId="urn:microsoft.com/office/officeart/2005/8/layout/hList1"/>
    <dgm:cxn modelId="{4B2D7C26-BA81-4894-A441-71456AAB9070}" srcId="{4F795D33-588E-4F04-A4A9-549DB1C8E26C}" destId="{8B3E292E-AD51-42D1-A307-767605D0A3D3}" srcOrd="1" destOrd="0" parTransId="{8F44C63A-688D-4B89-90DE-8BB8D9F14328}" sibTransId="{85807225-7CFF-4272-BEB4-8BDFE828C586}"/>
    <dgm:cxn modelId="{81CF2178-A5A1-4FE5-A137-8159F8BB74E7}" srcId="{930452E1-293A-4804-9AD2-E53B94608D56}" destId="{A033EB59-9468-42D8-BDBC-BC226CEBA704}" srcOrd="4" destOrd="0" parTransId="{5A26FB2C-EB99-46A0-AC6B-407B62151783}" sibTransId="{FE690C47-D7B0-41E9-AE29-23E96B86723D}"/>
    <dgm:cxn modelId="{8A47CA7D-173D-43A8-8457-85C09B8F6641}" srcId="{984116C9-7CB8-4743-8FBA-68A8BA0D0389}" destId="{56B76DE3-FF69-4B6D-A920-B39ACEB5DF92}" srcOrd="6" destOrd="0" parTransId="{B8D11949-0B9D-4246-AF25-15AC900559E5}" sibTransId="{30B01301-D0F2-4365-9B2C-6935D5158771}"/>
    <dgm:cxn modelId="{8F5BFA36-5B42-4285-A6C7-4D43969F2571}" srcId="{984116C9-7CB8-4743-8FBA-68A8BA0D0389}" destId="{98DC003D-FDA2-4F45-AE6F-808EC2D554B1}" srcOrd="4" destOrd="0" parTransId="{93A6EC5F-46A3-484A-9F40-3CAC8B84C4A7}" sibTransId="{EF5BCAAB-CBD5-433D-8D52-68A32E30C306}"/>
    <dgm:cxn modelId="{02EB3E7A-8C40-4839-8B4F-16335191960B}" type="presOf" srcId="{9A4FFE1C-14E9-495B-AA12-88B98E4FAA05}" destId="{34083978-5BA0-40E3-AB18-2F3A89BB9529}" srcOrd="0" destOrd="3" presId="urn:microsoft.com/office/officeart/2005/8/layout/hList1"/>
    <dgm:cxn modelId="{114F5F4D-F563-4A49-87EC-F938C9D44228}" type="presOf" srcId="{C9195253-B2B7-492F-AF00-23D427025D7E}" destId="{11FB7C73-6081-42C7-8E15-28075061167B}" srcOrd="0" destOrd="0" presId="urn:microsoft.com/office/officeart/2005/8/layout/hList1"/>
    <dgm:cxn modelId="{A78F1223-9E84-4066-95A7-129540ADC771}" srcId="{930452E1-293A-4804-9AD2-E53B94608D56}" destId="{C9195253-B2B7-492F-AF00-23D427025D7E}" srcOrd="0" destOrd="0" parTransId="{2ED4BBA0-257E-4415-A572-FBF4E714CA6A}" sibTransId="{E42AC339-A55D-4AC2-BAF5-4C713C667A8B}"/>
    <dgm:cxn modelId="{1394F2B9-9C1A-4017-BDF5-A0C10FF33D09}" srcId="{984116C9-7CB8-4743-8FBA-68A8BA0D0389}" destId="{AA271675-D522-400A-A989-798485965E13}" srcOrd="1" destOrd="0" parTransId="{DFF15BF1-A6A6-4EF2-91A4-647B1E973EA4}" sibTransId="{F63F6F9A-4A42-4700-8592-E89829B55DB1}"/>
    <dgm:cxn modelId="{030028EA-F95C-4ACE-B9C2-2059CB7E6A7F}" type="presOf" srcId="{B8AE0150-9550-4BE1-9E33-9697B698DDF5}" destId="{0045AAE0-9BB3-4F66-A39D-FC0233DDC39E}" srcOrd="0" destOrd="3" presId="urn:microsoft.com/office/officeart/2005/8/layout/hList1"/>
    <dgm:cxn modelId="{9F302DE0-8096-41E5-A69E-21C1CFE82A2B}" type="presParOf" srcId="{65A7E2D6-9371-4D34-A20D-39ECD97705FE}" destId="{53DF4D98-6470-4CFF-BE0D-B9C663A35944}" srcOrd="0" destOrd="0" presId="urn:microsoft.com/office/officeart/2005/8/layout/hList1"/>
    <dgm:cxn modelId="{9ACCB4C8-C64D-4FC5-A93B-F6BEF9790668}" type="presParOf" srcId="{53DF4D98-6470-4CFF-BE0D-B9C663A35944}" destId="{E2E7CD91-C3A5-46F8-BFD0-A1BEBFC45E9D}" srcOrd="0" destOrd="0" presId="urn:microsoft.com/office/officeart/2005/8/layout/hList1"/>
    <dgm:cxn modelId="{9F9EADBA-F6A0-4EC4-8E35-895229EDEA82}" type="presParOf" srcId="{53DF4D98-6470-4CFF-BE0D-B9C663A35944}" destId="{0045AAE0-9BB3-4F66-A39D-FC0233DDC39E}" srcOrd="1" destOrd="0" presId="urn:microsoft.com/office/officeart/2005/8/layout/hList1"/>
    <dgm:cxn modelId="{046A64C8-F28E-4A1A-91A0-63A9E68CBBB0}" type="presParOf" srcId="{65A7E2D6-9371-4D34-A20D-39ECD97705FE}" destId="{3C9F3B84-A8CB-405E-A741-5827E5589FF1}" srcOrd="1" destOrd="0" presId="urn:microsoft.com/office/officeart/2005/8/layout/hList1"/>
    <dgm:cxn modelId="{B6B8AD08-AB90-4A71-B70A-020E62E312AB}" type="presParOf" srcId="{65A7E2D6-9371-4D34-A20D-39ECD97705FE}" destId="{142EF4AE-B3CC-4E88-A2A4-94AA318A35CE}" srcOrd="2" destOrd="0" presId="urn:microsoft.com/office/officeart/2005/8/layout/hList1"/>
    <dgm:cxn modelId="{0D747585-C26D-4DAC-9334-3A3CB4DD36B2}" type="presParOf" srcId="{142EF4AE-B3CC-4E88-A2A4-94AA318A35CE}" destId="{1A385492-E76F-4B22-9064-58D648E04DA7}" srcOrd="0" destOrd="0" presId="urn:microsoft.com/office/officeart/2005/8/layout/hList1"/>
    <dgm:cxn modelId="{E7EA447C-4F3B-455F-B93F-DF9400C92B8D}" type="presParOf" srcId="{142EF4AE-B3CC-4E88-A2A4-94AA318A35CE}" destId="{11FB7C73-6081-42C7-8E15-28075061167B}" srcOrd="1" destOrd="0" presId="urn:microsoft.com/office/officeart/2005/8/layout/hList1"/>
    <dgm:cxn modelId="{1BB07BFB-FAD5-45EF-8D3F-E542AAFBBE4E}" type="presParOf" srcId="{65A7E2D6-9371-4D34-A20D-39ECD97705FE}" destId="{899A29AF-D2CB-4888-9B96-2FD9BEA6EAF2}" srcOrd="3" destOrd="0" presId="urn:microsoft.com/office/officeart/2005/8/layout/hList1"/>
    <dgm:cxn modelId="{B1CD5441-71D3-490A-934D-8E895B86DC6E}" type="presParOf" srcId="{65A7E2D6-9371-4D34-A20D-39ECD97705FE}" destId="{9EB90903-B167-4794-A290-2BD5359F4705}" srcOrd="4" destOrd="0" presId="urn:microsoft.com/office/officeart/2005/8/layout/hList1"/>
    <dgm:cxn modelId="{E05079F5-93F5-4B72-9A70-57391A8E91AD}" type="presParOf" srcId="{9EB90903-B167-4794-A290-2BD5359F4705}" destId="{528B556C-5429-4133-8BB3-15AEA9F447C7}" srcOrd="0" destOrd="0" presId="urn:microsoft.com/office/officeart/2005/8/layout/hList1"/>
    <dgm:cxn modelId="{DCD7C232-ED5C-4D92-9419-620CB5978DC8}" type="presParOf" srcId="{9EB90903-B167-4794-A290-2BD5359F4705}" destId="{34083978-5BA0-40E3-AB18-2F3A89BB952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340D70-F660-4626-995C-6B67070E43F9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506ECFF-2F0B-41BB-A534-68B9B92A6EC4}">
      <dgm:prSet phldrT="[Text]" custT="1"/>
      <dgm:spPr>
        <a:xfrm>
          <a:off x="1711" y="0"/>
          <a:ext cx="2663390" cy="4089400"/>
        </a:xfrm>
        <a:prstGeom prst="roundRect">
          <a:avLst>
            <a:gd name="adj" fmla="val 10000"/>
          </a:avLst>
        </a:prstGeom>
        <a:solidFill>
          <a:srgbClr val="727CA3">
            <a:hueOff val="0"/>
            <a:satOff val="0"/>
            <a:lumOff val="0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 lIns="91440" tIns="91440" rIns="91440" bIns="91440"/>
        <a:lstStyle/>
        <a:p>
          <a:pPr algn="ctr"/>
          <a:r>
            <a:rPr lang="en-US" sz="2400" b="1" dirty="0" smtClean="0">
              <a:solidFill>
                <a:sysClr val="window" lastClr="FFFFFF"/>
              </a:solidFill>
              <a:latin typeface="+mn-lt"/>
              <a:ea typeface="ＭＳ Ｐゴシック"/>
              <a:cs typeface="+mn-cs"/>
            </a:rPr>
            <a:t>Supportive Housing (affordable units + services)</a:t>
          </a:r>
          <a:endParaRPr lang="en-US" sz="2400" b="1" dirty="0">
            <a:solidFill>
              <a:sysClr val="window" lastClr="FFFFFF"/>
            </a:solidFill>
            <a:latin typeface="+mn-lt"/>
            <a:ea typeface="ＭＳ Ｐゴシック"/>
            <a:cs typeface="+mn-cs"/>
          </a:endParaRPr>
        </a:p>
      </dgm:t>
    </dgm:pt>
    <dgm:pt modelId="{B25EB6FF-3C22-4DCE-BCA1-BA2770F41DF1}" type="parTrans" cxnId="{D1E2D261-3AED-4308-85CA-41B48CB5F8F8}">
      <dgm:prSet/>
      <dgm:spPr/>
      <dgm:t>
        <a:bodyPr/>
        <a:lstStyle/>
        <a:p>
          <a:endParaRPr lang="en-US"/>
        </a:p>
      </dgm:t>
    </dgm:pt>
    <dgm:pt modelId="{E1534E98-51EE-401B-81A4-EBF93C0AE9D5}" type="sibTrans" cxnId="{D1E2D261-3AED-4308-85CA-41B48CB5F8F8}">
      <dgm:prSet/>
      <dgm:spPr/>
      <dgm:t>
        <a:bodyPr/>
        <a:lstStyle/>
        <a:p>
          <a:endParaRPr lang="en-US"/>
        </a:p>
      </dgm:t>
    </dgm:pt>
    <dgm:pt modelId="{7491396E-A3DA-4AF9-BFB4-51579047D566}">
      <dgm:prSet phldrT="[Text]" custT="1"/>
      <dgm:spPr>
        <a:xfrm>
          <a:off x="1711" y="0"/>
          <a:ext cx="2663390" cy="4089400"/>
        </a:xfrm>
        <a:prstGeom prst="roundRect">
          <a:avLst>
            <a:gd name="adj" fmla="val 10000"/>
          </a:avLst>
        </a:prstGeom>
        <a:solidFill>
          <a:srgbClr val="727CA3">
            <a:hueOff val="0"/>
            <a:satOff val="0"/>
            <a:lumOff val="0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 lIns="91440" tIns="91440" rIns="91440" bIns="91440"/>
        <a:lstStyle/>
        <a:p>
          <a:pPr algn="l"/>
          <a:r>
            <a:rPr lang="en-US" sz="1800" dirty="0" smtClean="0">
              <a:solidFill>
                <a:sysClr val="window" lastClr="FFFFFF"/>
              </a:solidFill>
              <a:latin typeface="+mn-lt"/>
              <a:ea typeface="ＭＳ Ｐゴシック"/>
              <a:cs typeface="+mn-cs"/>
            </a:rPr>
            <a:t>Homeless</a:t>
          </a:r>
          <a:endParaRPr lang="en-US" sz="1800" dirty="0">
            <a:solidFill>
              <a:sysClr val="window" lastClr="FFFFFF"/>
            </a:solidFill>
            <a:latin typeface="+mn-lt"/>
            <a:ea typeface="ＭＳ Ｐゴシック"/>
            <a:cs typeface="+mn-cs"/>
          </a:endParaRPr>
        </a:p>
      </dgm:t>
    </dgm:pt>
    <dgm:pt modelId="{9C63F8D2-AF1A-4709-95C7-E14455C20C36}" type="parTrans" cxnId="{B1EA0B0A-27C2-4270-A538-F29570EA2CBA}">
      <dgm:prSet/>
      <dgm:spPr/>
      <dgm:t>
        <a:bodyPr/>
        <a:lstStyle/>
        <a:p>
          <a:endParaRPr lang="en-US"/>
        </a:p>
      </dgm:t>
    </dgm:pt>
    <dgm:pt modelId="{2C713DBE-4294-4382-8BDF-ED8F3CF72863}" type="sibTrans" cxnId="{B1EA0B0A-27C2-4270-A538-F29570EA2CBA}">
      <dgm:prSet/>
      <dgm:spPr/>
      <dgm:t>
        <a:bodyPr/>
        <a:lstStyle/>
        <a:p>
          <a:endParaRPr lang="en-US"/>
        </a:p>
      </dgm:t>
    </dgm:pt>
    <dgm:pt modelId="{3ED22D99-5C02-4B13-920F-190DACD0EEE3}">
      <dgm:prSet phldrT="[Text]" custT="1"/>
      <dgm:spPr>
        <a:xfrm>
          <a:off x="2745004" y="0"/>
          <a:ext cx="2663390" cy="4089400"/>
        </a:xfrm>
        <a:prstGeom prst="roundRect">
          <a:avLst>
            <a:gd name="adj" fmla="val 10000"/>
          </a:avLst>
        </a:prstGeom>
        <a:solidFill>
          <a:srgbClr val="727CA3">
            <a:hueOff val="0"/>
            <a:satOff val="0"/>
            <a:lumOff val="0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en-US" sz="2400" b="1" dirty="0" smtClean="0">
              <a:solidFill>
                <a:sysClr val="window" lastClr="FFFFFF"/>
              </a:solidFill>
              <a:latin typeface="+mn-lt"/>
              <a:ea typeface="ＭＳ Ｐゴシック"/>
              <a:cs typeface="+mn-cs"/>
            </a:rPr>
            <a:t>Affordable rental housing</a:t>
          </a:r>
          <a:endParaRPr lang="en-US" sz="2400" b="1" dirty="0">
            <a:solidFill>
              <a:sysClr val="window" lastClr="FFFFFF"/>
            </a:solidFill>
            <a:latin typeface="+mn-lt"/>
            <a:ea typeface="ＭＳ Ｐゴシック"/>
            <a:cs typeface="+mn-cs"/>
          </a:endParaRPr>
        </a:p>
      </dgm:t>
    </dgm:pt>
    <dgm:pt modelId="{F496A802-17EA-4F0B-B1A3-9FCE672BDF8E}" type="parTrans" cxnId="{AB4D06B7-3FE0-41A1-8182-8A0116591718}">
      <dgm:prSet/>
      <dgm:spPr/>
      <dgm:t>
        <a:bodyPr/>
        <a:lstStyle/>
        <a:p>
          <a:endParaRPr lang="en-US"/>
        </a:p>
      </dgm:t>
    </dgm:pt>
    <dgm:pt modelId="{6E0D2BB0-AF4F-458B-A4F5-7FA64B29470D}" type="sibTrans" cxnId="{AB4D06B7-3FE0-41A1-8182-8A0116591718}">
      <dgm:prSet/>
      <dgm:spPr/>
      <dgm:t>
        <a:bodyPr/>
        <a:lstStyle/>
        <a:p>
          <a:endParaRPr lang="en-US"/>
        </a:p>
      </dgm:t>
    </dgm:pt>
    <dgm:pt modelId="{B55A0E8E-5E9A-4930-B853-D41C9D9D1CF4}">
      <dgm:prSet phldrT="[Text]" custT="1"/>
      <dgm:spPr>
        <a:xfrm>
          <a:off x="2745004" y="0"/>
          <a:ext cx="2663390" cy="4089400"/>
        </a:xfrm>
        <a:prstGeom prst="roundRect">
          <a:avLst>
            <a:gd name="adj" fmla="val 10000"/>
          </a:avLst>
        </a:prstGeom>
        <a:solidFill>
          <a:srgbClr val="727CA3">
            <a:hueOff val="0"/>
            <a:satOff val="0"/>
            <a:lumOff val="0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l"/>
          <a:r>
            <a:rPr lang="en-US" sz="1800" dirty="0" smtClean="0">
              <a:solidFill>
                <a:sysClr val="window" lastClr="FFFFFF"/>
              </a:solidFill>
              <a:latin typeface="+mn-lt"/>
              <a:ea typeface="ＭＳ Ｐゴシック"/>
              <a:cs typeface="+mn-cs"/>
            </a:rPr>
            <a:t>Public housing</a:t>
          </a:r>
          <a:endParaRPr lang="en-US" sz="1800" dirty="0">
            <a:solidFill>
              <a:sysClr val="window" lastClr="FFFFFF"/>
            </a:solidFill>
            <a:latin typeface="+mn-lt"/>
            <a:ea typeface="ＭＳ Ｐゴシック"/>
            <a:cs typeface="+mn-cs"/>
          </a:endParaRPr>
        </a:p>
      </dgm:t>
    </dgm:pt>
    <dgm:pt modelId="{0509C773-6654-47D7-B132-FC0B12F485C5}" type="parTrans" cxnId="{2F66907B-B6C6-4ACC-8406-08872B0300DB}">
      <dgm:prSet/>
      <dgm:spPr/>
      <dgm:t>
        <a:bodyPr/>
        <a:lstStyle/>
        <a:p>
          <a:endParaRPr lang="en-US"/>
        </a:p>
      </dgm:t>
    </dgm:pt>
    <dgm:pt modelId="{01BDC97C-66D3-482B-9D10-0F6A3B0A872B}" type="sibTrans" cxnId="{2F66907B-B6C6-4ACC-8406-08872B0300DB}">
      <dgm:prSet/>
      <dgm:spPr/>
      <dgm:t>
        <a:bodyPr/>
        <a:lstStyle/>
        <a:p>
          <a:endParaRPr lang="en-US"/>
        </a:p>
      </dgm:t>
    </dgm:pt>
    <dgm:pt modelId="{B2BDDD47-1850-406A-BA1B-66735928C989}">
      <dgm:prSet phldrT="[Text]" custT="1"/>
      <dgm:spPr>
        <a:xfrm>
          <a:off x="2745004" y="0"/>
          <a:ext cx="2663390" cy="4089400"/>
        </a:xfrm>
        <a:prstGeom prst="roundRect">
          <a:avLst>
            <a:gd name="adj" fmla="val 10000"/>
          </a:avLst>
        </a:prstGeom>
        <a:solidFill>
          <a:srgbClr val="727CA3">
            <a:hueOff val="0"/>
            <a:satOff val="0"/>
            <a:lumOff val="0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l"/>
          <a:r>
            <a:rPr lang="en-US" sz="1800" dirty="0" smtClean="0">
              <a:solidFill>
                <a:sysClr val="window" lastClr="FFFFFF"/>
              </a:solidFill>
              <a:latin typeface="+mn-lt"/>
              <a:ea typeface="ＭＳ Ｐゴシック"/>
              <a:cs typeface="+mn-cs"/>
            </a:rPr>
            <a:t>Subsidized (Florida Housing, HUD)</a:t>
          </a:r>
          <a:endParaRPr lang="en-US" sz="1800" dirty="0">
            <a:solidFill>
              <a:sysClr val="window" lastClr="FFFFFF"/>
            </a:solidFill>
            <a:latin typeface="+mn-lt"/>
            <a:ea typeface="ＭＳ Ｐゴシック"/>
            <a:cs typeface="+mn-cs"/>
          </a:endParaRPr>
        </a:p>
      </dgm:t>
    </dgm:pt>
    <dgm:pt modelId="{19538D56-C535-405A-A230-AF2999CAEA3C}" type="parTrans" cxnId="{57C01CA0-ED7E-4528-A3DC-5004EA6C9684}">
      <dgm:prSet/>
      <dgm:spPr/>
      <dgm:t>
        <a:bodyPr/>
        <a:lstStyle/>
        <a:p>
          <a:endParaRPr lang="en-US"/>
        </a:p>
      </dgm:t>
    </dgm:pt>
    <dgm:pt modelId="{325A158B-BE8D-49E8-BDBE-18CBE9265AFF}" type="sibTrans" cxnId="{57C01CA0-ED7E-4528-A3DC-5004EA6C9684}">
      <dgm:prSet/>
      <dgm:spPr/>
      <dgm:t>
        <a:bodyPr/>
        <a:lstStyle/>
        <a:p>
          <a:endParaRPr lang="en-US"/>
        </a:p>
      </dgm:t>
    </dgm:pt>
    <dgm:pt modelId="{1F5DFF15-AA32-4498-8661-08FCD464D231}">
      <dgm:prSet phldrT="[Text]" custT="1"/>
      <dgm:spPr>
        <a:xfrm>
          <a:off x="5488297" y="0"/>
          <a:ext cx="2663390" cy="4089400"/>
        </a:xfrm>
        <a:prstGeom prst="roundRect">
          <a:avLst>
            <a:gd name="adj" fmla="val 10000"/>
          </a:avLst>
        </a:prstGeom>
        <a:solidFill>
          <a:srgbClr val="727CA3">
            <a:hueOff val="0"/>
            <a:satOff val="0"/>
            <a:lumOff val="0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en-US" sz="2400" b="1" dirty="0" smtClean="0">
              <a:solidFill>
                <a:sysClr val="window" lastClr="FFFFFF"/>
              </a:solidFill>
              <a:latin typeface="+mn-lt"/>
              <a:ea typeface="ＭＳ Ｐゴシック"/>
              <a:cs typeface="+mn-cs"/>
            </a:rPr>
            <a:t>Affordable home ownership</a:t>
          </a:r>
          <a:endParaRPr lang="en-US" sz="2400" b="1" dirty="0">
            <a:solidFill>
              <a:sysClr val="window" lastClr="FFFFFF"/>
            </a:solidFill>
            <a:latin typeface="+mn-lt"/>
            <a:ea typeface="ＭＳ Ｐゴシック"/>
            <a:cs typeface="+mn-cs"/>
          </a:endParaRPr>
        </a:p>
      </dgm:t>
    </dgm:pt>
    <dgm:pt modelId="{6B48A744-69E1-40A0-96BB-951635352C6F}" type="parTrans" cxnId="{476CC63C-1A0E-4146-AD2E-F27681A8EEF8}">
      <dgm:prSet/>
      <dgm:spPr/>
      <dgm:t>
        <a:bodyPr/>
        <a:lstStyle/>
        <a:p>
          <a:endParaRPr lang="en-US"/>
        </a:p>
      </dgm:t>
    </dgm:pt>
    <dgm:pt modelId="{A248B6E9-2D68-4128-B3B6-9D1386F045FE}" type="sibTrans" cxnId="{476CC63C-1A0E-4146-AD2E-F27681A8EEF8}">
      <dgm:prSet/>
      <dgm:spPr/>
      <dgm:t>
        <a:bodyPr/>
        <a:lstStyle/>
        <a:p>
          <a:endParaRPr lang="en-US"/>
        </a:p>
      </dgm:t>
    </dgm:pt>
    <dgm:pt modelId="{3515838E-D312-435D-BB81-21498458BA1D}">
      <dgm:prSet phldrT="[Text]" custT="1"/>
      <dgm:spPr>
        <a:xfrm>
          <a:off x="5488297" y="0"/>
          <a:ext cx="2663390" cy="4089400"/>
        </a:xfrm>
        <a:prstGeom prst="roundRect">
          <a:avLst>
            <a:gd name="adj" fmla="val 10000"/>
          </a:avLst>
        </a:prstGeom>
        <a:solidFill>
          <a:srgbClr val="727CA3">
            <a:hueOff val="0"/>
            <a:satOff val="0"/>
            <a:lumOff val="0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l"/>
          <a:r>
            <a:rPr lang="en-US" sz="1800" dirty="0" smtClean="0">
              <a:solidFill>
                <a:sysClr val="window" lastClr="FFFFFF"/>
              </a:solidFill>
              <a:latin typeface="+mn-lt"/>
              <a:ea typeface="ＭＳ Ｐゴシック"/>
              <a:cs typeface="+mn-cs"/>
            </a:rPr>
            <a:t>Shared equity (e.g. community land trust)</a:t>
          </a:r>
          <a:endParaRPr lang="en-US" sz="1800" dirty="0">
            <a:solidFill>
              <a:sysClr val="window" lastClr="FFFFFF"/>
            </a:solidFill>
            <a:latin typeface="+mn-lt"/>
            <a:ea typeface="ＭＳ Ｐゴシック"/>
            <a:cs typeface="+mn-cs"/>
          </a:endParaRPr>
        </a:p>
      </dgm:t>
    </dgm:pt>
    <dgm:pt modelId="{7B410D36-EA55-4137-B751-393F996CD269}" type="parTrans" cxnId="{1FE4B5C5-5EFE-4317-ACBB-7E10527AC353}">
      <dgm:prSet/>
      <dgm:spPr/>
      <dgm:t>
        <a:bodyPr/>
        <a:lstStyle/>
        <a:p>
          <a:endParaRPr lang="en-US"/>
        </a:p>
      </dgm:t>
    </dgm:pt>
    <dgm:pt modelId="{011A78B0-EC60-4B7D-9523-367C38EBD183}" type="sibTrans" cxnId="{1FE4B5C5-5EFE-4317-ACBB-7E10527AC353}">
      <dgm:prSet/>
      <dgm:spPr/>
      <dgm:t>
        <a:bodyPr/>
        <a:lstStyle/>
        <a:p>
          <a:endParaRPr lang="en-US"/>
        </a:p>
      </dgm:t>
    </dgm:pt>
    <dgm:pt modelId="{270929CF-69C4-4CAF-9958-1601E60B6ACE}">
      <dgm:prSet phldrT="[Text]" custT="1"/>
      <dgm:spPr>
        <a:xfrm>
          <a:off x="5488297" y="0"/>
          <a:ext cx="2663390" cy="4089400"/>
        </a:xfrm>
        <a:prstGeom prst="roundRect">
          <a:avLst>
            <a:gd name="adj" fmla="val 10000"/>
          </a:avLst>
        </a:prstGeom>
        <a:solidFill>
          <a:srgbClr val="727CA3">
            <a:hueOff val="0"/>
            <a:satOff val="0"/>
            <a:lumOff val="0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l"/>
          <a:r>
            <a:rPr lang="en-US" sz="1800" dirty="0" smtClean="0">
              <a:solidFill>
                <a:sysClr val="window" lastClr="FFFFFF"/>
              </a:solidFill>
              <a:latin typeface="+mn-lt"/>
              <a:ea typeface="ＭＳ Ｐゴシック"/>
              <a:cs typeface="+mn-cs"/>
            </a:rPr>
            <a:t>Down payment assistance</a:t>
          </a:r>
          <a:endParaRPr lang="en-US" sz="1800" dirty="0">
            <a:solidFill>
              <a:sysClr val="window" lastClr="FFFFFF"/>
            </a:solidFill>
            <a:latin typeface="+mn-lt"/>
            <a:ea typeface="ＭＳ Ｐゴシック"/>
            <a:cs typeface="+mn-cs"/>
          </a:endParaRPr>
        </a:p>
      </dgm:t>
    </dgm:pt>
    <dgm:pt modelId="{8D2B65A7-2C33-47E5-8346-327476042620}" type="parTrans" cxnId="{E45A9C8A-A156-465D-87D2-FD5EFE1CE5A6}">
      <dgm:prSet/>
      <dgm:spPr/>
      <dgm:t>
        <a:bodyPr/>
        <a:lstStyle/>
        <a:p>
          <a:endParaRPr lang="en-US"/>
        </a:p>
      </dgm:t>
    </dgm:pt>
    <dgm:pt modelId="{809EA0A5-3125-4C94-9285-2AA7011E02A6}" type="sibTrans" cxnId="{E45A9C8A-A156-465D-87D2-FD5EFE1CE5A6}">
      <dgm:prSet/>
      <dgm:spPr/>
      <dgm:t>
        <a:bodyPr/>
        <a:lstStyle/>
        <a:p>
          <a:endParaRPr lang="en-US"/>
        </a:p>
      </dgm:t>
    </dgm:pt>
    <dgm:pt modelId="{0A9D3E32-0429-4C40-A314-DF0FAC29B73B}">
      <dgm:prSet phldrT="[Text]" custT="1"/>
      <dgm:spPr>
        <a:xfrm>
          <a:off x="1711" y="0"/>
          <a:ext cx="2663390" cy="4089400"/>
        </a:xfrm>
        <a:prstGeom prst="roundRect">
          <a:avLst>
            <a:gd name="adj" fmla="val 10000"/>
          </a:avLst>
        </a:prstGeom>
        <a:solidFill>
          <a:srgbClr val="727CA3">
            <a:hueOff val="0"/>
            <a:satOff val="0"/>
            <a:lumOff val="0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 lIns="91440" tIns="91440" rIns="91440" bIns="91440"/>
        <a:lstStyle/>
        <a:p>
          <a:pPr algn="l"/>
          <a:r>
            <a:rPr lang="en-US" sz="1800" dirty="0" smtClean="0">
              <a:solidFill>
                <a:sysClr val="window" lastClr="FFFFFF"/>
              </a:solidFill>
              <a:latin typeface="+mn-lt"/>
              <a:ea typeface="ＭＳ Ｐゴシック"/>
              <a:cs typeface="+mn-cs"/>
            </a:rPr>
            <a:t>Older adults</a:t>
          </a:r>
          <a:endParaRPr lang="en-US" sz="1800" dirty="0">
            <a:solidFill>
              <a:sysClr val="window" lastClr="FFFFFF"/>
            </a:solidFill>
            <a:latin typeface="+mn-lt"/>
            <a:ea typeface="ＭＳ Ｐゴシック"/>
            <a:cs typeface="+mn-cs"/>
          </a:endParaRPr>
        </a:p>
      </dgm:t>
    </dgm:pt>
    <dgm:pt modelId="{46CA9DE9-B627-4790-AF87-1341C07FDF56}" type="parTrans" cxnId="{4BC1FF94-5EFF-43BD-9811-9E51745A427A}">
      <dgm:prSet/>
      <dgm:spPr/>
      <dgm:t>
        <a:bodyPr/>
        <a:lstStyle/>
        <a:p>
          <a:endParaRPr lang="en-US"/>
        </a:p>
      </dgm:t>
    </dgm:pt>
    <dgm:pt modelId="{7085FCC7-BE7D-45FD-9549-68EB05693CC8}" type="sibTrans" cxnId="{4BC1FF94-5EFF-43BD-9811-9E51745A427A}">
      <dgm:prSet/>
      <dgm:spPr/>
      <dgm:t>
        <a:bodyPr/>
        <a:lstStyle/>
        <a:p>
          <a:endParaRPr lang="en-US"/>
        </a:p>
      </dgm:t>
    </dgm:pt>
    <dgm:pt modelId="{65354E51-CD13-4FD0-93DA-BB68D7B359B6}">
      <dgm:prSet phldrT="[Text]" custT="1"/>
      <dgm:spPr>
        <a:xfrm>
          <a:off x="1711" y="0"/>
          <a:ext cx="2663390" cy="4089400"/>
        </a:xfrm>
        <a:prstGeom prst="roundRect">
          <a:avLst>
            <a:gd name="adj" fmla="val 10000"/>
          </a:avLst>
        </a:prstGeom>
        <a:solidFill>
          <a:srgbClr val="727CA3">
            <a:hueOff val="0"/>
            <a:satOff val="0"/>
            <a:lumOff val="0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 lIns="91440" tIns="91440" rIns="91440" bIns="91440"/>
        <a:lstStyle/>
        <a:p>
          <a:pPr algn="l"/>
          <a:r>
            <a:rPr lang="en-US" sz="1800" dirty="0" smtClean="0">
              <a:solidFill>
                <a:sysClr val="window" lastClr="FFFFFF"/>
              </a:solidFill>
              <a:latin typeface="+mn-lt"/>
              <a:ea typeface="ＭＳ Ｐゴシック"/>
              <a:cs typeface="+mn-cs"/>
            </a:rPr>
            <a:t>People with disabilities</a:t>
          </a:r>
          <a:endParaRPr lang="en-US" sz="1800" dirty="0">
            <a:solidFill>
              <a:sysClr val="window" lastClr="FFFFFF"/>
            </a:solidFill>
            <a:latin typeface="+mn-lt"/>
            <a:ea typeface="ＭＳ Ｐゴシック"/>
            <a:cs typeface="+mn-cs"/>
          </a:endParaRPr>
        </a:p>
      </dgm:t>
    </dgm:pt>
    <dgm:pt modelId="{E54C4147-49F8-4003-8409-2C559774CE9D}" type="parTrans" cxnId="{C8BD9E18-12EE-4264-B729-83BB09093C2B}">
      <dgm:prSet/>
      <dgm:spPr/>
      <dgm:t>
        <a:bodyPr/>
        <a:lstStyle/>
        <a:p>
          <a:endParaRPr lang="en-US"/>
        </a:p>
      </dgm:t>
    </dgm:pt>
    <dgm:pt modelId="{4B100DC9-259F-4F94-BB44-7F99A97698DF}" type="sibTrans" cxnId="{C8BD9E18-12EE-4264-B729-83BB09093C2B}">
      <dgm:prSet/>
      <dgm:spPr/>
      <dgm:t>
        <a:bodyPr/>
        <a:lstStyle/>
        <a:p>
          <a:endParaRPr lang="en-US"/>
        </a:p>
      </dgm:t>
    </dgm:pt>
    <dgm:pt modelId="{737FB136-46F9-4DC5-83EB-060777937E99}">
      <dgm:prSet phldrT="[Text]" custT="1"/>
      <dgm:spPr>
        <a:xfrm>
          <a:off x="1711" y="0"/>
          <a:ext cx="2663390" cy="4089400"/>
        </a:xfrm>
        <a:prstGeom prst="roundRect">
          <a:avLst>
            <a:gd name="adj" fmla="val 10000"/>
          </a:avLst>
        </a:prstGeom>
        <a:solidFill>
          <a:srgbClr val="727CA3">
            <a:hueOff val="0"/>
            <a:satOff val="0"/>
            <a:lumOff val="0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 lIns="91440" tIns="91440" rIns="91440" bIns="91440"/>
        <a:lstStyle/>
        <a:p>
          <a:pPr algn="l"/>
          <a:r>
            <a:rPr lang="en-US" sz="1800" dirty="0" smtClean="0">
              <a:solidFill>
                <a:sysClr val="window" lastClr="FFFFFF"/>
              </a:solidFill>
              <a:latin typeface="+mn-lt"/>
              <a:ea typeface="ＭＳ Ｐゴシック"/>
              <a:cs typeface="+mn-cs"/>
            </a:rPr>
            <a:t>Other special needs</a:t>
          </a:r>
          <a:endParaRPr lang="en-US" sz="1800" dirty="0">
            <a:solidFill>
              <a:sysClr val="window" lastClr="FFFFFF"/>
            </a:solidFill>
            <a:latin typeface="+mn-lt"/>
            <a:ea typeface="ＭＳ Ｐゴシック"/>
            <a:cs typeface="+mn-cs"/>
          </a:endParaRPr>
        </a:p>
      </dgm:t>
    </dgm:pt>
    <dgm:pt modelId="{21400F84-974F-4AB9-80AB-49BF0E4865A7}" type="parTrans" cxnId="{4740DBC2-6E5C-4CDE-814F-76D7EFF3AFE1}">
      <dgm:prSet/>
      <dgm:spPr/>
      <dgm:t>
        <a:bodyPr/>
        <a:lstStyle/>
        <a:p>
          <a:endParaRPr lang="en-US"/>
        </a:p>
      </dgm:t>
    </dgm:pt>
    <dgm:pt modelId="{F552E4AA-EAD7-4999-B1DD-59E94F34CA20}" type="sibTrans" cxnId="{4740DBC2-6E5C-4CDE-814F-76D7EFF3AFE1}">
      <dgm:prSet/>
      <dgm:spPr/>
      <dgm:t>
        <a:bodyPr/>
        <a:lstStyle/>
        <a:p>
          <a:endParaRPr lang="en-US"/>
        </a:p>
      </dgm:t>
    </dgm:pt>
    <dgm:pt modelId="{113F9061-BC8B-400C-B0C5-4883E796DB82}">
      <dgm:prSet phldrT="[Text]" custT="1"/>
      <dgm:spPr>
        <a:xfrm>
          <a:off x="2745004" y="0"/>
          <a:ext cx="2663390" cy="4089400"/>
        </a:xfrm>
        <a:prstGeom prst="roundRect">
          <a:avLst>
            <a:gd name="adj" fmla="val 10000"/>
          </a:avLst>
        </a:prstGeom>
        <a:solidFill>
          <a:srgbClr val="727CA3">
            <a:hueOff val="0"/>
            <a:satOff val="0"/>
            <a:lumOff val="0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l"/>
          <a:r>
            <a:rPr lang="en-US" sz="1800" dirty="0" smtClean="0">
              <a:solidFill>
                <a:sysClr val="window" lastClr="FFFFFF"/>
              </a:solidFill>
              <a:latin typeface="+mn-lt"/>
              <a:ea typeface="ＭＳ Ｐゴシック"/>
              <a:cs typeface="+mn-cs"/>
            </a:rPr>
            <a:t>NOAH (Naturally Occurring Affordable Housing)</a:t>
          </a:r>
          <a:endParaRPr lang="en-US" sz="1800" dirty="0">
            <a:solidFill>
              <a:sysClr val="window" lastClr="FFFFFF"/>
            </a:solidFill>
            <a:latin typeface="+mn-lt"/>
            <a:ea typeface="ＭＳ Ｐゴシック"/>
            <a:cs typeface="+mn-cs"/>
          </a:endParaRPr>
        </a:p>
      </dgm:t>
    </dgm:pt>
    <dgm:pt modelId="{69CBF89B-8E1A-48AE-836C-BA22A2551767}" type="parTrans" cxnId="{12A0EB6D-B361-4945-B0F6-896680F54593}">
      <dgm:prSet/>
      <dgm:spPr/>
      <dgm:t>
        <a:bodyPr/>
        <a:lstStyle/>
        <a:p>
          <a:endParaRPr lang="en-US"/>
        </a:p>
      </dgm:t>
    </dgm:pt>
    <dgm:pt modelId="{93D8B747-4A28-47E7-8AF1-0D3CFE2FA5C7}" type="sibTrans" cxnId="{12A0EB6D-B361-4945-B0F6-896680F54593}">
      <dgm:prSet/>
      <dgm:spPr/>
      <dgm:t>
        <a:bodyPr/>
        <a:lstStyle/>
        <a:p>
          <a:endParaRPr lang="en-US"/>
        </a:p>
      </dgm:t>
    </dgm:pt>
    <dgm:pt modelId="{552CCA80-8047-48C2-AD01-814233BFA2F7}">
      <dgm:prSet phldrT="[Text]" custT="1"/>
      <dgm:spPr>
        <a:xfrm>
          <a:off x="5488297" y="0"/>
          <a:ext cx="2663390" cy="4089400"/>
        </a:xfrm>
        <a:prstGeom prst="roundRect">
          <a:avLst>
            <a:gd name="adj" fmla="val 10000"/>
          </a:avLst>
        </a:prstGeom>
        <a:solidFill>
          <a:srgbClr val="727CA3">
            <a:hueOff val="0"/>
            <a:satOff val="0"/>
            <a:lumOff val="0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l"/>
          <a:r>
            <a:rPr lang="en-US" sz="1800" dirty="0" smtClean="0">
              <a:solidFill>
                <a:sysClr val="window" lastClr="FFFFFF"/>
              </a:solidFill>
              <a:latin typeface="+mn-lt"/>
              <a:ea typeface="ＭＳ Ｐゴシック"/>
              <a:cs typeface="+mn-cs"/>
            </a:rPr>
            <a:t>Low-interest loans</a:t>
          </a:r>
          <a:endParaRPr lang="en-US" sz="1800" dirty="0">
            <a:solidFill>
              <a:sysClr val="window" lastClr="FFFFFF"/>
            </a:solidFill>
            <a:latin typeface="+mn-lt"/>
            <a:ea typeface="ＭＳ Ｐゴシック"/>
            <a:cs typeface="+mn-cs"/>
          </a:endParaRPr>
        </a:p>
      </dgm:t>
    </dgm:pt>
    <dgm:pt modelId="{2C6CD064-285E-4CEF-A7AD-F7110E2493F0}" type="parTrans" cxnId="{FB76DDDD-EDB1-4EFA-83A0-CFA1F1EE7A29}">
      <dgm:prSet/>
      <dgm:spPr/>
      <dgm:t>
        <a:bodyPr/>
        <a:lstStyle/>
        <a:p>
          <a:endParaRPr lang="en-US"/>
        </a:p>
      </dgm:t>
    </dgm:pt>
    <dgm:pt modelId="{17D28DA6-52C9-47DA-B835-D2697DAD3BB8}" type="sibTrans" cxnId="{FB76DDDD-EDB1-4EFA-83A0-CFA1F1EE7A29}">
      <dgm:prSet/>
      <dgm:spPr/>
      <dgm:t>
        <a:bodyPr/>
        <a:lstStyle/>
        <a:p>
          <a:endParaRPr lang="en-US"/>
        </a:p>
      </dgm:t>
    </dgm:pt>
    <dgm:pt modelId="{DF4E88F1-2B2A-44AE-B75C-E986FFE24FB8}">
      <dgm:prSet phldrT="[Text]" custT="1"/>
      <dgm:spPr>
        <a:xfrm>
          <a:off x="5488297" y="0"/>
          <a:ext cx="2663390" cy="4089400"/>
        </a:xfrm>
        <a:prstGeom prst="roundRect">
          <a:avLst>
            <a:gd name="adj" fmla="val 10000"/>
          </a:avLst>
        </a:prstGeom>
        <a:solidFill>
          <a:srgbClr val="727CA3">
            <a:hueOff val="0"/>
            <a:satOff val="0"/>
            <a:lumOff val="0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l"/>
          <a:r>
            <a:rPr lang="en-US" sz="1800" dirty="0" smtClean="0">
              <a:solidFill>
                <a:sysClr val="window" lastClr="FFFFFF"/>
              </a:solidFill>
              <a:latin typeface="+mn-lt"/>
              <a:ea typeface="ＭＳ Ｐゴシック"/>
              <a:cs typeface="+mn-cs"/>
            </a:rPr>
            <a:t>Affordable construction</a:t>
          </a:r>
          <a:endParaRPr lang="en-US" sz="1800" dirty="0">
            <a:solidFill>
              <a:sysClr val="window" lastClr="FFFFFF"/>
            </a:solidFill>
            <a:latin typeface="+mn-lt"/>
            <a:ea typeface="ＭＳ Ｐゴシック"/>
            <a:cs typeface="+mn-cs"/>
          </a:endParaRPr>
        </a:p>
      </dgm:t>
    </dgm:pt>
    <dgm:pt modelId="{518D0ACA-0A36-43F2-BAFF-D1DE2C9D52E6}" type="parTrans" cxnId="{EB7A9A3E-5F49-4440-9F59-B878BAAF7D68}">
      <dgm:prSet/>
      <dgm:spPr/>
      <dgm:t>
        <a:bodyPr/>
        <a:lstStyle/>
        <a:p>
          <a:endParaRPr lang="en-US"/>
        </a:p>
      </dgm:t>
    </dgm:pt>
    <dgm:pt modelId="{668084B8-C407-4C72-BF2A-6BBEA63B95A9}" type="sibTrans" cxnId="{EB7A9A3E-5F49-4440-9F59-B878BAAF7D68}">
      <dgm:prSet/>
      <dgm:spPr/>
      <dgm:t>
        <a:bodyPr/>
        <a:lstStyle/>
        <a:p>
          <a:endParaRPr lang="en-US"/>
        </a:p>
      </dgm:t>
    </dgm:pt>
    <dgm:pt modelId="{84180A0C-D4D6-4B9B-9C6E-13C539363E92}">
      <dgm:prSet phldrT="[Text]" custT="1"/>
      <dgm:spPr>
        <a:xfrm>
          <a:off x="5488297" y="0"/>
          <a:ext cx="2663390" cy="4089400"/>
        </a:xfrm>
        <a:prstGeom prst="roundRect">
          <a:avLst>
            <a:gd name="adj" fmla="val 10000"/>
          </a:avLst>
        </a:prstGeom>
        <a:solidFill>
          <a:srgbClr val="727CA3">
            <a:hueOff val="0"/>
            <a:satOff val="0"/>
            <a:lumOff val="0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l"/>
          <a:r>
            <a:rPr lang="en-US" sz="1800" dirty="0" smtClean="0">
              <a:solidFill>
                <a:sysClr val="window" lastClr="FFFFFF"/>
              </a:solidFill>
              <a:latin typeface="+mn-lt"/>
              <a:ea typeface="ＭＳ Ｐゴシック"/>
              <a:cs typeface="+mn-cs"/>
            </a:rPr>
            <a:t>Home rehab and weatherization</a:t>
          </a:r>
          <a:endParaRPr lang="en-US" sz="1800" dirty="0">
            <a:solidFill>
              <a:sysClr val="window" lastClr="FFFFFF"/>
            </a:solidFill>
            <a:latin typeface="+mn-lt"/>
            <a:ea typeface="ＭＳ Ｐゴシック"/>
            <a:cs typeface="+mn-cs"/>
          </a:endParaRPr>
        </a:p>
      </dgm:t>
    </dgm:pt>
    <dgm:pt modelId="{4BEBAFFC-A688-4948-99A2-C259EEC14498}" type="parTrans" cxnId="{B5C6CFE5-744B-4F8D-830A-9CC0BA3C9977}">
      <dgm:prSet/>
      <dgm:spPr/>
      <dgm:t>
        <a:bodyPr/>
        <a:lstStyle/>
        <a:p>
          <a:endParaRPr lang="en-US"/>
        </a:p>
      </dgm:t>
    </dgm:pt>
    <dgm:pt modelId="{F24010D4-E6FF-49FC-9A1A-0C82A6ED0284}" type="sibTrans" cxnId="{B5C6CFE5-744B-4F8D-830A-9CC0BA3C9977}">
      <dgm:prSet/>
      <dgm:spPr/>
      <dgm:t>
        <a:bodyPr/>
        <a:lstStyle/>
        <a:p>
          <a:endParaRPr lang="en-US"/>
        </a:p>
      </dgm:t>
    </dgm:pt>
    <dgm:pt modelId="{FA10DE23-0D69-4F08-B348-6347DD4FD831}">
      <dgm:prSet phldrT="[Text]" custT="1"/>
      <dgm:spPr>
        <a:xfrm>
          <a:off x="2745004" y="0"/>
          <a:ext cx="2663390" cy="4089400"/>
        </a:xfrm>
        <a:prstGeom prst="roundRect">
          <a:avLst>
            <a:gd name="adj" fmla="val 10000"/>
          </a:avLst>
        </a:prstGeom>
        <a:solidFill>
          <a:srgbClr val="727CA3">
            <a:hueOff val="0"/>
            <a:satOff val="0"/>
            <a:lumOff val="0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l"/>
          <a:r>
            <a:rPr lang="en-US" sz="1800" dirty="0" smtClean="0">
              <a:solidFill>
                <a:sysClr val="window" lastClr="FFFFFF"/>
              </a:solidFill>
              <a:latin typeface="+mn-lt"/>
              <a:ea typeface="ＭＳ Ｐゴシック"/>
              <a:cs typeface="+mn-cs"/>
            </a:rPr>
            <a:t>Vouchers</a:t>
          </a:r>
          <a:endParaRPr lang="en-US" sz="1800" dirty="0">
            <a:solidFill>
              <a:sysClr val="window" lastClr="FFFFFF"/>
            </a:solidFill>
            <a:latin typeface="+mn-lt"/>
            <a:ea typeface="ＭＳ Ｐゴシック"/>
            <a:cs typeface="+mn-cs"/>
          </a:endParaRPr>
        </a:p>
      </dgm:t>
    </dgm:pt>
    <dgm:pt modelId="{BA69A6ED-151A-47F7-A695-2D2332AF10EC}" type="parTrans" cxnId="{E42D19FC-2EE8-4884-AB75-CAB4B42649DB}">
      <dgm:prSet/>
      <dgm:spPr/>
      <dgm:t>
        <a:bodyPr/>
        <a:lstStyle/>
        <a:p>
          <a:endParaRPr lang="en-US"/>
        </a:p>
      </dgm:t>
    </dgm:pt>
    <dgm:pt modelId="{7BEE4D7C-A7D7-449B-8864-7BD231FFBCB6}" type="sibTrans" cxnId="{E42D19FC-2EE8-4884-AB75-CAB4B42649DB}">
      <dgm:prSet/>
      <dgm:spPr/>
      <dgm:t>
        <a:bodyPr/>
        <a:lstStyle/>
        <a:p>
          <a:endParaRPr lang="en-US"/>
        </a:p>
      </dgm:t>
    </dgm:pt>
    <dgm:pt modelId="{E6BBC586-879F-40A8-AB4C-69775E10CC76}" type="pres">
      <dgm:prSet presAssocID="{19340D70-F660-4626-995C-6B67070E43F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8C4F542-0C4F-49B7-9F3B-41A289A21CDC}" type="pres">
      <dgm:prSet presAssocID="{19340D70-F660-4626-995C-6B67070E43F9}" presName="fgShape" presStyleLbl="fgShp" presStyleIdx="0" presStyleCnt="1" custScaleY="43300" custLinFactNeighborX="162" custLinFactNeighborY="44356"/>
      <dgm:spPr>
        <a:xfrm>
          <a:off x="326135" y="3271520"/>
          <a:ext cx="7501128" cy="613410"/>
        </a:xfrm>
        <a:prstGeom prst="leftRightArrow">
          <a:avLst/>
        </a:prstGeom>
        <a:solidFill>
          <a:srgbClr val="727CA3">
            <a:tint val="60000"/>
            <a:hueOff val="0"/>
            <a:satOff val="0"/>
            <a:lumOff val="0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219197E0-5AB2-40E1-96F3-75D7CD5102F5}" type="pres">
      <dgm:prSet presAssocID="{19340D70-F660-4626-995C-6B67070E43F9}" presName="linComp" presStyleCnt="0"/>
      <dgm:spPr/>
    </dgm:pt>
    <dgm:pt modelId="{BD9D9C52-303A-4712-BA2A-5D0C2268996C}" type="pres">
      <dgm:prSet presAssocID="{9506ECFF-2F0B-41BB-A534-68B9B92A6EC4}" presName="compNode" presStyleCnt="0"/>
      <dgm:spPr/>
    </dgm:pt>
    <dgm:pt modelId="{4C3472EE-1E96-4606-A31D-20CF53F4E91B}" type="pres">
      <dgm:prSet presAssocID="{9506ECFF-2F0B-41BB-A534-68B9B92A6EC4}" presName="bkgdShape" presStyleLbl="node1" presStyleIdx="0" presStyleCnt="3" custLinFactNeighborX="1937" custLinFactNeighborY="0"/>
      <dgm:spPr/>
      <dgm:t>
        <a:bodyPr/>
        <a:lstStyle/>
        <a:p>
          <a:endParaRPr lang="en-US"/>
        </a:p>
      </dgm:t>
    </dgm:pt>
    <dgm:pt modelId="{896E781F-4E16-4C11-9182-5A57DCEBFA97}" type="pres">
      <dgm:prSet presAssocID="{9506ECFF-2F0B-41BB-A534-68B9B92A6EC4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83B68D-15E9-4949-8278-069F8D4B6A84}" type="pres">
      <dgm:prSet presAssocID="{9506ECFF-2F0B-41BB-A534-68B9B92A6EC4}" presName="invisiNode" presStyleLbl="node1" presStyleIdx="0" presStyleCnt="3"/>
      <dgm:spPr/>
    </dgm:pt>
    <dgm:pt modelId="{D7520B9C-6ED8-44B9-A344-0D6D3929D50D}" type="pres">
      <dgm:prSet presAssocID="{9506ECFF-2F0B-41BB-A534-68B9B92A6EC4}" presName="imagNode" presStyleLbl="fgImgPlace1" presStyleIdx="0" presStyleCnt="3"/>
      <dgm:spPr>
        <a:xfrm>
          <a:off x="652522" y="245363"/>
          <a:ext cx="1361770" cy="1361770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4000" r="-24000"/>
          </a:stretch>
        </a:blip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EA4CEFAF-3794-479E-AC16-7EE77675DCE1}" type="pres">
      <dgm:prSet presAssocID="{E1534E98-51EE-401B-81A4-EBF93C0AE9D5}" presName="sibTrans" presStyleLbl="sibTrans2D1" presStyleIdx="0" presStyleCnt="0"/>
      <dgm:spPr/>
      <dgm:t>
        <a:bodyPr/>
        <a:lstStyle/>
        <a:p>
          <a:endParaRPr lang="en-US"/>
        </a:p>
      </dgm:t>
    </dgm:pt>
    <dgm:pt modelId="{ED39339D-A963-4337-ACBB-C89AD3B6A744}" type="pres">
      <dgm:prSet presAssocID="{3ED22D99-5C02-4B13-920F-190DACD0EEE3}" presName="compNode" presStyleCnt="0"/>
      <dgm:spPr/>
    </dgm:pt>
    <dgm:pt modelId="{1B07FD4B-7F41-42BE-AB8F-AE664EB48F20}" type="pres">
      <dgm:prSet presAssocID="{3ED22D99-5C02-4B13-920F-190DACD0EEE3}" presName="bkgdShape" presStyleLbl="node1" presStyleIdx="1" presStyleCnt="3"/>
      <dgm:spPr/>
      <dgm:t>
        <a:bodyPr/>
        <a:lstStyle/>
        <a:p>
          <a:endParaRPr lang="en-US"/>
        </a:p>
      </dgm:t>
    </dgm:pt>
    <dgm:pt modelId="{0B952116-2428-4485-AB9F-7B45CFE9A5CA}" type="pres">
      <dgm:prSet presAssocID="{3ED22D99-5C02-4B13-920F-190DACD0EEE3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1D5197-A9E9-4963-A302-CFE20422E8C9}" type="pres">
      <dgm:prSet presAssocID="{3ED22D99-5C02-4B13-920F-190DACD0EEE3}" presName="invisiNode" presStyleLbl="node1" presStyleIdx="1" presStyleCnt="3"/>
      <dgm:spPr/>
    </dgm:pt>
    <dgm:pt modelId="{627A0387-AE53-4473-B049-F583CC5AF283}" type="pres">
      <dgm:prSet presAssocID="{3ED22D99-5C02-4B13-920F-190DACD0EEE3}" presName="imagNode" presStyleLbl="fgImgPlace1" presStyleIdx="1" presStyleCnt="3"/>
      <dgm:spPr>
        <a:xfrm>
          <a:off x="3395814" y="245363"/>
          <a:ext cx="1361770" cy="1361770"/>
        </a:xfrm>
        <a:prstGeom prst="ellipse">
          <a:avLst/>
        </a:prstGeom>
        <a:blipFill dpi="0" rotWithShape="1"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72B8BDE3-EEF2-4C41-AB42-46FAAEBEFA37}" type="pres">
      <dgm:prSet presAssocID="{6E0D2BB0-AF4F-458B-A4F5-7FA64B29470D}" presName="sibTrans" presStyleLbl="sibTrans2D1" presStyleIdx="0" presStyleCnt="0"/>
      <dgm:spPr/>
      <dgm:t>
        <a:bodyPr/>
        <a:lstStyle/>
        <a:p>
          <a:endParaRPr lang="en-US"/>
        </a:p>
      </dgm:t>
    </dgm:pt>
    <dgm:pt modelId="{5138B4C9-DBD6-49EA-B9BD-560F3CBC98EB}" type="pres">
      <dgm:prSet presAssocID="{1F5DFF15-AA32-4498-8661-08FCD464D231}" presName="compNode" presStyleCnt="0"/>
      <dgm:spPr/>
    </dgm:pt>
    <dgm:pt modelId="{217E02C5-EB1A-44B1-9641-32AAABCB52C3}" type="pres">
      <dgm:prSet presAssocID="{1F5DFF15-AA32-4498-8661-08FCD464D231}" presName="bkgdShape" presStyleLbl="node1" presStyleIdx="2" presStyleCnt="3"/>
      <dgm:spPr/>
      <dgm:t>
        <a:bodyPr/>
        <a:lstStyle/>
        <a:p>
          <a:endParaRPr lang="en-US"/>
        </a:p>
      </dgm:t>
    </dgm:pt>
    <dgm:pt modelId="{DC8E1B1D-B53D-47CA-9DF1-45377BD2B62D}" type="pres">
      <dgm:prSet presAssocID="{1F5DFF15-AA32-4498-8661-08FCD464D231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466DA9-893B-4018-803D-6FEFB95A7D0C}" type="pres">
      <dgm:prSet presAssocID="{1F5DFF15-AA32-4498-8661-08FCD464D231}" presName="invisiNode" presStyleLbl="node1" presStyleIdx="2" presStyleCnt="3"/>
      <dgm:spPr/>
    </dgm:pt>
    <dgm:pt modelId="{8D51943B-7744-40D9-B5C9-2C898F6A51E1}" type="pres">
      <dgm:prSet presAssocID="{1F5DFF15-AA32-4498-8661-08FCD464D231}" presName="imagNode" presStyleLbl="fgImgPlace1" presStyleIdx="2" presStyleCnt="3"/>
      <dgm:spPr>
        <a:xfrm>
          <a:off x="6139107" y="245363"/>
          <a:ext cx="1361770" cy="1361770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n-US"/>
        </a:p>
      </dgm:t>
    </dgm:pt>
  </dgm:ptLst>
  <dgm:cxnLst>
    <dgm:cxn modelId="{7927830D-75F1-4B31-AD06-13CA27408A02}" type="presOf" srcId="{FA10DE23-0D69-4F08-B348-6347DD4FD831}" destId="{0B952116-2428-4485-AB9F-7B45CFE9A5CA}" srcOrd="1" destOrd="3" presId="urn:microsoft.com/office/officeart/2005/8/layout/hList7"/>
    <dgm:cxn modelId="{CEBAADDD-534F-4132-AC8E-23F699DAB29B}" type="presOf" srcId="{3515838E-D312-435D-BB81-21498458BA1D}" destId="{217E02C5-EB1A-44B1-9641-32AAABCB52C3}" srcOrd="0" destOrd="1" presId="urn:microsoft.com/office/officeart/2005/8/layout/hList7"/>
    <dgm:cxn modelId="{4A7743D5-9C4D-44BD-92EE-26F2ABAFC55F}" type="presOf" srcId="{552CCA80-8047-48C2-AD01-814233BFA2F7}" destId="{217E02C5-EB1A-44B1-9641-32AAABCB52C3}" srcOrd="0" destOrd="3" presId="urn:microsoft.com/office/officeart/2005/8/layout/hList7"/>
    <dgm:cxn modelId="{4740DBC2-6E5C-4CDE-814F-76D7EFF3AFE1}" srcId="{9506ECFF-2F0B-41BB-A534-68B9B92A6EC4}" destId="{737FB136-46F9-4DC5-83EB-060777937E99}" srcOrd="3" destOrd="0" parTransId="{21400F84-974F-4AB9-80AB-49BF0E4865A7}" sibTransId="{F552E4AA-EAD7-4999-B1DD-59E94F34CA20}"/>
    <dgm:cxn modelId="{9F2DD1C2-8255-4E58-95E7-EC753A8CF2AD}" type="presOf" srcId="{7491396E-A3DA-4AF9-BFB4-51579047D566}" destId="{896E781F-4E16-4C11-9182-5A57DCEBFA97}" srcOrd="1" destOrd="1" presId="urn:microsoft.com/office/officeart/2005/8/layout/hList7"/>
    <dgm:cxn modelId="{239E6883-977B-4335-8384-745320787213}" type="presOf" srcId="{6E0D2BB0-AF4F-458B-A4F5-7FA64B29470D}" destId="{72B8BDE3-EEF2-4C41-AB42-46FAAEBEFA37}" srcOrd="0" destOrd="0" presId="urn:microsoft.com/office/officeart/2005/8/layout/hList7"/>
    <dgm:cxn modelId="{9690648C-AB9B-46D8-BAC5-6E22D2CC291B}" type="presOf" srcId="{3515838E-D312-435D-BB81-21498458BA1D}" destId="{DC8E1B1D-B53D-47CA-9DF1-45377BD2B62D}" srcOrd="1" destOrd="1" presId="urn:microsoft.com/office/officeart/2005/8/layout/hList7"/>
    <dgm:cxn modelId="{AB4D06B7-3FE0-41A1-8182-8A0116591718}" srcId="{19340D70-F660-4626-995C-6B67070E43F9}" destId="{3ED22D99-5C02-4B13-920F-190DACD0EEE3}" srcOrd="1" destOrd="0" parTransId="{F496A802-17EA-4F0B-B1A3-9FCE672BDF8E}" sibTransId="{6E0D2BB0-AF4F-458B-A4F5-7FA64B29470D}"/>
    <dgm:cxn modelId="{98A8F5B2-4810-4105-AD93-7D9D0959E5EE}" type="presOf" srcId="{9506ECFF-2F0B-41BB-A534-68B9B92A6EC4}" destId="{4C3472EE-1E96-4606-A31D-20CF53F4E91B}" srcOrd="0" destOrd="0" presId="urn:microsoft.com/office/officeart/2005/8/layout/hList7"/>
    <dgm:cxn modelId="{0221C801-4828-4C2F-AA60-2650C7DACE6B}" type="presOf" srcId="{3ED22D99-5C02-4B13-920F-190DACD0EEE3}" destId="{1B07FD4B-7F41-42BE-AB8F-AE664EB48F20}" srcOrd="0" destOrd="0" presId="urn:microsoft.com/office/officeart/2005/8/layout/hList7"/>
    <dgm:cxn modelId="{2E3302E6-A297-4089-A0AC-EE66263A5E9C}" type="presOf" srcId="{84180A0C-D4D6-4B9B-9C6E-13C539363E92}" destId="{DC8E1B1D-B53D-47CA-9DF1-45377BD2B62D}" srcOrd="1" destOrd="5" presId="urn:microsoft.com/office/officeart/2005/8/layout/hList7"/>
    <dgm:cxn modelId="{2B2E5C21-DEC1-4355-95AC-58554966D1AC}" type="presOf" srcId="{113F9061-BC8B-400C-B0C5-4883E796DB82}" destId="{1B07FD4B-7F41-42BE-AB8F-AE664EB48F20}" srcOrd="0" destOrd="4" presId="urn:microsoft.com/office/officeart/2005/8/layout/hList7"/>
    <dgm:cxn modelId="{EB7A9A3E-5F49-4440-9F59-B878BAAF7D68}" srcId="{1F5DFF15-AA32-4498-8661-08FCD464D231}" destId="{DF4E88F1-2B2A-44AE-B75C-E986FFE24FB8}" srcOrd="3" destOrd="0" parTransId="{518D0ACA-0A36-43F2-BAFF-D1DE2C9D52E6}" sibTransId="{668084B8-C407-4C72-BF2A-6BBEA63B95A9}"/>
    <dgm:cxn modelId="{B1EA0B0A-27C2-4270-A538-F29570EA2CBA}" srcId="{9506ECFF-2F0B-41BB-A534-68B9B92A6EC4}" destId="{7491396E-A3DA-4AF9-BFB4-51579047D566}" srcOrd="0" destOrd="0" parTransId="{9C63F8D2-AF1A-4709-95C7-E14455C20C36}" sibTransId="{2C713DBE-4294-4382-8BDF-ED8F3CF72863}"/>
    <dgm:cxn modelId="{0470C42A-3EEF-4EC8-A0F1-F0DDC3BC7ECB}" type="presOf" srcId="{270929CF-69C4-4CAF-9958-1601E60B6ACE}" destId="{217E02C5-EB1A-44B1-9641-32AAABCB52C3}" srcOrd="0" destOrd="2" presId="urn:microsoft.com/office/officeart/2005/8/layout/hList7"/>
    <dgm:cxn modelId="{54A1EB6F-B357-46AA-A513-ABDCF3C82947}" type="presOf" srcId="{737FB136-46F9-4DC5-83EB-060777937E99}" destId="{896E781F-4E16-4C11-9182-5A57DCEBFA97}" srcOrd="1" destOrd="4" presId="urn:microsoft.com/office/officeart/2005/8/layout/hList7"/>
    <dgm:cxn modelId="{476CC63C-1A0E-4146-AD2E-F27681A8EEF8}" srcId="{19340D70-F660-4626-995C-6B67070E43F9}" destId="{1F5DFF15-AA32-4498-8661-08FCD464D231}" srcOrd="2" destOrd="0" parTransId="{6B48A744-69E1-40A0-96BB-951635352C6F}" sibTransId="{A248B6E9-2D68-4128-B3B6-9D1386F045FE}"/>
    <dgm:cxn modelId="{A68B263B-86EF-4088-B884-4BAC2E31D25A}" type="presOf" srcId="{0A9D3E32-0429-4C40-A314-DF0FAC29B73B}" destId="{4C3472EE-1E96-4606-A31D-20CF53F4E91B}" srcOrd="0" destOrd="2" presId="urn:microsoft.com/office/officeart/2005/8/layout/hList7"/>
    <dgm:cxn modelId="{12A0EB6D-B361-4945-B0F6-896680F54593}" srcId="{3ED22D99-5C02-4B13-920F-190DACD0EEE3}" destId="{113F9061-BC8B-400C-B0C5-4883E796DB82}" srcOrd="3" destOrd="0" parTransId="{69CBF89B-8E1A-48AE-836C-BA22A2551767}" sibTransId="{93D8B747-4A28-47E7-8AF1-0D3CFE2FA5C7}"/>
    <dgm:cxn modelId="{83349968-D5BE-40D4-9FF0-0AD68BE4EE6E}" type="presOf" srcId="{1F5DFF15-AA32-4498-8661-08FCD464D231}" destId="{DC8E1B1D-B53D-47CA-9DF1-45377BD2B62D}" srcOrd="1" destOrd="0" presId="urn:microsoft.com/office/officeart/2005/8/layout/hList7"/>
    <dgm:cxn modelId="{1FE4B5C5-5EFE-4317-ACBB-7E10527AC353}" srcId="{1F5DFF15-AA32-4498-8661-08FCD464D231}" destId="{3515838E-D312-435D-BB81-21498458BA1D}" srcOrd="0" destOrd="0" parTransId="{7B410D36-EA55-4137-B751-393F996CD269}" sibTransId="{011A78B0-EC60-4B7D-9523-367C38EBD183}"/>
    <dgm:cxn modelId="{F1C020D5-DC4E-44EC-BFE6-1AFB5F7862E6}" type="presOf" srcId="{9506ECFF-2F0B-41BB-A534-68B9B92A6EC4}" destId="{896E781F-4E16-4C11-9182-5A57DCEBFA97}" srcOrd="1" destOrd="0" presId="urn:microsoft.com/office/officeart/2005/8/layout/hList7"/>
    <dgm:cxn modelId="{57C01CA0-ED7E-4528-A3DC-5004EA6C9684}" srcId="{3ED22D99-5C02-4B13-920F-190DACD0EEE3}" destId="{B2BDDD47-1850-406A-BA1B-66735928C989}" srcOrd="1" destOrd="0" parTransId="{19538D56-C535-405A-A230-AF2999CAEA3C}" sibTransId="{325A158B-BE8D-49E8-BDBE-18CBE9265AFF}"/>
    <dgm:cxn modelId="{C8BD9E18-12EE-4264-B729-83BB09093C2B}" srcId="{9506ECFF-2F0B-41BB-A534-68B9B92A6EC4}" destId="{65354E51-CD13-4FD0-93DA-BB68D7B359B6}" srcOrd="2" destOrd="0" parTransId="{E54C4147-49F8-4003-8409-2C559774CE9D}" sibTransId="{4B100DC9-259F-4F94-BB44-7F99A97698DF}"/>
    <dgm:cxn modelId="{3E57C6E1-06EC-468D-9938-EC2D4EE97B32}" type="presOf" srcId="{7491396E-A3DA-4AF9-BFB4-51579047D566}" destId="{4C3472EE-1E96-4606-A31D-20CF53F4E91B}" srcOrd="0" destOrd="1" presId="urn:microsoft.com/office/officeart/2005/8/layout/hList7"/>
    <dgm:cxn modelId="{638D5098-2688-4A22-8256-1E78DC03E4A3}" type="presOf" srcId="{737FB136-46F9-4DC5-83EB-060777937E99}" destId="{4C3472EE-1E96-4606-A31D-20CF53F4E91B}" srcOrd="0" destOrd="4" presId="urn:microsoft.com/office/officeart/2005/8/layout/hList7"/>
    <dgm:cxn modelId="{9F68B1D3-A54F-4912-84D9-036985832661}" type="presOf" srcId="{0A9D3E32-0429-4C40-A314-DF0FAC29B73B}" destId="{896E781F-4E16-4C11-9182-5A57DCEBFA97}" srcOrd="1" destOrd="2" presId="urn:microsoft.com/office/officeart/2005/8/layout/hList7"/>
    <dgm:cxn modelId="{E45A9C8A-A156-465D-87D2-FD5EFE1CE5A6}" srcId="{1F5DFF15-AA32-4498-8661-08FCD464D231}" destId="{270929CF-69C4-4CAF-9958-1601E60B6ACE}" srcOrd="1" destOrd="0" parTransId="{8D2B65A7-2C33-47E5-8346-327476042620}" sibTransId="{809EA0A5-3125-4C94-9285-2AA7011E02A6}"/>
    <dgm:cxn modelId="{DFACD315-E0F7-44F6-B608-00C27735E5BA}" type="presOf" srcId="{113F9061-BC8B-400C-B0C5-4883E796DB82}" destId="{0B952116-2428-4485-AB9F-7B45CFE9A5CA}" srcOrd="1" destOrd="4" presId="urn:microsoft.com/office/officeart/2005/8/layout/hList7"/>
    <dgm:cxn modelId="{12A623B9-F77C-4834-BD87-38139C242E18}" type="presOf" srcId="{65354E51-CD13-4FD0-93DA-BB68D7B359B6}" destId="{896E781F-4E16-4C11-9182-5A57DCEBFA97}" srcOrd="1" destOrd="3" presId="urn:microsoft.com/office/officeart/2005/8/layout/hList7"/>
    <dgm:cxn modelId="{14EBB83E-BA91-4367-952A-8C0B0E2B469B}" type="presOf" srcId="{FA10DE23-0D69-4F08-B348-6347DD4FD831}" destId="{1B07FD4B-7F41-42BE-AB8F-AE664EB48F20}" srcOrd="0" destOrd="3" presId="urn:microsoft.com/office/officeart/2005/8/layout/hList7"/>
    <dgm:cxn modelId="{10DC1260-0411-4F6F-BC31-B64471056AA9}" type="presOf" srcId="{B2BDDD47-1850-406A-BA1B-66735928C989}" destId="{0B952116-2428-4485-AB9F-7B45CFE9A5CA}" srcOrd="1" destOrd="2" presId="urn:microsoft.com/office/officeart/2005/8/layout/hList7"/>
    <dgm:cxn modelId="{2F66907B-B6C6-4ACC-8406-08872B0300DB}" srcId="{3ED22D99-5C02-4B13-920F-190DACD0EEE3}" destId="{B55A0E8E-5E9A-4930-B853-D41C9D9D1CF4}" srcOrd="0" destOrd="0" parTransId="{0509C773-6654-47D7-B132-FC0B12F485C5}" sibTransId="{01BDC97C-66D3-482B-9D10-0F6A3B0A872B}"/>
    <dgm:cxn modelId="{510D7288-0A07-4609-80A7-BB477FC5A876}" type="presOf" srcId="{19340D70-F660-4626-995C-6B67070E43F9}" destId="{E6BBC586-879F-40A8-AB4C-69775E10CC76}" srcOrd="0" destOrd="0" presId="urn:microsoft.com/office/officeart/2005/8/layout/hList7"/>
    <dgm:cxn modelId="{DE557614-25D9-41AC-8386-00C05B74D8B5}" type="presOf" srcId="{65354E51-CD13-4FD0-93DA-BB68D7B359B6}" destId="{4C3472EE-1E96-4606-A31D-20CF53F4E91B}" srcOrd="0" destOrd="3" presId="urn:microsoft.com/office/officeart/2005/8/layout/hList7"/>
    <dgm:cxn modelId="{A5E2B888-0E68-4D2A-B7D1-F6E939AFB693}" type="presOf" srcId="{B55A0E8E-5E9A-4930-B853-D41C9D9D1CF4}" destId="{0B952116-2428-4485-AB9F-7B45CFE9A5CA}" srcOrd="1" destOrd="1" presId="urn:microsoft.com/office/officeart/2005/8/layout/hList7"/>
    <dgm:cxn modelId="{14AEBAEF-F9CB-4E54-87FA-EEF135B7591F}" type="presOf" srcId="{B55A0E8E-5E9A-4930-B853-D41C9D9D1CF4}" destId="{1B07FD4B-7F41-42BE-AB8F-AE664EB48F20}" srcOrd="0" destOrd="1" presId="urn:microsoft.com/office/officeart/2005/8/layout/hList7"/>
    <dgm:cxn modelId="{907BB93C-ED37-4730-8F28-F308C7091DB4}" type="presOf" srcId="{DF4E88F1-2B2A-44AE-B75C-E986FFE24FB8}" destId="{217E02C5-EB1A-44B1-9641-32AAABCB52C3}" srcOrd="0" destOrd="4" presId="urn:microsoft.com/office/officeart/2005/8/layout/hList7"/>
    <dgm:cxn modelId="{7B3795C2-0139-493B-8889-4E0C1FF49A79}" type="presOf" srcId="{E1534E98-51EE-401B-81A4-EBF93C0AE9D5}" destId="{EA4CEFAF-3794-479E-AC16-7EE77675DCE1}" srcOrd="0" destOrd="0" presId="urn:microsoft.com/office/officeart/2005/8/layout/hList7"/>
    <dgm:cxn modelId="{F4F4CE1D-AB7A-4CC3-97F0-EB6D929D4985}" type="presOf" srcId="{B2BDDD47-1850-406A-BA1B-66735928C989}" destId="{1B07FD4B-7F41-42BE-AB8F-AE664EB48F20}" srcOrd="0" destOrd="2" presId="urn:microsoft.com/office/officeart/2005/8/layout/hList7"/>
    <dgm:cxn modelId="{B5C6CFE5-744B-4F8D-830A-9CC0BA3C9977}" srcId="{1F5DFF15-AA32-4498-8661-08FCD464D231}" destId="{84180A0C-D4D6-4B9B-9C6E-13C539363E92}" srcOrd="4" destOrd="0" parTransId="{4BEBAFFC-A688-4948-99A2-C259EEC14498}" sibTransId="{F24010D4-E6FF-49FC-9A1A-0C82A6ED0284}"/>
    <dgm:cxn modelId="{D1E2D261-3AED-4308-85CA-41B48CB5F8F8}" srcId="{19340D70-F660-4626-995C-6B67070E43F9}" destId="{9506ECFF-2F0B-41BB-A534-68B9B92A6EC4}" srcOrd="0" destOrd="0" parTransId="{B25EB6FF-3C22-4DCE-BCA1-BA2770F41DF1}" sibTransId="{E1534E98-51EE-401B-81A4-EBF93C0AE9D5}"/>
    <dgm:cxn modelId="{E42D19FC-2EE8-4884-AB75-CAB4B42649DB}" srcId="{3ED22D99-5C02-4B13-920F-190DACD0EEE3}" destId="{FA10DE23-0D69-4F08-B348-6347DD4FD831}" srcOrd="2" destOrd="0" parTransId="{BA69A6ED-151A-47F7-A695-2D2332AF10EC}" sibTransId="{7BEE4D7C-A7D7-449B-8864-7BD231FFBCB6}"/>
    <dgm:cxn modelId="{9F233D26-6A1D-4350-8743-B4EBD43E2ED2}" type="presOf" srcId="{3ED22D99-5C02-4B13-920F-190DACD0EEE3}" destId="{0B952116-2428-4485-AB9F-7B45CFE9A5CA}" srcOrd="1" destOrd="0" presId="urn:microsoft.com/office/officeart/2005/8/layout/hList7"/>
    <dgm:cxn modelId="{C75485E5-E959-452C-B31A-BE61E35C7F48}" type="presOf" srcId="{84180A0C-D4D6-4B9B-9C6E-13C539363E92}" destId="{217E02C5-EB1A-44B1-9641-32AAABCB52C3}" srcOrd="0" destOrd="5" presId="urn:microsoft.com/office/officeart/2005/8/layout/hList7"/>
    <dgm:cxn modelId="{6F907631-0453-41FD-B5A3-11E379FFE2D4}" type="presOf" srcId="{552CCA80-8047-48C2-AD01-814233BFA2F7}" destId="{DC8E1B1D-B53D-47CA-9DF1-45377BD2B62D}" srcOrd="1" destOrd="3" presId="urn:microsoft.com/office/officeart/2005/8/layout/hList7"/>
    <dgm:cxn modelId="{4BC1FF94-5EFF-43BD-9811-9E51745A427A}" srcId="{9506ECFF-2F0B-41BB-A534-68B9B92A6EC4}" destId="{0A9D3E32-0429-4C40-A314-DF0FAC29B73B}" srcOrd="1" destOrd="0" parTransId="{46CA9DE9-B627-4790-AF87-1341C07FDF56}" sibTransId="{7085FCC7-BE7D-45FD-9549-68EB05693CC8}"/>
    <dgm:cxn modelId="{0670ADFC-C0A5-434A-A175-5A80A1611BF9}" type="presOf" srcId="{270929CF-69C4-4CAF-9958-1601E60B6ACE}" destId="{DC8E1B1D-B53D-47CA-9DF1-45377BD2B62D}" srcOrd="1" destOrd="2" presId="urn:microsoft.com/office/officeart/2005/8/layout/hList7"/>
    <dgm:cxn modelId="{0342D5C2-02DE-40AB-930C-D7893ACDAFC5}" type="presOf" srcId="{DF4E88F1-2B2A-44AE-B75C-E986FFE24FB8}" destId="{DC8E1B1D-B53D-47CA-9DF1-45377BD2B62D}" srcOrd="1" destOrd="4" presId="urn:microsoft.com/office/officeart/2005/8/layout/hList7"/>
    <dgm:cxn modelId="{DB98509C-6C0B-407B-8191-689A52135193}" type="presOf" srcId="{1F5DFF15-AA32-4498-8661-08FCD464D231}" destId="{217E02C5-EB1A-44B1-9641-32AAABCB52C3}" srcOrd="0" destOrd="0" presId="urn:microsoft.com/office/officeart/2005/8/layout/hList7"/>
    <dgm:cxn modelId="{FB76DDDD-EDB1-4EFA-83A0-CFA1F1EE7A29}" srcId="{1F5DFF15-AA32-4498-8661-08FCD464D231}" destId="{552CCA80-8047-48C2-AD01-814233BFA2F7}" srcOrd="2" destOrd="0" parTransId="{2C6CD064-285E-4CEF-A7AD-F7110E2493F0}" sibTransId="{17D28DA6-52C9-47DA-B835-D2697DAD3BB8}"/>
    <dgm:cxn modelId="{09B00893-4381-4761-94C3-E73C2572042C}" type="presParOf" srcId="{E6BBC586-879F-40A8-AB4C-69775E10CC76}" destId="{A8C4F542-0C4F-49B7-9F3B-41A289A21CDC}" srcOrd="0" destOrd="0" presId="urn:microsoft.com/office/officeart/2005/8/layout/hList7"/>
    <dgm:cxn modelId="{F8A81F55-1211-4130-8F46-F9007D952E03}" type="presParOf" srcId="{E6BBC586-879F-40A8-AB4C-69775E10CC76}" destId="{219197E0-5AB2-40E1-96F3-75D7CD5102F5}" srcOrd="1" destOrd="0" presId="urn:microsoft.com/office/officeart/2005/8/layout/hList7"/>
    <dgm:cxn modelId="{9FC89168-75FC-4B2B-A17C-DF47DA1405BD}" type="presParOf" srcId="{219197E0-5AB2-40E1-96F3-75D7CD5102F5}" destId="{BD9D9C52-303A-4712-BA2A-5D0C2268996C}" srcOrd="0" destOrd="0" presId="urn:microsoft.com/office/officeart/2005/8/layout/hList7"/>
    <dgm:cxn modelId="{B042E869-823E-43F0-98F5-70D337712FDF}" type="presParOf" srcId="{BD9D9C52-303A-4712-BA2A-5D0C2268996C}" destId="{4C3472EE-1E96-4606-A31D-20CF53F4E91B}" srcOrd="0" destOrd="0" presId="urn:microsoft.com/office/officeart/2005/8/layout/hList7"/>
    <dgm:cxn modelId="{812968C7-CF31-4E30-A218-6676C35982DE}" type="presParOf" srcId="{BD9D9C52-303A-4712-BA2A-5D0C2268996C}" destId="{896E781F-4E16-4C11-9182-5A57DCEBFA97}" srcOrd="1" destOrd="0" presId="urn:microsoft.com/office/officeart/2005/8/layout/hList7"/>
    <dgm:cxn modelId="{1FC632FA-1C8C-4B0F-812E-B94B475FA62F}" type="presParOf" srcId="{BD9D9C52-303A-4712-BA2A-5D0C2268996C}" destId="{8383B68D-15E9-4949-8278-069F8D4B6A84}" srcOrd="2" destOrd="0" presId="urn:microsoft.com/office/officeart/2005/8/layout/hList7"/>
    <dgm:cxn modelId="{4A1F9053-F7E5-4684-BCDC-FD12C4948097}" type="presParOf" srcId="{BD9D9C52-303A-4712-BA2A-5D0C2268996C}" destId="{D7520B9C-6ED8-44B9-A344-0D6D3929D50D}" srcOrd="3" destOrd="0" presId="urn:microsoft.com/office/officeart/2005/8/layout/hList7"/>
    <dgm:cxn modelId="{D923EA2C-2D04-432E-B2BF-854805980601}" type="presParOf" srcId="{219197E0-5AB2-40E1-96F3-75D7CD5102F5}" destId="{EA4CEFAF-3794-479E-AC16-7EE77675DCE1}" srcOrd="1" destOrd="0" presId="urn:microsoft.com/office/officeart/2005/8/layout/hList7"/>
    <dgm:cxn modelId="{02D1026B-5C61-4A39-92E0-5F0FDD877EC4}" type="presParOf" srcId="{219197E0-5AB2-40E1-96F3-75D7CD5102F5}" destId="{ED39339D-A963-4337-ACBB-C89AD3B6A744}" srcOrd="2" destOrd="0" presId="urn:microsoft.com/office/officeart/2005/8/layout/hList7"/>
    <dgm:cxn modelId="{50175BC8-201F-4C9E-8E89-F5E59D8C28FC}" type="presParOf" srcId="{ED39339D-A963-4337-ACBB-C89AD3B6A744}" destId="{1B07FD4B-7F41-42BE-AB8F-AE664EB48F20}" srcOrd="0" destOrd="0" presId="urn:microsoft.com/office/officeart/2005/8/layout/hList7"/>
    <dgm:cxn modelId="{2979A5B3-0F17-45F5-8E2C-3B52D9653F2F}" type="presParOf" srcId="{ED39339D-A963-4337-ACBB-C89AD3B6A744}" destId="{0B952116-2428-4485-AB9F-7B45CFE9A5CA}" srcOrd="1" destOrd="0" presId="urn:microsoft.com/office/officeart/2005/8/layout/hList7"/>
    <dgm:cxn modelId="{A85776A7-5342-4F1D-9F0D-B4156C670291}" type="presParOf" srcId="{ED39339D-A963-4337-ACBB-C89AD3B6A744}" destId="{E91D5197-A9E9-4963-A302-CFE20422E8C9}" srcOrd="2" destOrd="0" presId="urn:microsoft.com/office/officeart/2005/8/layout/hList7"/>
    <dgm:cxn modelId="{7BE85F7E-AC3A-4206-A1B9-5A8E6F6B38B8}" type="presParOf" srcId="{ED39339D-A963-4337-ACBB-C89AD3B6A744}" destId="{627A0387-AE53-4473-B049-F583CC5AF283}" srcOrd="3" destOrd="0" presId="urn:microsoft.com/office/officeart/2005/8/layout/hList7"/>
    <dgm:cxn modelId="{615FD1A4-F5F6-494C-97E0-1C965DE52ECA}" type="presParOf" srcId="{219197E0-5AB2-40E1-96F3-75D7CD5102F5}" destId="{72B8BDE3-EEF2-4C41-AB42-46FAAEBEFA37}" srcOrd="3" destOrd="0" presId="urn:microsoft.com/office/officeart/2005/8/layout/hList7"/>
    <dgm:cxn modelId="{33D7229F-2EF8-4FFB-B4AA-2C11855E1A98}" type="presParOf" srcId="{219197E0-5AB2-40E1-96F3-75D7CD5102F5}" destId="{5138B4C9-DBD6-49EA-B9BD-560F3CBC98EB}" srcOrd="4" destOrd="0" presId="urn:microsoft.com/office/officeart/2005/8/layout/hList7"/>
    <dgm:cxn modelId="{98905C30-C861-4094-B7C4-3297AC4E6E93}" type="presParOf" srcId="{5138B4C9-DBD6-49EA-B9BD-560F3CBC98EB}" destId="{217E02C5-EB1A-44B1-9641-32AAABCB52C3}" srcOrd="0" destOrd="0" presId="urn:microsoft.com/office/officeart/2005/8/layout/hList7"/>
    <dgm:cxn modelId="{41326EBC-5243-43A0-AE0C-4E4A53259B74}" type="presParOf" srcId="{5138B4C9-DBD6-49EA-B9BD-560F3CBC98EB}" destId="{DC8E1B1D-B53D-47CA-9DF1-45377BD2B62D}" srcOrd="1" destOrd="0" presId="urn:microsoft.com/office/officeart/2005/8/layout/hList7"/>
    <dgm:cxn modelId="{4632A391-BC59-438A-BF25-2EC616083F0A}" type="presParOf" srcId="{5138B4C9-DBD6-49EA-B9BD-560F3CBC98EB}" destId="{4D466DA9-893B-4018-803D-6FEFB95A7D0C}" srcOrd="2" destOrd="0" presId="urn:microsoft.com/office/officeart/2005/8/layout/hList7"/>
    <dgm:cxn modelId="{B39CB882-3EA7-44EA-833E-C9CB93728146}" type="presParOf" srcId="{5138B4C9-DBD6-49EA-B9BD-560F3CBC98EB}" destId="{8D51943B-7744-40D9-B5C9-2C898F6A51E1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E7CD91-C3A5-46F8-BFD0-A1BEBFC45E9D}">
      <dsp:nvSpPr>
        <dsp:cNvPr id="0" name=""/>
        <dsp:cNvSpPr/>
      </dsp:nvSpPr>
      <dsp:spPr>
        <a:xfrm>
          <a:off x="3429" y="22310"/>
          <a:ext cx="3344197" cy="699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$475-599</a:t>
          </a:r>
          <a:endParaRPr lang="en-US" sz="3200" b="1" kern="1200" dirty="0"/>
        </a:p>
      </dsp:txBody>
      <dsp:txXfrm>
        <a:off x="3429" y="22310"/>
        <a:ext cx="3344197" cy="699607"/>
      </dsp:txXfrm>
    </dsp:sp>
    <dsp:sp modelId="{0045AAE0-9BB3-4F66-A39D-FC0233DDC39E}">
      <dsp:nvSpPr>
        <dsp:cNvPr id="0" name=""/>
        <dsp:cNvSpPr/>
      </dsp:nvSpPr>
      <dsp:spPr>
        <a:xfrm>
          <a:off x="3429" y="721917"/>
          <a:ext cx="3344197" cy="35328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114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Retail Sales &amp; Cashiers</a:t>
          </a:r>
          <a:endParaRPr lang="en-US" sz="2200" kern="1200" dirty="0"/>
        </a:p>
        <a:p>
          <a:pPr marL="228600" lvl="1" indent="-228600" algn="l" defTabSz="977900">
            <a:lnSpc>
              <a:spcPct val="114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Home Health Aides</a:t>
          </a:r>
          <a:endParaRPr lang="en-US" sz="2200" kern="1200" dirty="0"/>
        </a:p>
        <a:p>
          <a:pPr marL="228600" lvl="1" indent="-228600" algn="l" defTabSz="977900">
            <a:lnSpc>
              <a:spcPct val="114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Preschool Teachers</a:t>
          </a:r>
          <a:endParaRPr lang="en-US" sz="2200" kern="1200" dirty="0"/>
        </a:p>
        <a:p>
          <a:pPr marL="228600" lvl="1" indent="-228600" algn="l" defTabSz="977900">
            <a:lnSpc>
              <a:spcPct val="114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Crossing Guards</a:t>
          </a:r>
          <a:endParaRPr lang="en-US" sz="2200" kern="1200" dirty="0"/>
        </a:p>
        <a:p>
          <a:pPr marL="228600" lvl="1" indent="-228600" algn="l" defTabSz="977900">
            <a:lnSpc>
              <a:spcPct val="114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Cooks</a:t>
          </a:r>
          <a:endParaRPr lang="en-US" sz="2200" kern="1200" dirty="0"/>
        </a:p>
        <a:p>
          <a:pPr marL="228600" lvl="1" indent="-228600" algn="l" defTabSz="977900">
            <a:lnSpc>
              <a:spcPct val="114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Security Guards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200" kern="1200" dirty="0"/>
        </a:p>
      </dsp:txBody>
      <dsp:txXfrm>
        <a:off x="3429" y="721917"/>
        <a:ext cx="3344197" cy="3532815"/>
      </dsp:txXfrm>
    </dsp:sp>
    <dsp:sp modelId="{1A385492-E76F-4B22-9064-58D648E04DA7}">
      <dsp:nvSpPr>
        <dsp:cNvPr id="0" name=""/>
        <dsp:cNvSpPr/>
      </dsp:nvSpPr>
      <dsp:spPr>
        <a:xfrm>
          <a:off x="3815815" y="22310"/>
          <a:ext cx="3344197" cy="699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$600-699</a:t>
          </a:r>
          <a:endParaRPr lang="en-US" sz="3200" b="1" kern="1200" dirty="0"/>
        </a:p>
      </dsp:txBody>
      <dsp:txXfrm>
        <a:off x="3815815" y="22310"/>
        <a:ext cx="3344197" cy="699607"/>
      </dsp:txXfrm>
    </dsp:sp>
    <dsp:sp modelId="{11FB7C73-6081-42C7-8E15-28075061167B}">
      <dsp:nvSpPr>
        <dsp:cNvPr id="0" name=""/>
        <dsp:cNvSpPr/>
      </dsp:nvSpPr>
      <dsp:spPr>
        <a:xfrm>
          <a:off x="3815815" y="721917"/>
          <a:ext cx="3344197" cy="35328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114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Bus Drivers</a:t>
          </a:r>
          <a:endParaRPr lang="en-US" sz="2200" kern="1200" dirty="0"/>
        </a:p>
        <a:p>
          <a:pPr marL="228600" lvl="1" indent="-228600" algn="l" defTabSz="977900">
            <a:lnSpc>
              <a:spcPct val="114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Nursing Assistants</a:t>
          </a:r>
          <a:endParaRPr lang="en-US" sz="2200" kern="1200" dirty="0"/>
        </a:p>
        <a:p>
          <a:pPr marL="228600" lvl="1" indent="-228600" algn="l" defTabSz="977900">
            <a:lnSpc>
              <a:spcPct val="114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Receptionists</a:t>
          </a:r>
          <a:endParaRPr lang="en-US" sz="2200" kern="1200" dirty="0"/>
        </a:p>
        <a:p>
          <a:pPr marL="228600" lvl="1" indent="-228600" algn="l" defTabSz="977900">
            <a:lnSpc>
              <a:spcPct val="114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Construction Laborers</a:t>
          </a:r>
          <a:endParaRPr lang="en-US" sz="2200" kern="1200" dirty="0"/>
        </a:p>
        <a:p>
          <a:pPr marL="228600" lvl="1" indent="-228600" algn="l" defTabSz="977900">
            <a:lnSpc>
              <a:spcPct val="114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Hair Stylists</a:t>
          </a:r>
          <a:endParaRPr lang="en-US" sz="2200" kern="1200" dirty="0"/>
        </a:p>
        <a:p>
          <a:pPr marL="228600" lvl="1" indent="-228600" algn="l" defTabSz="977900">
            <a:lnSpc>
              <a:spcPct val="114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Customer Service Reps</a:t>
          </a:r>
          <a:endParaRPr lang="en-US" sz="2200" kern="1200" dirty="0"/>
        </a:p>
      </dsp:txBody>
      <dsp:txXfrm>
        <a:off x="3815815" y="721917"/>
        <a:ext cx="3344197" cy="3532815"/>
      </dsp:txXfrm>
    </dsp:sp>
    <dsp:sp modelId="{528B556C-5429-4133-8BB3-15AEA9F447C7}">
      <dsp:nvSpPr>
        <dsp:cNvPr id="0" name=""/>
        <dsp:cNvSpPr/>
      </dsp:nvSpPr>
      <dsp:spPr>
        <a:xfrm>
          <a:off x="7628201" y="22310"/>
          <a:ext cx="3344197" cy="699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$700-799</a:t>
          </a:r>
          <a:endParaRPr lang="en-US" sz="3200" b="1" kern="1200" dirty="0"/>
        </a:p>
      </dsp:txBody>
      <dsp:txXfrm>
        <a:off x="7628201" y="22310"/>
        <a:ext cx="3344197" cy="699607"/>
      </dsp:txXfrm>
    </dsp:sp>
    <dsp:sp modelId="{34083978-5BA0-40E3-AB18-2F3A89BB9529}">
      <dsp:nvSpPr>
        <dsp:cNvPr id="0" name=""/>
        <dsp:cNvSpPr/>
      </dsp:nvSpPr>
      <dsp:spPr>
        <a:xfrm>
          <a:off x="7628201" y="721917"/>
          <a:ext cx="3344197" cy="35328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114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Pharmacy Technicians</a:t>
          </a:r>
          <a:endParaRPr lang="en-US" sz="2200" kern="1200" dirty="0"/>
        </a:p>
        <a:p>
          <a:pPr marL="228600" lvl="1" indent="-228600" algn="l" defTabSz="977900">
            <a:lnSpc>
              <a:spcPct val="114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Secretaries</a:t>
          </a:r>
          <a:endParaRPr lang="en-US" sz="2200" kern="1200" dirty="0"/>
        </a:p>
        <a:p>
          <a:pPr marL="228600" lvl="1" indent="-228600" algn="l" defTabSz="977900">
            <a:lnSpc>
              <a:spcPct val="114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Bank Tellers</a:t>
          </a:r>
          <a:endParaRPr lang="en-US" sz="2200" kern="1200" dirty="0"/>
        </a:p>
        <a:p>
          <a:pPr marL="228600" lvl="1" indent="-228600" algn="l" defTabSz="977900">
            <a:lnSpc>
              <a:spcPct val="114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Police, Fire &amp; Ambulance Dispatchers</a:t>
          </a:r>
          <a:endParaRPr lang="en-US" sz="2200" kern="1200" dirty="0"/>
        </a:p>
        <a:p>
          <a:pPr marL="228600" lvl="1" indent="-228600" algn="l" defTabSz="977900">
            <a:lnSpc>
              <a:spcPct val="114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Vet Techs</a:t>
          </a:r>
          <a:endParaRPr lang="en-US" sz="2200" kern="1200" dirty="0"/>
        </a:p>
        <a:p>
          <a:pPr marL="228600" lvl="1" indent="-228600" algn="l" defTabSz="977900">
            <a:lnSpc>
              <a:spcPct val="114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Probation Officers</a:t>
          </a:r>
          <a:endParaRPr lang="en-US" sz="2200" kern="1200" dirty="0"/>
        </a:p>
      </dsp:txBody>
      <dsp:txXfrm>
        <a:off x="7628201" y="721917"/>
        <a:ext cx="3344197" cy="35328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3472EE-1E96-4606-A31D-20CF53F4E91B}">
      <dsp:nvSpPr>
        <dsp:cNvPr id="0" name=""/>
        <dsp:cNvSpPr/>
      </dsp:nvSpPr>
      <dsp:spPr>
        <a:xfrm>
          <a:off x="73536" y="0"/>
          <a:ext cx="3674501" cy="5595685"/>
        </a:xfrm>
        <a:prstGeom prst="roundRect">
          <a:avLst>
            <a:gd name="adj" fmla="val 10000"/>
          </a:avLst>
        </a:prstGeom>
        <a:solidFill>
          <a:srgbClr val="727CA3">
            <a:hueOff val="0"/>
            <a:satOff val="0"/>
            <a:lumOff val="0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1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ysClr val="window" lastClr="FFFFFF"/>
              </a:solidFill>
              <a:latin typeface="+mn-lt"/>
              <a:ea typeface="ＭＳ Ｐゴシック"/>
              <a:cs typeface="+mn-cs"/>
            </a:rPr>
            <a:t>Supportive Housing (affordable units + services)</a:t>
          </a:r>
          <a:endParaRPr lang="en-US" sz="2400" b="1" kern="1200" dirty="0">
            <a:solidFill>
              <a:sysClr val="window" lastClr="FFFFFF"/>
            </a:solidFill>
            <a:latin typeface="+mn-lt"/>
            <a:ea typeface="ＭＳ Ｐゴシック"/>
            <a:cs typeface="+mn-cs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solidFill>
                <a:sysClr val="window" lastClr="FFFFFF"/>
              </a:solidFill>
              <a:latin typeface="+mn-lt"/>
              <a:ea typeface="ＭＳ Ｐゴシック"/>
              <a:cs typeface="+mn-cs"/>
            </a:rPr>
            <a:t>Homeless</a:t>
          </a:r>
          <a:endParaRPr lang="en-US" sz="1800" kern="1200" dirty="0">
            <a:solidFill>
              <a:sysClr val="window" lastClr="FFFFFF"/>
            </a:solidFill>
            <a:latin typeface="+mn-lt"/>
            <a:ea typeface="ＭＳ Ｐゴシック"/>
            <a:cs typeface="+mn-cs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solidFill>
                <a:sysClr val="window" lastClr="FFFFFF"/>
              </a:solidFill>
              <a:latin typeface="+mn-lt"/>
              <a:ea typeface="ＭＳ Ｐゴシック"/>
              <a:cs typeface="+mn-cs"/>
            </a:rPr>
            <a:t>Older adults</a:t>
          </a:r>
          <a:endParaRPr lang="en-US" sz="1800" kern="1200" dirty="0">
            <a:solidFill>
              <a:sysClr val="window" lastClr="FFFFFF"/>
            </a:solidFill>
            <a:latin typeface="+mn-lt"/>
            <a:ea typeface="ＭＳ Ｐゴシック"/>
            <a:cs typeface="+mn-cs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solidFill>
                <a:sysClr val="window" lastClr="FFFFFF"/>
              </a:solidFill>
              <a:latin typeface="+mn-lt"/>
              <a:ea typeface="ＭＳ Ｐゴシック"/>
              <a:cs typeface="+mn-cs"/>
            </a:rPr>
            <a:t>People with disabilities</a:t>
          </a:r>
          <a:endParaRPr lang="en-US" sz="1800" kern="1200" dirty="0">
            <a:solidFill>
              <a:sysClr val="window" lastClr="FFFFFF"/>
            </a:solidFill>
            <a:latin typeface="+mn-lt"/>
            <a:ea typeface="ＭＳ Ｐゴシック"/>
            <a:cs typeface="+mn-cs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solidFill>
                <a:sysClr val="window" lastClr="FFFFFF"/>
              </a:solidFill>
              <a:latin typeface="+mn-lt"/>
              <a:ea typeface="ＭＳ Ｐゴシック"/>
              <a:cs typeface="+mn-cs"/>
            </a:rPr>
            <a:t>Other special needs</a:t>
          </a:r>
          <a:endParaRPr lang="en-US" sz="1800" kern="1200" dirty="0">
            <a:solidFill>
              <a:sysClr val="window" lastClr="FFFFFF"/>
            </a:solidFill>
            <a:latin typeface="+mn-lt"/>
            <a:ea typeface="ＭＳ Ｐゴシック"/>
            <a:cs typeface="+mn-cs"/>
          </a:endParaRPr>
        </a:p>
      </dsp:txBody>
      <dsp:txXfrm>
        <a:off x="139093" y="2303831"/>
        <a:ext cx="3543387" cy="2107160"/>
      </dsp:txXfrm>
    </dsp:sp>
    <dsp:sp modelId="{D7520B9C-6ED8-44B9-A344-0D6D3929D50D}">
      <dsp:nvSpPr>
        <dsp:cNvPr id="0" name=""/>
        <dsp:cNvSpPr/>
      </dsp:nvSpPr>
      <dsp:spPr>
        <a:xfrm>
          <a:off x="907930" y="335741"/>
          <a:ext cx="1863363" cy="1863363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4000" r="-24000"/>
          </a:stretch>
        </a:blip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07FD4B-7F41-42BE-AB8F-AE664EB48F20}">
      <dsp:nvSpPr>
        <dsp:cNvPr id="0" name=""/>
        <dsp:cNvSpPr/>
      </dsp:nvSpPr>
      <dsp:spPr>
        <a:xfrm>
          <a:off x="3787098" y="0"/>
          <a:ext cx="3674501" cy="5595685"/>
        </a:xfrm>
        <a:prstGeom prst="roundRect">
          <a:avLst>
            <a:gd name="adj" fmla="val 10000"/>
          </a:avLst>
        </a:prstGeom>
        <a:solidFill>
          <a:srgbClr val="727CA3">
            <a:hueOff val="0"/>
            <a:satOff val="0"/>
            <a:lumOff val="0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1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ysClr val="window" lastClr="FFFFFF"/>
              </a:solidFill>
              <a:latin typeface="+mn-lt"/>
              <a:ea typeface="ＭＳ Ｐゴシック"/>
              <a:cs typeface="+mn-cs"/>
            </a:rPr>
            <a:t>Affordable rental housing</a:t>
          </a:r>
          <a:endParaRPr lang="en-US" sz="2400" b="1" kern="1200" dirty="0">
            <a:solidFill>
              <a:sysClr val="window" lastClr="FFFFFF"/>
            </a:solidFill>
            <a:latin typeface="+mn-lt"/>
            <a:ea typeface="ＭＳ Ｐゴシック"/>
            <a:cs typeface="+mn-cs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solidFill>
                <a:sysClr val="window" lastClr="FFFFFF"/>
              </a:solidFill>
              <a:latin typeface="+mn-lt"/>
              <a:ea typeface="ＭＳ Ｐゴシック"/>
              <a:cs typeface="+mn-cs"/>
            </a:rPr>
            <a:t>Public housing</a:t>
          </a:r>
          <a:endParaRPr lang="en-US" sz="1800" kern="1200" dirty="0">
            <a:solidFill>
              <a:sysClr val="window" lastClr="FFFFFF"/>
            </a:solidFill>
            <a:latin typeface="+mn-lt"/>
            <a:ea typeface="ＭＳ Ｐゴシック"/>
            <a:cs typeface="+mn-cs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solidFill>
                <a:sysClr val="window" lastClr="FFFFFF"/>
              </a:solidFill>
              <a:latin typeface="+mn-lt"/>
              <a:ea typeface="ＭＳ Ｐゴシック"/>
              <a:cs typeface="+mn-cs"/>
            </a:rPr>
            <a:t>Subsidized (Florida Housing, HUD)</a:t>
          </a:r>
          <a:endParaRPr lang="en-US" sz="1800" kern="1200" dirty="0">
            <a:solidFill>
              <a:sysClr val="window" lastClr="FFFFFF"/>
            </a:solidFill>
            <a:latin typeface="+mn-lt"/>
            <a:ea typeface="ＭＳ Ｐゴシック"/>
            <a:cs typeface="+mn-cs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solidFill>
                <a:sysClr val="window" lastClr="FFFFFF"/>
              </a:solidFill>
              <a:latin typeface="+mn-lt"/>
              <a:ea typeface="ＭＳ Ｐゴシック"/>
              <a:cs typeface="+mn-cs"/>
            </a:rPr>
            <a:t>Vouchers</a:t>
          </a:r>
          <a:endParaRPr lang="en-US" sz="1800" kern="1200" dirty="0">
            <a:solidFill>
              <a:sysClr val="window" lastClr="FFFFFF"/>
            </a:solidFill>
            <a:latin typeface="+mn-lt"/>
            <a:ea typeface="ＭＳ Ｐゴシック"/>
            <a:cs typeface="+mn-cs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solidFill>
                <a:sysClr val="window" lastClr="FFFFFF"/>
              </a:solidFill>
              <a:latin typeface="+mn-lt"/>
              <a:ea typeface="ＭＳ Ｐゴシック"/>
              <a:cs typeface="+mn-cs"/>
            </a:rPr>
            <a:t>NOAH (Naturally Occurring Affordable Housing)</a:t>
          </a:r>
          <a:endParaRPr lang="en-US" sz="1800" kern="1200" dirty="0">
            <a:solidFill>
              <a:sysClr val="window" lastClr="FFFFFF"/>
            </a:solidFill>
            <a:latin typeface="+mn-lt"/>
            <a:ea typeface="ＭＳ Ｐゴシック"/>
            <a:cs typeface="+mn-cs"/>
          </a:endParaRPr>
        </a:p>
      </dsp:txBody>
      <dsp:txXfrm>
        <a:off x="3852655" y="2303831"/>
        <a:ext cx="3543387" cy="2107160"/>
      </dsp:txXfrm>
    </dsp:sp>
    <dsp:sp modelId="{627A0387-AE53-4473-B049-F583CC5AF283}">
      <dsp:nvSpPr>
        <dsp:cNvPr id="0" name=""/>
        <dsp:cNvSpPr/>
      </dsp:nvSpPr>
      <dsp:spPr>
        <a:xfrm>
          <a:off x="4692667" y="335741"/>
          <a:ext cx="1863363" cy="1863363"/>
        </a:xfrm>
        <a:prstGeom prst="ellipse">
          <a:avLst/>
        </a:prstGeom>
        <a:blipFill dpi="0" rotWithShape="1"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7E02C5-EB1A-44B1-9641-32AAABCB52C3}">
      <dsp:nvSpPr>
        <dsp:cNvPr id="0" name=""/>
        <dsp:cNvSpPr/>
      </dsp:nvSpPr>
      <dsp:spPr>
        <a:xfrm>
          <a:off x="7571834" y="0"/>
          <a:ext cx="3674501" cy="5595685"/>
        </a:xfrm>
        <a:prstGeom prst="roundRect">
          <a:avLst>
            <a:gd name="adj" fmla="val 10000"/>
          </a:avLst>
        </a:prstGeom>
        <a:solidFill>
          <a:srgbClr val="727CA3">
            <a:hueOff val="0"/>
            <a:satOff val="0"/>
            <a:lumOff val="0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1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ysClr val="window" lastClr="FFFFFF"/>
              </a:solidFill>
              <a:latin typeface="+mn-lt"/>
              <a:ea typeface="ＭＳ Ｐゴシック"/>
              <a:cs typeface="+mn-cs"/>
            </a:rPr>
            <a:t>Affordable home ownership</a:t>
          </a:r>
          <a:endParaRPr lang="en-US" sz="2400" b="1" kern="1200" dirty="0">
            <a:solidFill>
              <a:sysClr val="window" lastClr="FFFFFF"/>
            </a:solidFill>
            <a:latin typeface="+mn-lt"/>
            <a:ea typeface="ＭＳ Ｐゴシック"/>
            <a:cs typeface="+mn-cs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solidFill>
                <a:sysClr val="window" lastClr="FFFFFF"/>
              </a:solidFill>
              <a:latin typeface="+mn-lt"/>
              <a:ea typeface="ＭＳ Ｐゴシック"/>
              <a:cs typeface="+mn-cs"/>
            </a:rPr>
            <a:t>Shared equity (e.g. community land trust)</a:t>
          </a:r>
          <a:endParaRPr lang="en-US" sz="1800" kern="1200" dirty="0">
            <a:solidFill>
              <a:sysClr val="window" lastClr="FFFFFF"/>
            </a:solidFill>
            <a:latin typeface="+mn-lt"/>
            <a:ea typeface="ＭＳ Ｐゴシック"/>
            <a:cs typeface="+mn-cs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solidFill>
                <a:sysClr val="window" lastClr="FFFFFF"/>
              </a:solidFill>
              <a:latin typeface="+mn-lt"/>
              <a:ea typeface="ＭＳ Ｐゴシック"/>
              <a:cs typeface="+mn-cs"/>
            </a:rPr>
            <a:t>Down payment assistance</a:t>
          </a:r>
          <a:endParaRPr lang="en-US" sz="1800" kern="1200" dirty="0">
            <a:solidFill>
              <a:sysClr val="window" lastClr="FFFFFF"/>
            </a:solidFill>
            <a:latin typeface="+mn-lt"/>
            <a:ea typeface="ＭＳ Ｐゴシック"/>
            <a:cs typeface="+mn-cs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solidFill>
                <a:sysClr val="window" lastClr="FFFFFF"/>
              </a:solidFill>
              <a:latin typeface="+mn-lt"/>
              <a:ea typeface="ＭＳ Ｐゴシック"/>
              <a:cs typeface="+mn-cs"/>
            </a:rPr>
            <a:t>Low-interest loans</a:t>
          </a:r>
          <a:endParaRPr lang="en-US" sz="1800" kern="1200" dirty="0">
            <a:solidFill>
              <a:sysClr val="window" lastClr="FFFFFF"/>
            </a:solidFill>
            <a:latin typeface="+mn-lt"/>
            <a:ea typeface="ＭＳ Ｐゴシック"/>
            <a:cs typeface="+mn-cs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solidFill>
                <a:sysClr val="window" lastClr="FFFFFF"/>
              </a:solidFill>
              <a:latin typeface="+mn-lt"/>
              <a:ea typeface="ＭＳ Ｐゴシック"/>
              <a:cs typeface="+mn-cs"/>
            </a:rPr>
            <a:t>Affordable construction</a:t>
          </a:r>
          <a:endParaRPr lang="en-US" sz="1800" kern="1200" dirty="0">
            <a:solidFill>
              <a:sysClr val="window" lastClr="FFFFFF"/>
            </a:solidFill>
            <a:latin typeface="+mn-lt"/>
            <a:ea typeface="ＭＳ Ｐゴシック"/>
            <a:cs typeface="+mn-cs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solidFill>
                <a:sysClr val="window" lastClr="FFFFFF"/>
              </a:solidFill>
              <a:latin typeface="+mn-lt"/>
              <a:ea typeface="ＭＳ Ｐゴシック"/>
              <a:cs typeface="+mn-cs"/>
            </a:rPr>
            <a:t>Home rehab and weatherization</a:t>
          </a:r>
          <a:endParaRPr lang="en-US" sz="1800" kern="1200" dirty="0">
            <a:solidFill>
              <a:sysClr val="window" lastClr="FFFFFF"/>
            </a:solidFill>
            <a:latin typeface="+mn-lt"/>
            <a:ea typeface="ＭＳ Ｐゴシック"/>
            <a:cs typeface="+mn-cs"/>
          </a:endParaRPr>
        </a:p>
      </dsp:txBody>
      <dsp:txXfrm>
        <a:off x="7637391" y="2303831"/>
        <a:ext cx="3543387" cy="2107160"/>
      </dsp:txXfrm>
    </dsp:sp>
    <dsp:sp modelId="{8D51943B-7744-40D9-B5C9-2C898F6A51E1}">
      <dsp:nvSpPr>
        <dsp:cNvPr id="0" name=""/>
        <dsp:cNvSpPr/>
      </dsp:nvSpPr>
      <dsp:spPr>
        <a:xfrm>
          <a:off x="8477403" y="335741"/>
          <a:ext cx="1863363" cy="1863363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C4F542-0C4F-49B7-9F3B-41A289A21CDC}">
      <dsp:nvSpPr>
        <dsp:cNvPr id="0" name=""/>
        <dsp:cNvSpPr/>
      </dsp:nvSpPr>
      <dsp:spPr>
        <a:xfrm>
          <a:off x="466712" y="5086808"/>
          <a:ext cx="10348802" cy="363439"/>
        </a:xfrm>
        <a:prstGeom prst="leftRightArrow">
          <a:avLst/>
        </a:prstGeom>
        <a:solidFill>
          <a:srgbClr val="727CA3">
            <a:tint val="60000"/>
            <a:hueOff val="0"/>
            <a:satOff val="0"/>
            <a:lumOff val="0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DA2B67F-0B49-45EF-932E-31E22C18D7E1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33BA627-E3D5-406A-9BEA-2A37ED5AC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173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BA627-E3D5-406A-9BEA-2A37ED5AC6F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716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BA627-E3D5-406A-9BEA-2A37ED5AC6F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786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81156"/>
            <a:ext cx="8596668" cy="664234"/>
          </a:xfrm>
          <a:ln cmpd="dbl">
            <a:noFill/>
          </a:ln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056067"/>
            <a:ext cx="8596668" cy="498529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07292" y="6221161"/>
            <a:ext cx="683339" cy="365125"/>
          </a:xfr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77334" y="845390"/>
            <a:ext cx="85966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119000"/>
            <a:ext cx="1496363" cy="56944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81156"/>
            <a:ext cx="8596668" cy="664234"/>
          </a:xfrm>
          <a:ln cmpd="dbl">
            <a:noFill/>
          </a:ln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07292" y="6221161"/>
            <a:ext cx="683339" cy="365125"/>
          </a:xfrm>
        </p:spPr>
        <p:txBody>
          <a:bodyPr/>
          <a:lstStyle>
            <a:lvl1pPr>
              <a:defRPr sz="2000">
                <a:solidFill>
                  <a:srgbClr val="338F86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77334" y="845390"/>
            <a:ext cx="85966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119000"/>
            <a:ext cx="1496363" cy="569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191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848601" y="0"/>
            <a:ext cx="4343400" cy="6858000"/>
          </a:xfrm>
          <a:prstGeom prst="rect">
            <a:avLst/>
          </a:prstGeom>
          <a:solidFill>
            <a:srgbClr val="167E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81156"/>
            <a:ext cx="7171267" cy="664234"/>
          </a:xfrm>
          <a:ln cmpd="dbl">
            <a:noFill/>
          </a:ln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4325" y="181155"/>
            <a:ext cx="4076699" cy="586020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07292" y="6221161"/>
            <a:ext cx="683339" cy="365125"/>
          </a:xfr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77334" y="845390"/>
            <a:ext cx="71712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7072" y="6130481"/>
            <a:ext cx="1496363" cy="569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14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1_Section Header">
    <p:bg>
      <p:bgPr>
        <a:solidFill>
          <a:srgbClr val="12C0B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577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0" r:id="rId3"/>
    <p:sldLayoutId id="2147483669" r:id="rId4"/>
    <p:sldLayoutId id="2147483651" r:id="rId5"/>
    <p:sldLayoutId id="2147483668" r:id="rId6"/>
    <p:sldLayoutId id="2147483665" r:id="rId7"/>
    <p:sldLayoutId id="2147483653" r:id="rId8"/>
    <p:sldLayoutId id="2147483654" r:id="rId9"/>
    <p:sldLayoutId id="2147483655" r:id="rId10"/>
    <p:sldLayoutId id="2147483666" r:id="rId11"/>
    <p:sldLayoutId id="2147483657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7" r:id="rId18"/>
    <p:sldLayoutId id="2147483659" r:id="rId19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81156"/>
            <a:ext cx="11682306" cy="664234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sz="3200" dirty="0" smtClean="0"/>
              <a:t>Gainesville’s Affordable Housing Needs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1089732"/>
              </p:ext>
            </p:extLst>
          </p:nvPr>
        </p:nvGraphicFramePr>
        <p:xfrm>
          <a:off x="767255" y="1324217"/>
          <a:ext cx="5133815" cy="4740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7"/>
          <p:cNvSpPr/>
          <p:nvPr/>
        </p:nvSpPr>
        <p:spPr>
          <a:xfrm>
            <a:off x="767255" y="990600"/>
            <a:ext cx="5133815" cy="333617"/>
          </a:xfrm>
          <a:prstGeom prst="rect">
            <a:avLst/>
          </a:prstGeom>
          <a:solidFill>
            <a:srgbClr val="E7F4F2"/>
          </a:solidFill>
        </p:spPr>
        <p:txBody>
          <a:bodyPr wrap="square">
            <a:spAutoFit/>
          </a:bodyPr>
          <a:lstStyle/>
          <a:p>
            <a:pPr marL="0" marR="0">
              <a:lnSpc>
                <a:spcPct val="112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400" b="1" dirty="0" smtClean="0">
                <a:latin typeface="+mj-lt"/>
                <a:ea typeface="MS Gothic"/>
                <a:cs typeface="Times New Roman"/>
              </a:rPr>
              <a:t>Low-Income, Cost </a:t>
            </a:r>
            <a:r>
              <a:rPr lang="en-US" sz="1400" b="1" dirty="0" smtClean="0">
                <a:latin typeface="+mj-lt"/>
                <a:ea typeface="MS Gothic"/>
                <a:cs typeface="Times New Roman"/>
              </a:rPr>
              <a:t>Burdened Households, Gainesville, 2017</a:t>
            </a:r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6096000" y="989441"/>
            <a:ext cx="5698684" cy="5087668"/>
          </a:xfrm>
          <a:prstGeom prst="rect">
            <a:avLst/>
          </a:prstGeom>
          <a:solidFill>
            <a:srgbClr val="E7F4F2"/>
          </a:solidFill>
          <a:ln>
            <a:solidFill>
              <a:srgbClr val="B7ECE7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24000"/>
              </a:lnSpc>
              <a:buClr>
                <a:srgbClr val="12C0B0"/>
              </a:buClr>
            </a:pP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Housing is usually considered </a:t>
            </a:r>
            <a:r>
              <a:rPr lang="en-US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affordable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if it costs no more than 30% of household </a:t>
            </a:r>
            <a:r>
              <a:rPr 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income, including utilities.</a:t>
            </a:r>
            <a:endParaRPr lang="en-US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lnSpc>
                <a:spcPct val="124000"/>
              </a:lnSpc>
              <a:buClr>
                <a:srgbClr val="12C0B0"/>
              </a:buClr>
            </a:pPr>
            <a:r>
              <a:rPr lang="en-US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Cost burdened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: Paying more than 30% of income </a:t>
            </a:r>
            <a:r>
              <a:rPr 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for housing</a:t>
            </a:r>
          </a:p>
          <a:p>
            <a:pPr lvl="0">
              <a:lnSpc>
                <a:spcPct val="124000"/>
              </a:lnSpc>
              <a:buClr>
                <a:srgbClr val="12C0B0"/>
              </a:buClr>
            </a:pPr>
            <a:r>
              <a:rPr 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Nearly </a:t>
            </a:r>
            <a:r>
              <a:rPr lang="en-US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15,000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low-income households in Gainesville are cost burdened </a:t>
            </a:r>
            <a:r>
              <a:rPr lang="en-US" sz="2000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excluding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students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lvl="0">
              <a:lnSpc>
                <a:spcPct val="124000"/>
              </a:lnSpc>
              <a:buClr>
                <a:srgbClr val="12C0B0"/>
              </a:buClr>
            </a:pP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N</a:t>
            </a:r>
            <a:r>
              <a:rPr 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eed 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is greatest for </a:t>
            </a:r>
            <a:r>
              <a:rPr lang="en-US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renters</a:t>
            </a:r>
            <a:r>
              <a:rPr 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lvl="0">
              <a:lnSpc>
                <a:spcPct val="124000"/>
              </a:lnSpc>
              <a:buClr>
                <a:srgbClr val="12C0B0"/>
              </a:buClr>
            </a:pPr>
            <a:r>
              <a:rPr 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Additionally, estimated 787 individuals &amp; 880 families with children are </a:t>
            </a:r>
            <a:r>
              <a:rPr lang="en-US" sz="20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homeless</a:t>
            </a:r>
            <a:r>
              <a:rPr 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in North Central FL</a:t>
            </a:r>
            <a:endParaRPr lang="en-US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7255" y="6167253"/>
            <a:ext cx="110274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+mj-lt"/>
              </a:rPr>
              <a:t>Sources: </a:t>
            </a:r>
            <a:r>
              <a:rPr lang="en-US" sz="1200" dirty="0">
                <a:latin typeface="+mj-lt"/>
              </a:rPr>
              <a:t>Shimberg Center analysis of U.S. Census Bureau, </a:t>
            </a:r>
            <a:r>
              <a:rPr lang="en-US" sz="1200" dirty="0" smtClean="0">
                <a:latin typeface="+mj-lt"/>
              </a:rPr>
              <a:t>2017 </a:t>
            </a:r>
            <a:r>
              <a:rPr lang="en-US" sz="1200" dirty="0">
                <a:latin typeface="+mj-lt"/>
              </a:rPr>
              <a:t>American Community </a:t>
            </a:r>
            <a:r>
              <a:rPr lang="en-US" sz="1200" dirty="0" smtClean="0">
                <a:latin typeface="+mj-lt"/>
              </a:rPr>
              <a:t>Survey; 2019 Rental Market Study (forthcoming). “Low-Income” refers to households with incomes below 80% of Area Median Income. “Student household” refers to a non-family household where head is a full-time student.</a:t>
            </a:r>
            <a:endParaRPr lang="en-US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4226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824" y="233708"/>
            <a:ext cx="10600266" cy="664234"/>
          </a:xfrm>
        </p:spPr>
        <p:txBody>
          <a:bodyPr>
            <a:noAutofit/>
          </a:bodyPr>
          <a:lstStyle/>
          <a:p>
            <a:r>
              <a:rPr lang="en-US" sz="2800" dirty="0"/>
              <a:t>Housing costs outpace wages for many occupations. </a:t>
            </a:r>
            <a:br>
              <a:rPr lang="en-US" sz="28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666825" y="976801"/>
            <a:ext cx="8203906" cy="3542647"/>
          </a:xfrm>
          <a:prstGeom prst="rect">
            <a:avLst/>
          </a:prstGeom>
          <a:solidFill>
            <a:srgbClr val="E7F4F2"/>
          </a:solidFill>
          <a:ln>
            <a:solidFill>
              <a:srgbClr val="B7ECE7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24000"/>
              </a:lnSpc>
              <a:buClr>
                <a:srgbClr val="12C0B0"/>
              </a:buClr>
            </a:pP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Alachua County’s housing wage: $17.19/hour</a:t>
            </a:r>
            <a:endParaRPr lang="en-US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lnSpc>
                <a:spcPct val="124000"/>
              </a:lnSpc>
              <a:buClr>
                <a:srgbClr val="12C0B0"/>
              </a:buClr>
            </a:pP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 full-time worker would need to earn this amount to rent a typical 2BR apartment (HUD Fair Market Rent: $894/</a:t>
            </a:r>
            <a:r>
              <a:rPr lang="en-US" sz="24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mo</a:t>
            </a: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).</a:t>
            </a:r>
          </a:p>
          <a:p>
            <a:pPr lvl="0">
              <a:lnSpc>
                <a:spcPct val="124000"/>
              </a:lnSpc>
              <a:buClr>
                <a:srgbClr val="12C0B0"/>
              </a:buClr>
            </a:pP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Median wage for Gainesville MSA workers, 2017: $15.95/hour</a:t>
            </a:r>
            <a:endParaRPr lang="en-US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24574" y="6069289"/>
            <a:ext cx="83406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+mj-lt"/>
              </a:rPr>
              <a:t>Sources: National Low Income Housing Coalition, </a:t>
            </a:r>
            <a:r>
              <a:rPr lang="en-US" sz="1200" i="1" dirty="0" smtClean="0">
                <a:latin typeface="+mj-lt"/>
              </a:rPr>
              <a:t>Out of Reach</a:t>
            </a:r>
            <a:r>
              <a:rPr lang="en-US" sz="1200" dirty="0" smtClean="0">
                <a:latin typeface="+mj-lt"/>
              </a:rPr>
              <a:t>; Florida </a:t>
            </a:r>
            <a:r>
              <a:rPr lang="en-US" sz="1200" dirty="0">
                <a:latin typeface="+mj-lt"/>
              </a:rPr>
              <a:t>Agency for Workforce Innovation, 2017 Occupational Employment Statistics and </a:t>
            </a:r>
            <a:r>
              <a:rPr lang="en-US" sz="1200" dirty="0" smtClean="0">
                <a:latin typeface="+mj-lt"/>
              </a:rPr>
              <a:t>Wages. </a:t>
            </a:r>
            <a:endParaRPr lang="en-US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4100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824" y="233708"/>
            <a:ext cx="10600266" cy="664234"/>
          </a:xfrm>
        </p:spPr>
        <p:txBody>
          <a:bodyPr>
            <a:noAutofit/>
          </a:bodyPr>
          <a:lstStyle/>
          <a:p>
            <a:r>
              <a:rPr lang="en-US" sz="2800" dirty="0"/>
              <a:t>Housing costs outpace wages for many occupations. </a:t>
            </a:r>
            <a:br>
              <a:rPr lang="en-US" sz="28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666822" y="990600"/>
            <a:ext cx="8908101" cy="402546"/>
          </a:xfrm>
          <a:prstGeom prst="rect">
            <a:avLst/>
          </a:prstGeom>
          <a:solidFill>
            <a:srgbClr val="E7F4F2"/>
          </a:solidFill>
        </p:spPr>
        <p:txBody>
          <a:bodyPr wrap="square">
            <a:spAutoFit/>
          </a:bodyPr>
          <a:lstStyle/>
          <a:p>
            <a:pPr marL="0" marR="0">
              <a:lnSpc>
                <a:spcPct val="112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b="1" dirty="0" smtClean="0">
                <a:latin typeface="+mj-lt"/>
                <a:ea typeface="MS Gothic"/>
                <a:cs typeface="Times New Roman"/>
              </a:rPr>
              <a:t>How much can Gainesville’s workers afford to pay for housing each month?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954981749"/>
              </p:ext>
            </p:extLst>
          </p:nvPr>
        </p:nvGraphicFramePr>
        <p:xfrm>
          <a:off x="666822" y="1485804"/>
          <a:ext cx="10975829" cy="4277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666822" y="6027003"/>
            <a:ext cx="106002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+mj-lt"/>
              </a:rPr>
              <a:t>Source: </a:t>
            </a:r>
            <a:r>
              <a:rPr lang="en-US" sz="1200" dirty="0">
                <a:latin typeface="+mj-lt"/>
              </a:rPr>
              <a:t>Florida Agency for Workforce Innovation, 2017 Occupational Employment Statistics and </a:t>
            </a:r>
            <a:r>
              <a:rPr lang="en-US" sz="1200" dirty="0" smtClean="0">
                <a:latin typeface="+mj-lt"/>
              </a:rPr>
              <a:t>Wages. Based on median wage for jobs in the Gainesville MSA. Assumes full-time worker, 30% of income spent on housing costs.</a:t>
            </a:r>
            <a:endParaRPr lang="en-US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5212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50" y="191666"/>
            <a:ext cx="9097287" cy="664234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Affordable Housing Continuum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986340745"/>
              </p:ext>
            </p:extLst>
          </p:nvPr>
        </p:nvGraphicFramePr>
        <p:xfrm>
          <a:off x="533399" y="990600"/>
          <a:ext cx="11248698" cy="5595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9841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823" y="233708"/>
            <a:ext cx="11100633" cy="1061692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local role in creating the affordable housing continuum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666825" y="892629"/>
            <a:ext cx="9707262" cy="5571233"/>
          </a:xfrm>
          <a:prstGeom prst="rect">
            <a:avLst/>
          </a:prstGeom>
          <a:solidFill>
            <a:srgbClr val="E7F4F2"/>
          </a:solidFill>
          <a:ln>
            <a:solidFill>
              <a:srgbClr val="B7ECE7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24000"/>
              </a:lnSpc>
              <a:buClr>
                <a:srgbClr val="12C0B0"/>
              </a:buClr>
              <a:buNone/>
            </a:pP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1. </a:t>
            </a: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Make the rules</a:t>
            </a:r>
          </a:p>
          <a:p>
            <a:pPr lvl="1" indent="-342900">
              <a:lnSpc>
                <a:spcPct val="124000"/>
              </a:lnSpc>
              <a:spcBef>
                <a:spcPts val="600"/>
              </a:spcBef>
              <a:buClr>
                <a:srgbClr val="12C0B0"/>
              </a:buClr>
            </a:pPr>
            <a:r>
              <a:rPr lang="en-US" sz="19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Land use &amp; zoning</a:t>
            </a:r>
          </a:p>
          <a:p>
            <a:pPr lvl="1" indent="-342900">
              <a:lnSpc>
                <a:spcPct val="124000"/>
              </a:lnSpc>
              <a:spcBef>
                <a:spcPts val="600"/>
              </a:spcBef>
              <a:buClr>
                <a:srgbClr val="12C0B0"/>
              </a:buClr>
            </a:pPr>
            <a:r>
              <a:rPr lang="en-US" sz="19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Reducing regulatory barriers</a:t>
            </a:r>
          </a:p>
          <a:p>
            <a:pPr lvl="1" indent="-342900">
              <a:lnSpc>
                <a:spcPct val="124000"/>
              </a:lnSpc>
              <a:spcBef>
                <a:spcPts val="600"/>
              </a:spcBef>
              <a:buClr>
                <a:srgbClr val="12C0B0"/>
              </a:buClr>
            </a:pPr>
            <a:r>
              <a:rPr lang="en-US" sz="19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Inclusionary policies </a:t>
            </a:r>
            <a:endParaRPr lang="en-US" sz="19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indent="0">
              <a:lnSpc>
                <a:spcPct val="124000"/>
              </a:lnSpc>
              <a:buClr>
                <a:srgbClr val="12C0B0"/>
              </a:buClr>
              <a:buNone/>
            </a:pPr>
            <a:r>
              <a:rPr lang="en-US" sz="2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</a:t>
            </a:r>
            <a:r>
              <a:rPr lang="en-US" sz="2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 </a:t>
            </a:r>
            <a:r>
              <a:rPr lang="en-US" sz="3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Spend </a:t>
            </a:r>
            <a:r>
              <a:rPr lang="en-US" sz="3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the $</a:t>
            </a:r>
          </a:p>
          <a:p>
            <a:pPr lvl="1" indent="-342900">
              <a:lnSpc>
                <a:spcPct val="124000"/>
              </a:lnSpc>
              <a:spcBef>
                <a:spcPts val="600"/>
              </a:spcBef>
              <a:buClr>
                <a:srgbClr val="12C0B0"/>
              </a:buClr>
            </a:pPr>
            <a:r>
              <a:rPr lang="en-US" sz="19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Federal pass-through</a:t>
            </a:r>
            <a:endParaRPr lang="en-US" sz="19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1" indent="-342900">
              <a:lnSpc>
                <a:spcPct val="124000"/>
              </a:lnSpc>
              <a:spcBef>
                <a:spcPts val="600"/>
              </a:spcBef>
              <a:buClr>
                <a:srgbClr val="12C0B0"/>
              </a:buClr>
            </a:pPr>
            <a:r>
              <a:rPr lang="en-US" sz="19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State housing trust fund (SHIP)</a:t>
            </a:r>
            <a:endParaRPr lang="en-US" sz="19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1" indent="-342900">
              <a:lnSpc>
                <a:spcPct val="124000"/>
              </a:lnSpc>
              <a:spcBef>
                <a:spcPts val="600"/>
              </a:spcBef>
              <a:buClr>
                <a:srgbClr val="12C0B0"/>
              </a:buClr>
            </a:pPr>
            <a:r>
              <a:rPr lang="en-US" sz="19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Raising local funds through taxes or fees</a:t>
            </a:r>
            <a:endParaRPr lang="en-US" sz="24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>
              <a:lnSpc>
                <a:spcPct val="124000"/>
              </a:lnSpc>
              <a:buClr>
                <a:srgbClr val="12C0B0"/>
              </a:buClr>
              <a:buNone/>
            </a:pP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3</a:t>
            </a: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 Provide the housing</a:t>
            </a:r>
          </a:p>
          <a:p>
            <a:pPr lvl="1" indent="-342900">
              <a:lnSpc>
                <a:spcPct val="124000"/>
              </a:lnSpc>
              <a:spcBef>
                <a:spcPts val="600"/>
              </a:spcBef>
              <a:buClr>
                <a:srgbClr val="12C0B0"/>
              </a:buClr>
            </a:pPr>
            <a:r>
              <a:rPr lang="en-US" sz="19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Public housing</a:t>
            </a:r>
            <a:endParaRPr lang="en-US" sz="19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1" indent="-342900">
              <a:lnSpc>
                <a:spcPct val="124000"/>
              </a:lnSpc>
              <a:spcBef>
                <a:spcPts val="600"/>
              </a:spcBef>
              <a:buClr>
                <a:srgbClr val="12C0B0"/>
              </a:buClr>
            </a:pPr>
            <a:r>
              <a:rPr lang="en-US" sz="19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Other affordable rental</a:t>
            </a:r>
            <a:endParaRPr lang="en-US" sz="19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>
              <a:lnSpc>
                <a:spcPct val="124000"/>
              </a:lnSpc>
              <a:buClr>
                <a:srgbClr val="12C0B0"/>
              </a:buClr>
              <a:buNone/>
            </a:pPr>
            <a:endParaRPr lang="en-US" sz="24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59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Custom 3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12C0B0"/>
      </a:accent1>
      <a:accent2>
        <a:srgbClr val="0D9083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12C0B0"/>
      </a:hlink>
      <a:folHlink>
        <a:srgbClr val="12C0B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9661</TotalTime>
  <Words>448</Words>
  <Application>Microsoft Office PowerPoint</Application>
  <PresentationFormat>Widescreen</PresentationFormat>
  <Paragraphs>74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MS Gothic</vt:lpstr>
      <vt:lpstr>ＭＳ Ｐゴシック</vt:lpstr>
      <vt:lpstr>Arial</vt:lpstr>
      <vt:lpstr>Calibri</vt:lpstr>
      <vt:lpstr>Mongolian Baiti</vt:lpstr>
      <vt:lpstr>Times New Roman</vt:lpstr>
      <vt:lpstr>Trebuchet MS</vt:lpstr>
      <vt:lpstr>Wingdings 3</vt:lpstr>
      <vt:lpstr>Facet</vt:lpstr>
      <vt:lpstr>Gainesville’s Affordable Housing Needs</vt:lpstr>
      <vt:lpstr>Housing costs outpace wages for many occupations.   </vt:lpstr>
      <vt:lpstr>Housing costs outpace wages for many occupations.   </vt:lpstr>
      <vt:lpstr>The Affordable Housing Continuum</vt:lpstr>
      <vt:lpstr>The local role in creating the affordable housing continuum </vt:lpstr>
    </vt:vector>
  </TitlesOfParts>
  <Company>Gainesville Regional Utilities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1</dc:title>
  <dc:creator>Pastore, Jackie S</dc:creator>
  <cp:lastModifiedBy>Ray,Anne L</cp:lastModifiedBy>
  <cp:revision>293</cp:revision>
  <cp:lastPrinted>2019-02-04T20:07:29Z</cp:lastPrinted>
  <dcterms:created xsi:type="dcterms:W3CDTF">2018-11-05T19:24:09Z</dcterms:created>
  <dcterms:modified xsi:type="dcterms:W3CDTF">2019-02-20T18:26:31Z</dcterms:modified>
</cp:coreProperties>
</file>