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6"/>
  </p:notesMasterIdLst>
  <p:handoutMasterIdLst>
    <p:handoutMasterId r:id="rId17"/>
  </p:handoutMasterIdLst>
  <p:sldIdLst>
    <p:sldId id="454" r:id="rId2"/>
    <p:sldId id="445" r:id="rId3"/>
    <p:sldId id="455" r:id="rId4"/>
    <p:sldId id="446" r:id="rId5"/>
    <p:sldId id="435" r:id="rId6"/>
    <p:sldId id="453" r:id="rId7"/>
    <p:sldId id="452" r:id="rId8"/>
    <p:sldId id="444" r:id="rId9"/>
    <p:sldId id="447" r:id="rId10"/>
    <p:sldId id="448" r:id="rId11"/>
    <p:sldId id="449" r:id="rId12"/>
    <p:sldId id="450" r:id="rId13"/>
    <p:sldId id="451" r:id="rId14"/>
    <p:sldId id="426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FFFF00"/>
    <a:srgbClr val="FF5050"/>
    <a:srgbClr val="86C4EA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86" autoAdjust="0"/>
    <p:restoredTop sz="94674"/>
  </p:normalViewPr>
  <p:slideViewPr>
    <p:cSldViewPr showGuides="1">
      <p:cViewPr varScale="1">
        <p:scale>
          <a:sx n="105" d="100"/>
          <a:sy n="105" d="100"/>
        </p:scale>
        <p:origin x="1338" y="114"/>
      </p:cViewPr>
      <p:guideLst>
        <p:guide orient="horz" pos="110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1908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ay\Dropbox%20(UFL)\APA%20Presentation%20resources\Detailed%20t%20x%20i%20x%2030cb%20graph%20ar020119%20v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ay\Dropbox%20(UFL)\APA%20Presentation%20resources\Additional%20Florida%20char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461870018541"/>
          <c:y val="3.57393204156711E-2"/>
          <c:w val="0.85966120060680495"/>
          <c:h val="0.774227045148767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't i cb all'!$H$4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1.4398848092152599E-3"/>
                  <c:y val="-2.4638897274397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E2-45F1-8937-0AE230A643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Rockwell" panose="020606030202050204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't i cb all'!$F$5:$G$17</c:f>
              <c:multiLvlStrCache>
                <c:ptCount val="9"/>
                <c:lvl>
                  <c:pt idx="0">
                    <c:v>0-30% AMI</c:v>
                  </c:pt>
                  <c:pt idx="1">
                    <c:v>30.01-60% AMI</c:v>
                  </c:pt>
                  <c:pt idx="2">
                    <c:v>60.01-80% AMI</c:v>
                  </c:pt>
                  <c:pt idx="3">
                    <c:v>80.01-120% AMI</c:v>
                  </c:pt>
                  <c:pt idx="5">
                    <c:v>0-30% AMI</c:v>
                  </c:pt>
                  <c:pt idx="6">
                    <c:v>30.01-60% AMI</c:v>
                  </c:pt>
                  <c:pt idx="7">
                    <c:v>60.01-80% AMI</c:v>
                  </c:pt>
                  <c:pt idx="8">
                    <c:v>80.01-120% AMI</c:v>
                  </c:pt>
                </c:lvl>
                <c:lvl>
                  <c:pt idx="0">
                    <c:v>Owner</c:v>
                  </c:pt>
                  <c:pt idx="5">
                    <c:v>Renter</c:v>
                  </c:pt>
                </c:lvl>
              </c:multiLvlStrCache>
              <c:extLst/>
            </c:multiLvlStrRef>
          </c:cat>
          <c:val>
            <c:numRef>
              <c:f>'t i cb all'!$H$5:$H$17</c:f>
              <c:numCache>
                <c:formatCode>#,##0</c:formatCode>
                <c:ptCount val="9"/>
                <c:pt idx="0">
                  <c:v>273527</c:v>
                </c:pt>
                <c:pt idx="1">
                  <c:v>371681</c:v>
                </c:pt>
                <c:pt idx="2">
                  <c:v>191949</c:v>
                </c:pt>
                <c:pt idx="3">
                  <c:v>217700</c:v>
                </c:pt>
                <c:pt idx="5">
                  <c:v>363352</c:v>
                </c:pt>
                <c:pt idx="6">
                  <c:v>528212</c:v>
                </c:pt>
                <c:pt idx="7">
                  <c:v>237569</c:v>
                </c:pt>
                <c:pt idx="8">
                  <c:v>172183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8E2-45F1-8937-0AE230A6431D}"/>
            </c:ext>
          </c:extLst>
        </c:ser>
        <c:ser>
          <c:idx val="1"/>
          <c:order val="1"/>
          <c:tx>
            <c:strRef>
              <c:f>'t i cb all'!$I$4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27951664436251E-17"/>
                  <c:y val="-6.6971165970803898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8E2-45F1-8937-0AE230A643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Rockwell" panose="020606030202050204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't i cb all'!$F$5:$G$17</c:f>
              <c:multiLvlStrCache>
                <c:ptCount val="9"/>
                <c:lvl>
                  <c:pt idx="0">
                    <c:v>0-30% AMI</c:v>
                  </c:pt>
                  <c:pt idx="1">
                    <c:v>30.01-60% AMI</c:v>
                  </c:pt>
                  <c:pt idx="2">
                    <c:v>60.01-80% AMI</c:v>
                  </c:pt>
                  <c:pt idx="3">
                    <c:v>80.01-120% AMI</c:v>
                  </c:pt>
                  <c:pt idx="5">
                    <c:v>0-30% AMI</c:v>
                  </c:pt>
                  <c:pt idx="6">
                    <c:v>30.01-60% AMI</c:v>
                  </c:pt>
                  <c:pt idx="7">
                    <c:v>60.01-80% AMI</c:v>
                  </c:pt>
                  <c:pt idx="8">
                    <c:v>80.01-120% AMI</c:v>
                  </c:pt>
                </c:lvl>
                <c:lvl>
                  <c:pt idx="0">
                    <c:v>Owner</c:v>
                  </c:pt>
                  <c:pt idx="5">
                    <c:v>Renter</c:v>
                  </c:pt>
                </c:lvl>
              </c:multiLvlStrCache>
              <c:extLst/>
            </c:multiLvlStrRef>
          </c:cat>
          <c:val>
            <c:numRef>
              <c:f>'t i cb all'!$I$5:$I$17</c:f>
              <c:numCache>
                <c:formatCode>#,##0</c:formatCode>
                <c:ptCount val="9"/>
                <c:pt idx="0">
                  <c:v>121789</c:v>
                </c:pt>
                <c:pt idx="1">
                  <c:v>314731</c:v>
                </c:pt>
                <c:pt idx="2">
                  <c:v>333437</c:v>
                </c:pt>
                <c:pt idx="3">
                  <c:v>705872</c:v>
                </c:pt>
                <c:pt idx="5">
                  <c:v>137600</c:v>
                </c:pt>
                <c:pt idx="6">
                  <c:v>97314</c:v>
                </c:pt>
                <c:pt idx="7">
                  <c:v>129655</c:v>
                </c:pt>
                <c:pt idx="8">
                  <c:v>349875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E8E2-45F1-8937-0AE230A64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100"/>
        <c:axId val="1080175616"/>
        <c:axId val="1080180256"/>
      </c:barChart>
      <c:lineChart>
        <c:grouping val="standard"/>
        <c:varyColors val="0"/>
        <c:ser>
          <c:idx val="2"/>
          <c:order val="2"/>
          <c:tx>
            <c:v> </c:v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ckwell" panose="020606030202050204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9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7</c:v>
              </c:pt>
              <c:pt idx="5">
                <c:v>8</c:v>
              </c:pt>
              <c:pt idx="6">
                <c:v>9</c:v>
              </c:pt>
              <c:pt idx="7">
                <c:v>10</c:v>
              </c:pt>
              <c:pt idx="8">
                <c:v>11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't i cb all'!$J$5:$J$17</c:f>
              <c:numCache>
                <c:formatCode>0%</c:formatCode>
                <c:ptCount val="9"/>
                <c:pt idx="0">
                  <c:v>0.69191988181606601</c:v>
                </c:pt>
                <c:pt idx="1">
                  <c:v>0.54148383186774096</c:v>
                </c:pt>
                <c:pt idx="2">
                  <c:v>0.36534852470374202</c:v>
                </c:pt>
                <c:pt idx="3">
                  <c:v>0.235715244723747</c:v>
                </c:pt>
                <c:pt idx="5">
                  <c:v>0.72532298503648995</c:v>
                </c:pt>
                <c:pt idx="6">
                  <c:v>0.84442852895003495</c:v>
                </c:pt>
                <c:pt idx="7">
                  <c:v>0.64693211772651005</c:v>
                </c:pt>
                <c:pt idx="8">
                  <c:v>0.32981584421654297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4-E8E2-45F1-8937-0AE230A64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9776288"/>
        <c:axId val="1079923792"/>
      </c:lineChart>
      <c:catAx>
        <c:axId val="108017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ckwell" panose="02060603020205020403" pitchFamily="18" charset="0"/>
                <a:ea typeface="+mn-ea"/>
                <a:cs typeface="+mn-cs"/>
              </a:defRPr>
            </a:pPr>
            <a:endParaRPr lang="en-US"/>
          </a:p>
        </c:txPr>
        <c:crossAx val="1080180256"/>
        <c:crosses val="autoZero"/>
        <c:auto val="1"/>
        <c:lblAlgn val="ctr"/>
        <c:lblOffset val="100"/>
        <c:noMultiLvlLbl val="0"/>
      </c:catAx>
      <c:valAx>
        <c:axId val="108018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ckwell" panose="02060603020205020403" pitchFamily="18" charset="0"/>
                    <a:ea typeface="+mn-ea"/>
                    <a:cs typeface="+mn-cs"/>
                  </a:defRPr>
                </a:pPr>
                <a:r>
                  <a:rPr lang="en-US"/>
                  <a:t>Households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ckwell" panose="020606030202050204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ckwell" panose="02060603020205020403" pitchFamily="18" charset="0"/>
                <a:ea typeface="+mn-ea"/>
                <a:cs typeface="+mn-cs"/>
              </a:defRPr>
            </a:pPr>
            <a:endParaRPr lang="en-US"/>
          </a:p>
        </c:txPr>
        <c:crossAx val="1080175616"/>
        <c:crosses val="autoZero"/>
        <c:crossBetween val="between"/>
      </c:valAx>
      <c:valAx>
        <c:axId val="1079923792"/>
        <c:scaling>
          <c:orientation val="maxMin"/>
          <c:max val="1000"/>
          <c:min val="-50"/>
        </c:scaling>
        <c:delete val="0"/>
        <c:axPos val="r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ckwell" panose="02060603020205020403" pitchFamily="18" charset="0"/>
                <a:ea typeface="+mn-ea"/>
                <a:cs typeface="+mn-cs"/>
              </a:defRPr>
            </a:pPr>
            <a:endParaRPr lang="en-US"/>
          </a:p>
        </c:txPr>
        <c:crossAx val="1079776288"/>
        <c:crosses val="max"/>
        <c:crossBetween val="between"/>
      </c:valAx>
      <c:catAx>
        <c:axId val="1079776288"/>
        <c:scaling>
          <c:orientation val="minMax"/>
        </c:scaling>
        <c:delete val="1"/>
        <c:axPos val="t"/>
        <c:numFmt formatCode="General" sourceLinked="0"/>
        <c:majorTickMark val="out"/>
        <c:minorTickMark val="none"/>
        <c:tickLblPos val="nextTo"/>
        <c:crossAx val="10799237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ckwell" panose="02060603020205020403" pitchFamily="18" charset="0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ckwell" panose="020606030202050204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Rockwell" panose="02060603020205020403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680543260494802"/>
          <c:y val="2.9451773073820301E-2"/>
          <c:w val="0.59613439407352198"/>
          <c:h val="0.848763904511935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workforce!$B$1</c:f>
              <c:strCache>
                <c:ptCount val="1"/>
                <c:pt idx="0">
                  <c:v>Max. Affordable Rent, Median Wage Worker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8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D7-4AD8-86EA-A8AFA8E70281}"/>
              </c:ext>
            </c:extLst>
          </c:dPt>
          <c:dPt>
            <c:idx val="19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D7-4AD8-86EA-A8AFA8E70281}"/>
              </c:ext>
            </c:extLst>
          </c:dPt>
          <c:dPt>
            <c:idx val="2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3D7-4AD8-86EA-A8AFA8E70281}"/>
              </c:ext>
            </c:extLst>
          </c:dPt>
          <c:dPt>
            <c:idx val="2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3D7-4AD8-86EA-A8AFA8E70281}"/>
              </c:ext>
            </c:extLst>
          </c:dPt>
          <c:dPt>
            <c:idx val="2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3D7-4AD8-86EA-A8AFA8E70281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ckwell" charset="0"/>
                    <a:ea typeface="Rockwell" charset="0"/>
                    <a:cs typeface="Rockwell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workforce!$A$2:$A$25</c:f>
              <c:strCache>
                <c:ptCount val="24"/>
                <c:pt idx="0">
                  <c:v>SSI Disability</c:v>
                </c:pt>
                <c:pt idx="1">
                  <c:v>Social Security Retiree (average)</c:v>
                </c:pt>
                <c:pt idx="2">
                  <c:v>Cashiers</c:v>
                </c:pt>
                <c:pt idx="3">
                  <c:v>Maids and Housekeeping Cleaners</c:v>
                </c:pt>
                <c:pt idx="4">
                  <c:v>Retail Salespersons</c:v>
                </c:pt>
                <c:pt idx="5">
                  <c:v>Janitors and Cleaners</c:v>
                </c:pt>
                <c:pt idx="6">
                  <c:v>Security Guards</c:v>
                </c:pt>
                <c:pt idx="7">
                  <c:v>Taxi Drivers and Chauffeurs</c:v>
                </c:pt>
                <c:pt idx="8">
                  <c:v>Landscaping and Groundskeeping Workers</c:v>
                </c:pt>
                <c:pt idx="9">
                  <c:v>Preschool Teachers</c:v>
                </c:pt>
                <c:pt idx="10">
                  <c:v>Restaurant Cooks</c:v>
                </c:pt>
                <c:pt idx="11">
                  <c:v>Receptionists and Information Clerks</c:v>
                </c:pt>
                <c:pt idx="12">
                  <c:v>Construction Laborers</c:v>
                </c:pt>
                <c:pt idx="13">
                  <c:v>Tellers</c:v>
                </c:pt>
                <c:pt idx="14">
                  <c:v>Pharmacy Technicians</c:v>
                </c:pt>
                <c:pt idx="15">
                  <c:v>Painters, Construction and Maintenance</c:v>
                </c:pt>
                <c:pt idx="16">
                  <c:v>Secretaries and Administrative Assistants</c:v>
                </c:pt>
                <c:pt idx="17">
                  <c:v>Automotive Service Technicians and Mechanics</c:v>
                </c:pt>
                <c:pt idx="18">
                  <c:v>Carpenters</c:v>
                </c:pt>
                <c:pt idx="19">
                  <c:v>Child, Family, and School Social Workers</c:v>
                </c:pt>
                <c:pt idx="20">
                  <c:v>Plumbers, Pipefitters, and Steamfitters</c:v>
                </c:pt>
                <c:pt idx="21">
                  <c:v>Electricians</c:v>
                </c:pt>
                <c:pt idx="22">
                  <c:v>Licensed Practical and  Vocational Nurses</c:v>
                </c:pt>
                <c:pt idx="23">
                  <c:v>2 Bedroom Fair Market Rent</c:v>
                </c:pt>
              </c:strCache>
            </c:strRef>
          </c:cat>
          <c:val>
            <c:numRef>
              <c:f>workforce!$B$2:$B$25</c:f>
              <c:numCache>
                <c:formatCode>"$"#,##0_);[Red]\("$"#,##0\)</c:formatCode>
                <c:ptCount val="24"/>
                <c:pt idx="0">
                  <c:v>221</c:v>
                </c:pt>
                <c:pt idx="1">
                  <c:v>419</c:v>
                </c:pt>
                <c:pt idx="2">
                  <c:v>466</c:v>
                </c:pt>
                <c:pt idx="3">
                  <c:v>517</c:v>
                </c:pt>
                <c:pt idx="4">
                  <c:v>518</c:v>
                </c:pt>
                <c:pt idx="5">
                  <c:v>530</c:v>
                </c:pt>
                <c:pt idx="6">
                  <c:v>553</c:v>
                </c:pt>
                <c:pt idx="7">
                  <c:v>562</c:v>
                </c:pt>
                <c:pt idx="8">
                  <c:v>587</c:v>
                </c:pt>
                <c:pt idx="9">
                  <c:v>603</c:v>
                </c:pt>
                <c:pt idx="10">
                  <c:v>628</c:v>
                </c:pt>
                <c:pt idx="11">
                  <c:v>676</c:v>
                </c:pt>
                <c:pt idx="12">
                  <c:v>687</c:v>
                </c:pt>
                <c:pt idx="13">
                  <c:v>713</c:v>
                </c:pt>
                <c:pt idx="14">
                  <c:v>740</c:v>
                </c:pt>
                <c:pt idx="15">
                  <c:v>764</c:v>
                </c:pt>
                <c:pt idx="16">
                  <c:v>789</c:v>
                </c:pt>
                <c:pt idx="17">
                  <c:v>881</c:v>
                </c:pt>
                <c:pt idx="18">
                  <c:v>917</c:v>
                </c:pt>
                <c:pt idx="19">
                  <c:v>942</c:v>
                </c:pt>
                <c:pt idx="20">
                  <c:v>967</c:v>
                </c:pt>
                <c:pt idx="21">
                  <c:v>1017</c:v>
                </c:pt>
                <c:pt idx="22">
                  <c:v>1047</c:v>
                </c:pt>
                <c:pt idx="23">
                  <c:v>1075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3D7-4AD8-86EA-A8AFA8E702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014078976"/>
        <c:axId val="1014083792"/>
      </c:barChart>
      <c:catAx>
        <c:axId val="10140789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ckwell" charset="0"/>
                <a:ea typeface="Rockwell" charset="0"/>
                <a:cs typeface="Rockwell" charset="0"/>
              </a:defRPr>
            </a:pPr>
            <a:endParaRPr lang="en-US"/>
          </a:p>
        </c:txPr>
        <c:crossAx val="1014083792"/>
        <c:crosses val="autoZero"/>
        <c:auto val="1"/>
        <c:lblAlgn val="ctr"/>
        <c:lblOffset val="100"/>
        <c:noMultiLvlLbl val="0"/>
      </c:catAx>
      <c:valAx>
        <c:axId val="1014083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ckwell" charset="0"/>
                    <a:ea typeface="Rockwell" charset="0"/>
                    <a:cs typeface="Rockwell" charset="0"/>
                  </a:defRPr>
                </a:pPr>
                <a:r>
                  <a:rPr lang="en-US" sz="1100"/>
                  <a:t>Max. Affordable Rent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ckwell" charset="0"/>
                  <a:ea typeface="Rockwell" charset="0"/>
                  <a:cs typeface="Rockwell" charset="0"/>
                </a:defRPr>
              </a:pPr>
              <a:endParaRPr lang="en-US"/>
            </a:p>
          </c:txPr>
        </c:title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ckwell" charset="0"/>
                <a:ea typeface="Rockwell" charset="0"/>
                <a:cs typeface="Rockwell" charset="0"/>
              </a:defRPr>
            </a:pPr>
            <a:endParaRPr lang="en-US"/>
          </a:p>
        </c:txPr>
        <c:crossAx val="101407897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Rockwell" charset="0"/>
          <a:ea typeface="Rockwell" charset="0"/>
          <a:cs typeface="Rockwell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/>
      <dgm:spPr/>
      <dgm:t>
        <a:bodyPr/>
        <a:lstStyle/>
        <a:p>
          <a:r>
            <a:rPr lang="en-US" dirty="0" smtClean="0"/>
            <a:t>Supportive Housing (affordable units + services)</a:t>
          </a:r>
          <a:endParaRPr lang="en-US" dirty="0"/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/>
      <dgm:spPr/>
      <dgm:t>
        <a:bodyPr/>
        <a:lstStyle/>
        <a:p>
          <a:r>
            <a:rPr lang="en-US" dirty="0" smtClean="0"/>
            <a:t>Homeless</a:t>
          </a:r>
          <a:endParaRPr lang="en-US" dirty="0"/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/>
      <dgm:spPr/>
      <dgm:t>
        <a:bodyPr/>
        <a:lstStyle/>
        <a:p>
          <a:r>
            <a:rPr lang="en-US" dirty="0" smtClean="0"/>
            <a:t>Affordable rental housing</a:t>
          </a:r>
          <a:endParaRPr lang="en-US" dirty="0"/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/>
      <dgm:spPr/>
      <dgm:t>
        <a:bodyPr/>
        <a:lstStyle/>
        <a:p>
          <a:r>
            <a:rPr lang="en-US" dirty="0" smtClean="0"/>
            <a:t>Public housing</a:t>
          </a:r>
          <a:endParaRPr lang="en-US" dirty="0"/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/>
      <dgm:spPr/>
      <dgm:t>
        <a:bodyPr/>
        <a:lstStyle/>
        <a:p>
          <a:r>
            <a:rPr lang="en-US" dirty="0" smtClean="0"/>
            <a:t>Subsidized (Florida Housing, HUD, USDA)</a:t>
          </a:r>
          <a:endParaRPr lang="en-US" dirty="0"/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/>
      <dgm:spPr/>
      <dgm:t>
        <a:bodyPr/>
        <a:lstStyle/>
        <a:p>
          <a:r>
            <a:rPr lang="en-US" dirty="0" smtClean="0"/>
            <a:t>Affordable home ownership</a:t>
          </a:r>
          <a:endParaRPr lang="en-US" dirty="0"/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/>
      <dgm:spPr/>
      <dgm:t>
        <a:bodyPr/>
        <a:lstStyle/>
        <a:p>
          <a:r>
            <a:rPr lang="en-US" dirty="0" smtClean="0"/>
            <a:t>Shared equity (e.g. community land trust)</a:t>
          </a:r>
          <a:endParaRPr lang="en-US" dirty="0"/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/>
      <dgm:spPr/>
      <dgm:t>
        <a:bodyPr/>
        <a:lstStyle/>
        <a:p>
          <a:r>
            <a:rPr lang="en-US" dirty="0" smtClean="0"/>
            <a:t>Down payment assistance</a:t>
          </a:r>
          <a:endParaRPr lang="en-US" dirty="0"/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/>
      <dgm:spPr/>
      <dgm:t>
        <a:bodyPr/>
        <a:lstStyle/>
        <a:p>
          <a:r>
            <a:rPr lang="en-US" dirty="0" smtClean="0"/>
            <a:t>Older adults</a:t>
          </a:r>
          <a:endParaRPr lang="en-US" dirty="0"/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/>
      <dgm:spPr/>
      <dgm:t>
        <a:bodyPr/>
        <a:lstStyle/>
        <a:p>
          <a:r>
            <a:rPr lang="en-US" dirty="0" smtClean="0"/>
            <a:t>People with disabilities</a:t>
          </a:r>
          <a:endParaRPr lang="en-US" dirty="0"/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/>
      <dgm:spPr/>
      <dgm:t>
        <a:bodyPr/>
        <a:lstStyle/>
        <a:p>
          <a:r>
            <a:rPr lang="en-US" dirty="0" smtClean="0"/>
            <a:t>Other special needs</a:t>
          </a:r>
          <a:endParaRPr lang="en-US" dirty="0"/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/>
      <dgm:spPr/>
      <dgm:t>
        <a:bodyPr/>
        <a:lstStyle/>
        <a:p>
          <a:r>
            <a:rPr lang="en-US" dirty="0" smtClean="0"/>
            <a:t>NOAH (Naturally Occurring Affordable Housing)</a:t>
          </a:r>
          <a:endParaRPr lang="en-US" dirty="0"/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/>
      <dgm:spPr/>
      <dgm:t>
        <a:bodyPr/>
        <a:lstStyle/>
        <a:p>
          <a:r>
            <a:rPr lang="en-US" dirty="0" smtClean="0"/>
            <a:t>Low-interest loans</a:t>
          </a:r>
          <a:endParaRPr lang="en-US" dirty="0"/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/>
      <dgm:spPr/>
      <dgm:t>
        <a:bodyPr/>
        <a:lstStyle/>
        <a:p>
          <a:r>
            <a:rPr lang="en-US" dirty="0" smtClean="0"/>
            <a:t>Affordable construction</a:t>
          </a:r>
          <a:endParaRPr lang="en-US" dirty="0"/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/>
      <dgm:spPr/>
      <dgm:t>
        <a:bodyPr/>
        <a:lstStyle/>
        <a:p>
          <a:r>
            <a:rPr lang="en-US" dirty="0" smtClean="0"/>
            <a:t>Home rehab and weatherization</a:t>
          </a:r>
          <a:endParaRPr lang="en-US" dirty="0"/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/>
      <dgm:spPr/>
      <dgm:t>
        <a:bodyPr/>
        <a:lstStyle/>
        <a:p>
          <a:r>
            <a:rPr lang="en-US" dirty="0" smtClean="0"/>
            <a:t>Vouchers</a:t>
          </a:r>
          <a:endParaRPr lang="en-US" dirty="0"/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C4F542-0C4F-49B7-9F3B-41A289A21CDC}" type="pres">
      <dgm:prSet presAssocID="{19340D70-F660-4626-995C-6B67070E43F9}" presName="fgShape" presStyleLbl="fgShp" presStyleIdx="0" presStyleCnt="1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  <dgm:t>
        <a:bodyPr/>
        <a:lstStyle/>
        <a:p>
          <a:endParaRPr lang="en-US"/>
        </a:p>
      </dgm:t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  <dgm:t>
        <a:bodyPr/>
        <a:lstStyle/>
        <a:p>
          <a:endParaRPr lang="en-US"/>
        </a:p>
      </dgm:t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  <dgm:t>
        <a:bodyPr/>
        <a:lstStyle/>
        <a:p>
          <a:endParaRPr lang="en-US"/>
        </a:p>
      </dgm:t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/>
      <dgm:spPr/>
      <dgm:t>
        <a:bodyPr/>
        <a:lstStyle/>
        <a:p>
          <a:r>
            <a:rPr lang="en-US" dirty="0" smtClean="0"/>
            <a:t>Supportive Housing </a:t>
          </a:r>
          <a:endParaRPr lang="en-US" dirty="0"/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/>
      <dgm:spPr/>
      <dgm:t>
        <a:bodyPr/>
        <a:lstStyle/>
        <a:p>
          <a:r>
            <a:rPr lang="en-US" dirty="0" smtClean="0"/>
            <a:t>Affordable rental</a:t>
          </a:r>
          <a:endParaRPr lang="en-US" dirty="0"/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/>
      <dgm:spPr/>
      <dgm:t>
        <a:bodyPr/>
        <a:lstStyle/>
        <a:p>
          <a:r>
            <a:rPr lang="en-US" dirty="0" smtClean="0"/>
            <a:t>Affordable home ownership</a:t>
          </a:r>
          <a:endParaRPr lang="en-US" dirty="0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C4F542-0C4F-49B7-9F3B-41A289A21CDC}" type="pres">
      <dgm:prSet presAssocID="{19340D70-F660-4626-995C-6B67070E43F9}" presName="fgShape" presStyleLbl="fgShp" presStyleIdx="0" presStyleCnt="1"/>
      <dgm:spPr/>
      <dgm:t>
        <a:bodyPr/>
        <a:lstStyle/>
        <a:p>
          <a:endParaRPr lang="en-US"/>
        </a:p>
      </dgm:t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  <dgm:t>
        <a:bodyPr/>
        <a:lstStyle/>
        <a:p>
          <a:endParaRPr lang="en-US"/>
        </a:p>
      </dgm:t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n-US"/>
        </a:p>
      </dgm:t>
    </dgm:pt>
    <dgm:pt modelId="{EA4CEFAF-3794-479E-AC16-7EE77675DCE1}" type="pres">
      <dgm:prSet presAssocID="{E1534E98-51EE-401B-81A4-EBF93C0AE9D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  <dgm:t>
        <a:bodyPr/>
        <a:lstStyle/>
        <a:p>
          <a:endParaRPr lang="en-US"/>
        </a:p>
      </dgm:t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2B8BDE3-EEF2-4C41-AB42-46FAAEBEFA37}" type="pres">
      <dgm:prSet presAssocID="{6E0D2BB0-AF4F-458B-A4F5-7FA64B29470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  <dgm:t>
        <a:bodyPr/>
        <a:lstStyle/>
        <a:p>
          <a:endParaRPr lang="en-US"/>
        </a:p>
      </dgm:t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</dgm:ptLst>
  <dgm:cxnLst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/>
      <dgm:spPr/>
      <dgm:t>
        <a:bodyPr/>
        <a:lstStyle/>
        <a:p>
          <a:r>
            <a:rPr lang="en-US" dirty="0" smtClean="0"/>
            <a:t>Supportive Housing </a:t>
          </a:r>
          <a:endParaRPr lang="en-US" dirty="0"/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/>
      <dgm:spPr/>
      <dgm:t>
        <a:bodyPr/>
        <a:lstStyle/>
        <a:p>
          <a:r>
            <a:rPr lang="en-US" smtClean="0"/>
            <a:t>Affordable rental</a:t>
          </a:r>
          <a:endParaRPr lang="en-US" dirty="0"/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/>
      <dgm:spPr/>
      <dgm:t>
        <a:bodyPr/>
        <a:lstStyle/>
        <a:p>
          <a:r>
            <a:rPr lang="en-US" dirty="0" smtClean="0"/>
            <a:t>Affordable home ownership</a:t>
          </a:r>
          <a:endParaRPr lang="en-US" dirty="0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C4F542-0C4F-49B7-9F3B-41A289A21CDC}" type="pres">
      <dgm:prSet presAssocID="{19340D70-F660-4626-995C-6B67070E43F9}" presName="fgShape" presStyleLbl="fgShp" presStyleIdx="0" presStyleCnt="1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  <dgm:t>
        <a:bodyPr/>
        <a:lstStyle/>
        <a:p>
          <a:endParaRPr lang="en-US"/>
        </a:p>
      </dgm:t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n-US"/>
        </a:p>
      </dgm:t>
    </dgm:pt>
    <dgm:pt modelId="{EA4CEFAF-3794-479E-AC16-7EE77675DCE1}" type="pres">
      <dgm:prSet presAssocID="{E1534E98-51EE-401B-81A4-EBF93C0AE9D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  <dgm:t>
        <a:bodyPr/>
        <a:lstStyle/>
        <a:p>
          <a:endParaRPr lang="en-US"/>
        </a:p>
      </dgm:t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2B8BDE3-EEF2-4C41-AB42-46FAAEBEFA37}" type="pres">
      <dgm:prSet presAssocID="{6E0D2BB0-AF4F-458B-A4F5-7FA64B29470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  <dgm:t>
        <a:bodyPr/>
        <a:lstStyle/>
        <a:p>
          <a:endParaRPr lang="en-US"/>
        </a:p>
      </dgm:t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</dgm:ptLst>
  <dgm:cxnLst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/>
      <dgm:spPr/>
      <dgm:t>
        <a:bodyPr/>
        <a:lstStyle/>
        <a:p>
          <a:r>
            <a:rPr lang="en-US" dirty="0" smtClean="0"/>
            <a:t>Supportive Housing </a:t>
          </a:r>
          <a:endParaRPr lang="en-US" dirty="0"/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/>
      <dgm:spPr/>
      <dgm:t>
        <a:bodyPr/>
        <a:lstStyle/>
        <a:p>
          <a:r>
            <a:rPr lang="en-US" smtClean="0"/>
            <a:t>Affordable rental</a:t>
          </a:r>
          <a:endParaRPr lang="en-US" dirty="0"/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/>
      <dgm:spPr/>
      <dgm:t>
        <a:bodyPr/>
        <a:lstStyle/>
        <a:p>
          <a:r>
            <a:rPr lang="en-US" dirty="0" smtClean="0"/>
            <a:t>Affordable home ownership</a:t>
          </a:r>
          <a:endParaRPr lang="en-US" dirty="0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C4F542-0C4F-49B7-9F3B-41A289A21CDC}" type="pres">
      <dgm:prSet presAssocID="{19340D70-F660-4626-995C-6B67070E43F9}" presName="fgShape" presStyleLbl="fgShp" presStyleIdx="0" presStyleCnt="1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  <dgm:t>
        <a:bodyPr/>
        <a:lstStyle/>
        <a:p>
          <a:endParaRPr lang="en-US"/>
        </a:p>
      </dgm:t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n-US"/>
        </a:p>
      </dgm:t>
    </dgm:pt>
    <dgm:pt modelId="{EA4CEFAF-3794-479E-AC16-7EE77675DCE1}" type="pres">
      <dgm:prSet presAssocID="{E1534E98-51EE-401B-81A4-EBF93C0AE9D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  <dgm:t>
        <a:bodyPr/>
        <a:lstStyle/>
        <a:p>
          <a:endParaRPr lang="en-US"/>
        </a:p>
      </dgm:t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2B8BDE3-EEF2-4C41-AB42-46FAAEBEFA37}" type="pres">
      <dgm:prSet presAssocID="{6E0D2BB0-AF4F-458B-A4F5-7FA64B29470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  <dgm:t>
        <a:bodyPr/>
        <a:lstStyle/>
        <a:p>
          <a:endParaRPr lang="en-US"/>
        </a:p>
      </dgm:t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</dgm:ptLst>
  <dgm:cxnLst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4089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1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Supportive Housing (affordable units + services)</a:t>
          </a:r>
          <a:endParaRPr lang="en-US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Homeless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Older adults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People with disabilities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Other special needs</a:t>
          </a:r>
          <a:endParaRPr lang="en-US" sz="1200" kern="1200" dirty="0"/>
        </a:p>
      </dsp:txBody>
      <dsp:txXfrm>
        <a:off x="1711" y="1635760"/>
        <a:ext cx="2663390" cy="1635760"/>
      </dsp:txXfrm>
    </dsp:sp>
    <dsp:sp modelId="{D7520B9C-6ED8-44B9-A344-0D6D3929D50D}">
      <dsp:nvSpPr>
        <dsp:cNvPr id="0" name=""/>
        <dsp:cNvSpPr/>
      </dsp:nvSpPr>
      <dsp:spPr>
        <a:xfrm>
          <a:off x="652522" y="245363"/>
          <a:ext cx="1361770" cy="136177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4089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1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Affordable rental housing</a:t>
          </a:r>
          <a:endParaRPr lang="en-US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Public housing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Subsidized (Florida Housing, HUD, USDA)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Vouchers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NOAH (Naturally Occurring Affordable Housing)</a:t>
          </a:r>
          <a:endParaRPr lang="en-US" sz="1200" kern="1200" dirty="0"/>
        </a:p>
      </dsp:txBody>
      <dsp:txXfrm>
        <a:off x="2745004" y="1635760"/>
        <a:ext cx="2663390" cy="1635760"/>
      </dsp:txXfrm>
    </dsp:sp>
    <dsp:sp modelId="{627A0387-AE53-4473-B049-F583CC5AF283}">
      <dsp:nvSpPr>
        <dsp:cNvPr id="0" name=""/>
        <dsp:cNvSpPr/>
      </dsp:nvSpPr>
      <dsp:spPr>
        <a:xfrm>
          <a:off x="3395814" y="245363"/>
          <a:ext cx="1361770" cy="1361770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4089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1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Affordable home ownership</a:t>
          </a:r>
          <a:endParaRPr lang="en-US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Shared equity (e.g. community land trust)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Down payment assistance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Low-interest loans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Affordable construction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Home rehab and weatherization</a:t>
          </a:r>
          <a:endParaRPr lang="en-US" sz="1200" kern="1200" dirty="0"/>
        </a:p>
      </dsp:txBody>
      <dsp:txXfrm>
        <a:off x="5488297" y="1635760"/>
        <a:ext cx="2663390" cy="1635760"/>
      </dsp:txXfrm>
    </dsp:sp>
    <dsp:sp modelId="{8D51943B-7744-40D9-B5C9-2C898F6A51E1}">
      <dsp:nvSpPr>
        <dsp:cNvPr id="0" name=""/>
        <dsp:cNvSpPr/>
      </dsp:nvSpPr>
      <dsp:spPr>
        <a:xfrm>
          <a:off x="6139107" y="245363"/>
          <a:ext cx="1361770" cy="136177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26135" y="3271520"/>
          <a:ext cx="7501128" cy="61341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19376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Supportive Housing </a:t>
          </a:r>
          <a:endParaRPr lang="en-US" sz="1900" kern="1200" dirty="0"/>
        </a:p>
      </dsp:txBody>
      <dsp:txXfrm>
        <a:off x="1711" y="775055"/>
        <a:ext cx="2663390" cy="775055"/>
      </dsp:txXfrm>
    </dsp:sp>
    <dsp:sp modelId="{D7520B9C-6ED8-44B9-A344-0D6D3929D50D}">
      <dsp:nvSpPr>
        <dsp:cNvPr id="0" name=""/>
        <dsp:cNvSpPr/>
      </dsp:nvSpPr>
      <dsp:spPr>
        <a:xfrm>
          <a:off x="1010790" y="116258"/>
          <a:ext cx="645233" cy="64523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19376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Affordable rental</a:t>
          </a:r>
          <a:endParaRPr lang="en-US" sz="1900" kern="1200" dirty="0"/>
        </a:p>
      </dsp:txBody>
      <dsp:txXfrm>
        <a:off x="2745004" y="775055"/>
        <a:ext cx="2663390" cy="775055"/>
      </dsp:txXfrm>
    </dsp:sp>
    <dsp:sp modelId="{627A0387-AE53-4473-B049-F583CC5AF283}">
      <dsp:nvSpPr>
        <dsp:cNvPr id="0" name=""/>
        <dsp:cNvSpPr/>
      </dsp:nvSpPr>
      <dsp:spPr>
        <a:xfrm>
          <a:off x="3754083" y="116258"/>
          <a:ext cx="645233" cy="64523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19376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Affordable home ownership</a:t>
          </a:r>
          <a:endParaRPr lang="en-US" sz="1900" kern="1200" dirty="0"/>
        </a:p>
      </dsp:txBody>
      <dsp:txXfrm>
        <a:off x="5488297" y="775055"/>
        <a:ext cx="2663390" cy="775055"/>
      </dsp:txXfrm>
    </dsp:sp>
    <dsp:sp modelId="{8D51943B-7744-40D9-B5C9-2C898F6A51E1}">
      <dsp:nvSpPr>
        <dsp:cNvPr id="0" name=""/>
        <dsp:cNvSpPr/>
      </dsp:nvSpPr>
      <dsp:spPr>
        <a:xfrm>
          <a:off x="6497375" y="116258"/>
          <a:ext cx="645233" cy="64523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26135" y="1550110"/>
          <a:ext cx="7501128" cy="29064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19376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Supportive Housing </a:t>
          </a:r>
          <a:endParaRPr lang="en-US" sz="1900" kern="1200" dirty="0"/>
        </a:p>
      </dsp:txBody>
      <dsp:txXfrm>
        <a:off x="1711" y="775055"/>
        <a:ext cx="2663390" cy="775055"/>
      </dsp:txXfrm>
    </dsp:sp>
    <dsp:sp modelId="{D7520B9C-6ED8-44B9-A344-0D6D3929D50D}">
      <dsp:nvSpPr>
        <dsp:cNvPr id="0" name=""/>
        <dsp:cNvSpPr/>
      </dsp:nvSpPr>
      <dsp:spPr>
        <a:xfrm>
          <a:off x="1010790" y="116258"/>
          <a:ext cx="645233" cy="64523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19376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Affordable rental</a:t>
          </a:r>
          <a:endParaRPr lang="en-US" sz="1900" kern="1200" dirty="0"/>
        </a:p>
      </dsp:txBody>
      <dsp:txXfrm>
        <a:off x="2745004" y="775055"/>
        <a:ext cx="2663390" cy="775055"/>
      </dsp:txXfrm>
    </dsp:sp>
    <dsp:sp modelId="{627A0387-AE53-4473-B049-F583CC5AF283}">
      <dsp:nvSpPr>
        <dsp:cNvPr id="0" name=""/>
        <dsp:cNvSpPr/>
      </dsp:nvSpPr>
      <dsp:spPr>
        <a:xfrm>
          <a:off x="3754083" y="116258"/>
          <a:ext cx="645233" cy="64523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19376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Affordable home ownership</a:t>
          </a:r>
          <a:endParaRPr lang="en-US" sz="1900" kern="1200" dirty="0"/>
        </a:p>
      </dsp:txBody>
      <dsp:txXfrm>
        <a:off x="5488297" y="775055"/>
        <a:ext cx="2663390" cy="775055"/>
      </dsp:txXfrm>
    </dsp:sp>
    <dsp:sp modelId="{8D51943B-7744-40D9-B5C9-2C898F6A51E1}">
      <dsp:nvSpPr>
        <dsp:cNvPr id="0" name=""/>
        <dsp:cNvSpPr/>
      </dsp:nvSpPr>
      <dsp:spPr>
        <a:xfrm>
          <a:off x="6497375" y="116258"/>
          <a:ext cx="645233" cy="64523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26135" y="1550110"/>
          <a:ext cx="7501128" cy="29064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19376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Supportive Housing </a:t>
          </a:r>
          <a:endParaRPr lang="en-US" sz="1900" kern="1200" dirty="0"/>
        </a:p>
      </dsp:txBody>
      <dsp:txXfrm>
        <a:off x="1711" y="775055"/>
        <a:ext cx="2663390" cy="775055"/>
      </dsp:txXfrm>
    </dsp:sp>
    <dsp:sp modelId="{D7520B9C-6ED8-44B9-A344-0D6D3929D50D}">
      <dsp:nvSpPr>
        <dsp:cNvPr id="0" name=""/>
        <dsp:cNvSpPr/>
      </dsp:nvSpPr>
      <dsp:spPr>
        <a:xfrm>
          <a:off x="1010790" y="116258"/>
          <a:ext cx="645233" cy="64523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19376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Affordable rental</a:t>
          </a:r>
          <a:endParaRPr lang="en-US" sz="1900" kern="1200" dirty="0"/>
        </a:p>
      </dsp:txBody>
      <dsp:txXfrm>
        <a:off x="2745004" y="775055"/>
        <a:ext cx="2663390" cy="775055"/>
      </dsp:txXfrm>
    </dsp:sp>
    <dsp:sp modelId="{627A0387-AE53-4473-B049-F583CC5AF283}">
      <dsp:nvSpPr>
        <dsp:cNvPr id="0" name=""/>
        <dsp:cNvSpPr/>
      </dsp:nvSpPr>
      <dsp:spPr>
        <a:xfrm>
          <a:off x="3754083" y="116258"/>
          <a:ext cx="645233" cy="64523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19376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Affordable home ownership</a:t>
          </a:r>
          <a:endParaRPr lang="en-US" sz="1900" kern="1200" dirty="0"/>
        </a:p>
      </dsp:txBody>
      <dsp:txXfrm>
        <a:off x="5488297" y="775055"/>
        <a:ext cx="2663390" cy="775055"/>
      </dsp:txXfrm>
    </dsp:sp>
    <dsp:sp modelId="{8D51943B-7744-40D9-B5C9-2C898F6A51E1}">
      <dsp:nvSpPr>
        <dsp:cNvPr id="0" name=""/>
        <dsp:cNvSpPr/>
      </dsp:nvSpPr>
      <dsp:spPr>
        <a:xfrm>
          <a:off x="6497375" y="116258"/>
          <a:ext cx="645233" cy="64523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26135" y="1550110"/>
          <a:ext cx="7501128" cy="29064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wrap="square" lIns="93534" tIns="46767" rIns="93534" bIns="4676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wrap="square" lIns="93534" tIns="46767" rIns="93534" bIns="4676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8D5EDD5-59B2-434E-B7F8-7FEF82F28674}" type="datetimeFigureOut">
              <a:rPr lang="en-US"/>
              <a:pPr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wrap="square" lIns="93534" tIns="46767" rIns="93534" bIns="4676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wrap="square" lIns="93534" tIns="46767" rIns="93534" bIns="4676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6AFC949-85A8-426A-9C92-E76312C9E5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8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3DB2646-320B-4456-99BC-0C4C3E282126}" type="datetimeFigureOut">
              <a:rPr lang="en-US"/>
              <a:pPr/>
              <a:t>2/11/2019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426"/>
            <a:ext cx="560832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D67CD11-8522-4BCE-AE71-8132318B6B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26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2/11/2019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flhousing.data.shimberg.ufl.edu/" TargetMode="External"/><Relationship Id="rId2" Type="http://schemas.openxmlformats.org/officeDocument/2006/relationships/hyperlink" Target="http://www.shimberg.ufl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flhousingdata.shimberg.ufl.edu/income-and-rent-limit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Bookman Old Style" pitchFamily="18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4818803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latin typeface="Rockwell" panose="02060603020205020403" pitchFamily="18" charset="0"/>
              </a:rPr>
              <a:t>Florida’s Affordable Housing </a:t>
            </a:r>
            <a:r>
              <a:rPr lang="en-US" sz="2800" b="1" dirty="0" smtClean="0">
                <a:latin typeface="Rockwell" panose="02060603020205020403" pitchFamily="18" charset="0"/>
              </a:rPr>
              <a:t>Needs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Rockwell" panose="02060603020205020403" pitchFamily="18" charset="0"/>
              </a:rPr>
              <a:t>Graham Civic Scholars Program – Lecture 1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Rockwell" panose="02060603020205020403" pitchFamily="18" charset="0"/>
              </a:rPr>
              <a:t>Anne Ray, UF 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Rockwell" panose="02060603020205020403" pitchFamily="18" charset="0"/>
              </a:rPr>
              <a:t>February 11, 2019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" y="-1"/>
            <a:ext cx="9153144" cy="482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9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pPr>
              <a:tabLst>
                <a:tab pos="4171950" algn="l"/>
              </a:tabLst>
            </a:pPr>
            <a:r>
              <a:rPr lang="en-US" sz="2800" dirty="0" smtClean="0">
                <a:latin typeface="Bookman Old Style" pitchFamily="18" charset="0"/>
              </a:rPr>
              <a:t>What counties and cities do: Spend the $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400050" indent="-400050"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Federal pass-through</a:t>
            </a:r>
          </a:p>
          <a:p>
            <a:pPr marL="400050" indent="-400050">
              <a:spcAft>
                <a:spcPts val="600"/>
              </a:spcAft>
            </a:pPr>
            <a:r>
              <a:rPr lang="en-US" sz="2400" dirty="0" smtClean="0">
                <a:latin typeface="Rockwell" panose="02060603020205020403" pitchFamily="18" charset="0"/>
              </a:rPr>
              <a:t>State housing trust fund (“Sadowski” funds)</a:t>
            </a:r>
          </a:p>
          <a:p>
            <a:pPr marL="674688" lvl="1" indent="-400050">
              <a:spcAft>
                <a:spcPts val="600"/>
              </a:spcAft>
            </a:pPr>
            <a:r>
              <a:rPr lang="en-US" sz="2400" dirty="0" smtClean="0">
                <a:latin typeface="Rockwell" panose="02060603020205020403" pitchFamily="18" charset="0"/>
              </a:rPr>
              <a:t>SHIP: State Housing Initiatives Partnership</a:t>
            </a:r>
          </a:p>
          <a:p>
            <a:pPr marL="400050" indent="-400050">
              <a:spcAft>
                <a:spcPts val="600"/>
              </a:spcAft>
            </a:pPr>
            <a:r>
              <a:rPr lang="en-US" sz="2400" dirty="0" smtClean="0">
                <a:latin typeface="Rockwell" panose="02060603020205020403" pitchFamily="18" charset="0"/>
              </a:rPr>
              <a:t>Raise local funds through taxes or special fees</a:t>
            </a:r>
          </a:p>
          <a:p>
            <a:pPr marL="400050" indent="-400050">
              <a:spcAft>
                <a:spcPts val="600"/>
              </a:spcAft>
            </a:pPr>
            <a:r>
              <a:rPr lang="en-US" sz="2400" dirty="0" smtClean="0">
                <a:latin typeface="Rockwell" panose="02060603020205020403" pitchFamily="18" charset="0"/>
              </a:rPr>
              <a:t>Key department: Housing</a:t>
            </a:r>
          </a:p>
          <a:p>
            <a:pPr marL="400050" indent="-400050">
              <a:spcAft>
                <a:spcPts val="600"/>
              </a:spcAft>
            </a:pPr>
            <a:r>
              <a:rPr lang="en-US" sz="2400" dirty="0" smtClean="0">
                <a:latin typeface="Rockwell" panose="02060603020205020403" pitchFamily="18" charset="0"/>
              </a:rPr>
              <a:t>Key document: LHAP</a:t>
            </a:r>
          </a:p>
          <a:p>
            <a:pPr marL="274637" lvl="2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700" dirty="0" smtClean="0">
              <a:latin typeface="Rockwell" panose="02060603020205020403" pitchFamily="18" charset="0"/>
            </a:endParaRP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 smtClean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08626632"/>
              </p:ext>
            </p:extLst>
          </p:nvPr>
        </p:nvGraphicFramePr>
        <p:xfrm>
          <a:off x="533400" y="4648200"/>
          <a:ext cx="8153400" cy="1937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528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701697" cy="990600"/>
          </a:xfrm>
          <a:noFill/>
        </p:spPr>
        <p:txBody>
          <a:bodyPr/>
          <a:lstStyle/>
          <a:p>
            <a:pPr>
              <a:tabLst>
                <a:tab pos="4171950" algn="l"/>
              </a:tabLst>
            </a:pPr>
            <a:r>
              <a:rPr lang="en-US" sz="2600" dirty="0" smtClean="0">
                <a:latin typeface="Bookman Old Style" pitchFamily="18" charset="0"/>
              </a:rPr>
              <a:t>What counties and cities do: Provide the housing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400050" indent="-400050"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Public housing</a:t>
            </a:r>
          </a:p>
          <a:p>
            <a:pPr marL="400050" indent="-400050">
              <a:spcAft>
                <a:spcPts val="600"/>
              </a:spcAft>
            </a:pPr>
            <a:r>
              <a:rPr lang="en-US" sz="2400" dirty="0" smtClean="0">
                <a:latin typeface="Rockwell" panose="02060603020205020403" pitchFamily="18" charset="0"/>
              </a:rPr>
              <a:t>Other affordable rental</a:t>
            </a:r>
            <a:endParaRPr lang="en-US" sz="2400" dirty="0">
              <a:latin typeface="Rockwell" panose="02060603020205020403" pitchFamily="18" charset="0"/>
            </a:endParaRPr>
          </a:p>
          <a:p>
            <a:pPr marL="400050" indent="-400050">
              <a:spcAft>
                <a:spcPts val="600"/>
              </a:spcAft>
            </a:pPr>
            <a:r>
              <a:rPr lang="en-US" sz="2400" dirty="0">
                <a:latin typeface="Rockwell" panose="02060603020205020403" pitchFamily="18" charset="0"/>
              </a:rPr>
              <a:t>Key department: Public Housing Authority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06614852"/>
              </p:ext>
            </p:extLst>
          </p:nvPr>
        </p:nvGraphicFramePr>
        <p:xfrm>
          <a:off x="536028" y="4267200"/>
          <a:ext cx="8153400" cy="1937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25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701697" cy="990600"/>
          </a:xfrm>
          <a:noFill/>
        </p:spPr>
        <p:txBody>
          <a:bodyPr/>
          <a:lstStyle/>
          <a:p>
            <a:pPr>
              <a:tabLst>
                <a:tab pos="4171950" algn="l"/>
              </a:tabLst>
            </a:pPr>
            <a:r>
              <a:rPr lang="en-US" sz="2600" dirty="0" smtClean="0">
                <a:latin typeface="Bookman Old Style" pitchFamily="18" charset="0"/>
              </a:rPr>
              <a:t>Suggested interview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400050" indent="-400050">
              <a:spcAft>
                <a:spcPts val="600"/>
              </a:spcAft>
            </a:pPr>
            <a:r>
              <a:rPr lang="en-US" sz="2400" dirty="0" smtClean="0">
                <a:latin typeface="Rockwell" panose="02060603020205020403" pitchFamily="18" charset="0"/>
              </a:rPr>
              <a:t>Are </a:t>
            </a:r>
            <a:r>
              <a:rPr lang="en-US" sz="2400" dirty="0">
                <a:latin typeface="Rockwell" panose="02060603020205020403" pitchFamily="18" charset="0"/>
              </a:rPr>
              <a:t>you </a:t>
            </a:r>
            <a:r>
              <a:rPr lang="en-US" sz="2400" b="1" dirty="0">
                <a:latin typeface="Rockwell" panose="02060603020205020403" pitchFamily="18" charset="0"/>
              </a:rPr>
              <a:t>hearing from community members </a:t>
            </a:r>
            <a:r>
              <a:rPr lang="en-US" sz="2400" dirty="0">
                <a:latin typeface="Rockwell" panose="02060603020205020403" pitchFamily="18" charset="0"/>
              </a:rPr>
              <a:t>that the lack of affordable housing is a problem? </a:t>
            </a:r>
            <a:r>
              <a:rPr lang="en-US" sz="2400" dirty="0" smtClean="0">
                <a:latin typeface="Rockwell" panose="02060603020205020403" pitchFamily="18" charset="0"/>
              </a:rPr>
              <a:t>From employers? Others?</a:t>
            </a:r>
            <a:endParaRPr lang="en-US" sz="2400" dirty="0">
              <a:latin typeface="Rockwell" panose="02060603020205020403" pitchFamily="18" charset="0"/>
            </a:endParaRPr>
          </a:p>
          <a:p>
            <a:pPr marL="400050" indent="-400050">
              <a:spcAft>
                <a:spcPts val="600"/>
              </a:spcAft>
            </a:pPr>
            <a:r>
              <a:rPr lang="en-US" sz="2400" dirty="0" smtClean="0">
                <a:latin typeface="Rockwell" panose="02060603020205020403" pitchFamily="18" charset="0"/>
              </a:rPr>
              <a:t>How </a:t>
            </a:r>
            <a:r>
              <a:rPr lang="en-US" sz="2400" dirty="0">
                <a:latin typeface="Rockwell" panose="02060603020205020403" pitchFamily="18" charset="0"/>
              </a:rPr>
              <a:t>is your county addressing each segment of the </a:t>
            </a:r>
            <a:r>
              <a:rPr lang="en-US" sz="2400" b="1" dirty="0" smtClean="0">
                <a:latin typeface="Rockwell" panose="02060603020205020403" pitchFamily="18" charset="0"/>
              </a:rPr>
              <a:t>continuum</a:t>
            </a:r>
            <a:r>
              <a:rPr lang="en-US" sz="2400" dirty="0" smtClean="0">
                <a:latin typeface="Rockwell" panose="02060603020205020403" pitchFamily="18" charset="0"/>
              </a:rPr>
              <a:t>? What </a:t>
            </a:r>
            <a:r>
              <a:rPr lang="en-US" sz="2400" dirty="0">
                <a:latin typeface="Rockwell" panose="02060603020205020403" pitchFamily="18" charset="0"/>
              </a:rPr>
              <a:t>would you do </a:t>
            </a:r>
            <a:r>
              <a:rPr lang="en-US" sz="2400" dirty="0" smtClean="0">
                <a:latin typeface="Rockwell" panose="02060603020205020403" pitchFamily="18" charset="0"/>
              </a:rPr>
              <a:t>if </a:t>
            </a:r>
            <a:r>
              <a:rPr lang="en-US" sz="2400" dirty="0">
                <a:latin typeface="Rockwell" panose="02060603020205020403" pitchFamily="18" charset="0"/>
              </a:rPr>
              <a:t>you had more funding?</a:t>
            </a:r>
          </a:p>
          <a:p>
            <a:pPr marL="400050" indent="-400050">
              <a:spcAft>
                <a:spcPts val="600"/>
              </a:spcAft>
            </a:pPr>
            <a:r>
              <a:rPr lang="en-US" sz="2400" dirty="0" smtClean="0">
                <a:latin typeface="Rockwell" panose="02060603020205020403" pitchFamily="18" charset="0"/>
              </a:rPr>
              <a:t>Does </a:t>
            </a:r>
            <a:r>
              <a:rPr lang="en-US" sz="2400" dirty="0">
                <a:latin typeface="Rockwell" panose="02060603020205020403" pitchFamily="18" charset="0"/>
              </a:rPr>
              <a:t>the county raise and spend its </a:t>
            </a:r>
            <a:r>
              <a:rPr lang="en-US" sz="2400" b="1" dirty="0">
                <a:latin typeface="Rockwell" panose="02060603020205020403" pitchFamily="18" charset="0"/>
              </a:rPr>
              <a:t>own funds </a:t>
            </a:r>
            <a:r>
              <a:rPr lang="en-US" sz="2400" dirty="0">
                <a:latin typeface="Rockwell" panose="02060603020205020403" pitchFamily="18" charset="0"/>
              </a:rPr>
              <a:t>for affordable </a:t>
            </a:r>
            <a:r>
              <a:rPr lang="en-US" sz="2400" dirty="0" smtClean="0">
                <a:latin typeface="Rockwell" panose="02060603020205020403" pitchFamily="18" charset="0"/>
              </a:rPr>
              <a:t>housing? If not, is it considering </a:t>
            </a:r>
            <a:r>
              <a:rPr lang="en-US" sz="2400" dirty="0">
                <a:latin typeface="Rockwell" panose="02060603020205020403" pitchFamily="18" charset="0"/>
              </a:rPr>
              <a:t>doing so?</a:t>
            </a:r>
          </a:p>
          <a:p>
            <a:pPr marL="400050" indent="-400050">
              <a:spcAft>
                <a:spcPts val="600"/>
              </a:spcAft>
            </a:pPr>
            <a:r>
              <a:rPr lang="en-US" sz="2400" dirty="0" smtClean="0">
                <a:latin typeface="Rockwell" panose="02060603020205020403" pitchFamily="18" charset="0"/>
              </a:rPr>
              <a:t>Is there a </a:t>
            </a:r>
            <a:r>
              <a:rPr lang="en-US" sz="2400" b="1" dirty="0">
                <a:latin typeface="Rockwell" panose="02060603020205020403" pitchFamily="18" charset="0"/>
              </a:rPr>
              <a:t>model housing development or policy </a:t>
            </a:r>
            <a:r>
              <a:rPr lang="en-US" sz="2400" dirty="0">
                <a:latin typeface="Rockwell" panose="02060603020205020403" pitchFamily="18" charset="0"/>
              </a:rPr>
              <a:t>in your county that you’d like to share with others?</a:t>
            </a:r>
          </a:p>
        </p:txBody>
      </p:sp>
    </p:spTree>
    <p:extLst>
      <p:ext uri="{BB962C8B-B14F-4D97-AF65-F5344CB8AC3E}">
        <p14:creationId xmlns:p14="http://schemas.microsoft.com/office/powerpoint/2010/main" val="260861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701697" cy="990600"/>
          </a:xfrm>
          <a:noFill/>
        </p:spPr>
        <p:txBody>
          <a:bodyPr/>
          <a:lstStyle/>
          <a:p>
            <a:pPr>
              <a:tabLst>
                <a:tab pos="4171950" algn="l"/>
              </a:tabLst>
            </a:pPr>
            <a:r>
              <a:rPr lang="en-US" sz="2200" dirty="0">
                <a:latin typeface="Bookman Old Style" pitchFamily="18" charset="0"/>
              </a:rPr>
              <a:t>Localhousingsolutions.org: </a:t>
            </a:r>
            <a:r>
              <a:rPr lang="en-US" sz="2200" dirty="0" smtClean="0">
                <a:latin typeface="Bookman Old Style" pitchFamily="18" charset="0"/>
              </a:rPr>
              <a:t>learn about local housing policies</a:t>
            </a:r>
            <a:endParaRPr lang="en-US" sz="2200" dirty="0">
              <a:latin typeface="Bookman Old Style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03" y="1295400"/>
            <a:ext cx="8415135" cy="541020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5992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Bookman Old Style" pitchFamily="18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4818803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latin typeface="Rockwell" panose="02060603020205020403" pitchFamily="18" charset="0"/>
              </a:rPr>
              <a:t>Anne Ray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latin typeface="Rockwell" panose="02060603020205020403" pitchFamily="18" charset="0"/>
              </a:rPr>
              <a:t>352-273-1195 </a:t>
            </a:r>
            <a:r>
              <a:rPr lang="en-US" sz="2400" dirty="0" smtClean="0">
                <a:latin typeface="Rockwell" panose="02060603020205020403" pitchFamily="18" charset="0"/>
                <a:sym typeface="Wingdings" panose="05000000000000000000" pitchFamily="2" charset="2"/>
              </a:rPr>
              <a:t></a:t>
            </a:r>
            <a:r>
              <a:rPr lang="en-US" sz="2400" dirty="0" smtClean="0">
                <a:latin typeface="Rockwell" panose="02060603020205020403" pitchFamily="18" charset="0"/>
              </a:rPr>
              <a:t> aray@ufl.edu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latin typeface="Rockwell" panose="02060603020205020403" pitchFamily="18" charset="0"/>
              </a:rPr>
              <a:t>Main site: </a:t>
            </a:r>
            <a:r>
              <a:rPr lang="en-US" sz="2400" dirty="0" smtClean="0">
                <a:latin typeface="Rockwell" panose="02060603020205020403" pitchFamily="18" charset="0"/>
                <a:hlinkClick r:id="rId2"/>
              </a:rPr>
              <a:t>http://www.shimberg.ufl.edu</a:t>
            </a:r>
            <a:endParaRPr lang="en-US" sz="2400" dirty="0" smtClean="0">
              <a:latin typeface="Rockwell" panose="02060603020205020403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latin typeface="Rockwell" panose="02060603020205020403" pitchFamily="18" charset="0"/>
              </a:rPr>
              <a:t>Data clearinghouse: </a:t>
            </a:r>
            <a:r>
              <a:rPr lang="en-US" sz="2400" dirty="0" smtClean="0">
                <a:latin typeface="Rockwell" panose="02060603020205020403" pitchFamily="18" charset="0"/>
                <a:hlinkClick r:id="rId3"/>
              </a:rPr>
              <a:t>http://flhousing.data.shimberg.ufl.edu</a:t>
            </a:r>
            <a:endParaRPr lang="en-US" sz="2400" dirty="0" smtClean="0">
              <a:latin typeface="Rockwell" panose="0206060302020502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144" y="-1"/>
            <a:ext cx="9153144" cy="482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2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200" dirty="0" smtClean="0">
                <a:latin typeface="Bookman Old Style" pitchFamily="18" charset="0"/>
              </a:rPr>
              <a:t>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r>
              <a:rPr lang="en-US" sz="2100" dirty="0">
                <a:solidFill>
                  <a:schemeClr val="tx1"/>
                </a:solidFill>
                <a:latin typeface="Rockwell" panose="02060603020205020403" pitchFamily="18" charset="0"/>
              </a:rPr>
              <a:t>The root of the problem: the gap between housing costs and what people can afford without skimping on other needs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r>
              <a:rPr lang="en-US" sz="21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A </a:t>
            </a:r>
            <a:r>
              <a:rPr lang="en-US" sz="21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healthy local system includes a continuum of housing types: supportive housing, affordable rental, and affordable home ownership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r>
              <a:rPr lang="en-US" sz="21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Local government roles: </a:t>
            </a:r>
            <a:r>
              <a:rPr lang="en-US" sz="2100" dirty="0">
                <a:solidFill>
                  <a:schemeClr val="tx1"/>
                </a:solidFill>
                <a:latin typeface="Rockwell" panose="02060603020205020403" pitchFamily="18" charset="0"/>
              </a:rPr>
              <a:t>make the rules, spend the money, &amp; (</a:t>
            </a:r>
            <a:r>
              <a:rPr lang="en-US" sz="21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sometimes) provide </a:t>
            </a:r>
            <a:r>
              <a:rPr lang="en-US" sz="2100" dirty="0">
                <a:solidFill>
                  <a:schemeClr val="tx1"/>
                </a:solidFill>
                <a:latin typeface="Rockwell" panose="02060603020205020403" pitchFamily="18" charset="0"/>
              </a:rPr>
              <a:t>the </a:t>
            </a:r>
            <a:r>
              <a:rPr lang="en-US" sz="21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housing</a:t>
            </a:r>
            <a:endParaRPr lang="en-US" sz="2000" dirty="0" smtClean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200" dirty="0" smtClean="0">
                <a:latin typeface="Bookman Old Style" pitchFamily="18" charset="0"/>
              </a:rPr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r>
              <a:rPr lang="en-US" sz="21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Housing is usually considered to be </a:t>
            </a:r>
            <a:r>
              <a:rPr lang="en-US" sz="2100" b="1" dirty="0" smtClean="0">
                <a:solidFill>
                  <a:schemeClr val="tx1"/>
                </a:solidFill>
                <a:latin typeface="Rockwell" panose="02060603020205020403" pitchFamily="18" charset="0"/>
              </a:rPr>
              <a:t>affordable</a:t>
            </a:r>
            <a:r>
              <a:rPr lang="en-US" sz="21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r>
              <a:rPr lang="en-US" sz="2100" b="1" dirty="0" smtClean="0">
                <a:solidFill>
                  <a:schemeClr val="tx1"/>
                </a:solidFill>
                <a:latin typeface="Rockwell" panose="02060603020205020403" pitchFamily="18" charset="0"/>
              </a:rPr>
              <a:t>Cost </a:t>
            </a:r>
            <a:r>
              <a:rPr lang="en-US" sz="2100" b="1" dirty="0">
                <a:solidFill>
                  <a:schemeClr val="tx1"/>
                </a:solidFill>
                <a:latin typeface="Rockwell" panose="02060603020205020403" pitchFamily="18" charset="0"/>
              </a:rPr>
              <a:t>burdened</a:t>
            </a:r>
            <a:r>
              <a:rPr lang="en-US" sz="2100" dirty="0">
                <a:solidFill>
                  <a:schemeClr val="tx1"/>
                </a:solidFill>
                <a:latin typeface="Rockwell" panose="02060603020205020403" pitchFamily="18" charset="0"/>
              </a:rPr>
              <a:t>: Paying more than 30% of income for </a:t>
            </a:r>
            <a:r>
              <a:rPr lang="en-US" sz="21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owner or renter costs</a:t>
            </a:r>
            <a:endParaRPr lang="en-US" sz="2100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r>
              <a:rPr lang="en-US" sz="2100" b="1" dirty="0">
                <a:solidFill>
                  <a:schemeClr val="tx1"/>
                </a:solidFill>
                <a:latin typeface="Rockwell" panose="02060603020205020403" pitchFamily="18" charset="0"/>
              </a:rPr>
              <a:t>Severely cost burdened</a:t>
            </a:r>
            <a:r>
              <a:rPr lang="en-US" sz="2100" dirty="0">
                <a:solidFill>
                  <a:schemeClr val="tx1"/>
                </a:solidFill>
                <a:latin typeface="Rockwell" panose="02060603020205020403" pitchFamily="18" charset="0"/>
              </a:rPr>
              <a:t>: Paying more than 50% of income </a:t>
            </a:r>
          </a:p>
          <a:p>
            <a:pPr marL="274637" lvl="2" indent="0">
              <a:buNone/>
            </a:pPr>
            <a:endParaRPr lang="en-US" sz="1700" dirty="0" smtClean="0">
              <a:latin typeface="Rockwell" panose="02060603020205020403" pitchFamily="18" charset="0"/>
            </a:endParaRPr>
          </a:p>
          <a:p>
            <a:pPr marL="0" lvl="1" indent="0">
              <a:buNone/>
            </a:pPr>
            <a:endParaRPr lang="en-US" sz="2000" dirty="0" smtClean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78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200" dirty="0" smtClean="0">
                <a:latin typeface="Bookman Old Style" pitchFamily="18" charset="0"/>
              </a:rPr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400050" indent="-400050">
              <a:spcAft>
                <a:spcPts val="600"/>
              </a:spcAft>
            </a:pPr>
            <a:r>
              <a:rPr lang="en-US" sz="2100" b="1" dirty="0" smtClean="0">
                <a:solidFill>
                  <a:schemeClr val="tx1"/>
                </a:solidFill>
                <a:latin typeface="Rockwell" panose="02060603020205020403" pitchFamily="18" charset="0"/>
              </a:rPr>
              <a:t>Area median income (AMI)</a:t>
            </a:r>
            <a:r>
              <a:rPr lang="en-US" sz="21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:</a:t>
            </a:r>
            <a:r>
              <a:rPr lang="en-US" sz="2100" b="1" dirty="0" smtClean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  <a:r>
              <a:rPr lang="en-US" sz="21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Used to create standard income measures across places and household sizes, expressed as % AMI</a:t>
            </a:r>
          </a:p>
          <a:p>
            <a:pPr marL="674687" lvl="2" indent="-400050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Rockwell" panose="02060603020205020403" pitchFamily="18" charset="0"/>
              </a:rPr>
              <a:t>Extremely low-income: 0-30% AMI ($14,000-24,000 for household of 3, depending on county)</a:t>
            </a:r>
          </a:p>
          <a:p>
            <a:pPr marL="674687" lvl="2" indent="-400050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  <a:latin typeface="Rockwell" panose="02060603020205020403" pitchFamily="18" charset="0"/>
              </a:rPr>
              <a:t>Very low-income: Up to 50% AMI ($23,000-40,000)</a:t>
            </a:r>
          </a:p>
          <a:p>
            <a:pPr marL="674687" lvl="2" indent="-400050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Rockwell" panose="02060603020205020403" pitchFamily="18" charset="0"/>
              </a:rPr>
              <a:t>Low-income: Up to 80% AMI ($38,000-64,000)</a:t>
            </a:r>
          </a:p>
          <a:p>
            <a:pPr marL="674687" lvl="2" indent="-400050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Rockwell" panose="02060603020205020403" pitchFamily="18" charset="0"/>
              </a:rPr>
              <a:t>Moderate income: 80-120% AMI ($56,000-95,000)</a:t>
            </a:r>
            <a:endParaRPr lang="en-US" sz="1900" dirty="0" smtClean="0">
              <a:latin typeface="Rockwell" panose="02060603020205020403" pitchFamily="18" charset="0"/>
            </a:endParaRPr>
          </a:p>
          <a:p>
            <a:pPr marL="400050" indent="-400050">
              <a:spcAft>
                <a:spcPts val="600"/>
              </a:spcAft>
            </a:pPr>
            <a:r>
              <a:rPr lang="en-US" sz="2200" dirty="0" smtClean="0">
                <a:latin typeface="Rockwell" panose="02060603020205020403" pitchFamily="18" charset="0"/>
              </a:rPr>
              <a:t>60% AMI often used as limit for affordable rental housing ($28,000-48,000)</a:t>
            </a:r>
          </a:p>
          <a:p>
            <a:pPr marL="400050" indent="-400050">
              <a:spcAft>
                <a:spcPts val="600"/>
              </a:spcAft>
            </a:pPr>
            <a:r>
              <a:rPr lang="en-US" sz="2200" dirty="0">
                <a:latin typeface="Rockwell" panose="02060603020205020403" pitchFamily="18" charset="0"/>
              </a:rPr>
              <a:t>See </a:t>
            </a:r>
            <a:r>
              <a:rPr lang="en-US" sz="2200" dirty="0">
                <a:latin typeface="Rockwell" panose="02060603020205020403" pitchFamily="18" charset="0"/>
                <a:hlinkClick r:id="rId2"/>
              </a:rPr>
              <a:t>http://</a:t>
            </a:r>
            <a:r>
              <a:rPr lang="en-US" sz="2200" dirty="0" smtClean="0">
                <a:latin typeface="Rockwell" panose="02060603020205020403" pitchFamily="18" charset="0"/>
                <a:hlinkClick r:id="rId2"/>
              </a:rPr>
              <a:t>flhousingdata.shimberg.ufl.edu/income-and-rent-limits</a:t>
            </a:r>
            <a:r>
              <a:rPr lang="en-US" sz="2200" dirty="0" smtClean="0">
                <a:latin typeface="Rockwell" panose="02060603020205020403" pitchFamily="18" charset="0"/>
              </a:rPr>
              <a:t> and choose a county</a:t>
            </a:r>
            <a:endParaRPr lang="en-US" sz="1900" dirty="0" smtClean="0">
              <a:latin typeface="Rockwell" panose="02060603020205020403" pitchFamily="18" charset="0"/>
            </a:endParaRPr>
          </a:p>
          <a:p>
            <a:pPr marL="274637" lvl="2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700" dirty="0" smtClean="0">
              <a:latin typeface="Rockwell" panose="02060603020205020403" pitchFamily="18" charset="0"/>
            </a:endParaRP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 smtClean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86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00743" y="141821"/>
            <a:ext cx="8909098" cy="990600"/>
          </a:xfrm>
          <a:noFill/>
        </p:spPr>
        <p:txBody>
          <a:bodyPr/>
          <a:lstStyle/>
          <a:p>
            <a:r>
              <a:rPr lang="en-US" sz="2000" dirty="0" smtClean="0">
                <a:latin typeface="Bookman Old Style" pitchFamily="18" charset="0"/>
              </a:rPr>
              <a:t>More than 2.5 million low- and moderate-income households in Florida pay more than 30% of income for housing. Low-income renters are the most at risk.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04800" y="6486370"/>
            <a:ext cx="7620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dirty="0">
                <a:latin typeface="Rockwell" panose="02060603020205020403" pitchFamily="18" charset="0"/>
              </a:rPr>
              <a:t>Source: Shimberg Center analysis of U.S. Census Bureau, </a:t>
            </a:r>
            <a:r>
              <a:rPr lang="en-US" sz="1000" dirty="0" smtClean="0">
                <a:latin typeface="Rockwell" panose="02060603020205020403" pitchFamily="18" charset="0"/>
              </a:rPr>
              <a:t>2017 </a:t>
            </a:r>
            <a:r>
              <a:rPr lang="en-US" sz="1000" dirty="0">
                <a:latin typeface="Rockwell" panose="02060603020205020403" pitchFamily="18" charset="0"/>
              </a:rPr>
              <a:t>American Community </a:t>
            </a:r>
            <a:r>
              <a:rPr lang="en-US" sz="1000" dirty="0" smtClean="0">
                <a:latin typeface="Rockwell" panose="02060603020205020403" pitchFamily="18" charset="0"/>
              </a:rPr>
              <a:t>Survey </a:t>
            </a:r>
            <a:endParaRPr lang="en-US" sz="1000" dirty="0">
              <a:latin typeface="Rockwell" panose="020606030202050204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3502" y="1219276"/>
            <a:ext cx="8832898" cy="283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1200" b="1" dirty="0" smtClean="0">
                <a:latin typeface="Rockwell" panose="02060603020205020403" pitchFamily="18" charset="0"/>
                <a:ea typeface="MS Gothic"/>
                <a:cs typeface="Times New Roman"/>
              </a:rPr>
              <a:t>Cost Burdened Households by Income as a Percentage of Area Median Income (AMI), Florida, 2017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4025614"/>
              </p:ext>
            </p:extLst>
          </p:nvPr>
        </p:nvGraphicFramePr>
        <p:xfrm>
          <a:off x="533400" y="1523999"/>
          <a:ext cx="8305800" cy="4876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-5255" y="1718441"/>
            <a:ext cx="1435159" cy="1996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latin typeface="Rockwell" panose="02060603020205020403" pitchFamily="18" charset="0"/>
              </a:rPr>
              <a:t>% Cost Burdened</a:t>
            </a:r>
          </a:p>
        </p:txBody>
      </p:sp>
    </p:spTree>
    <p:extLst>
      <p:ext uri="{BB962C8B-B14F-4D97-AF65-F5344CB8AC3E}">
        <p14:creationId xmlns:p14="http://schemas.microsoft.com/office/powerpoint/2010/main" val="151446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368" r="3375" b="7800"/>
          <a:stretch/>
        </p:blipFill>
        <p:spPr>
          <a:xfrm>
            <a:off x="503126" y="990600"/>
            <a:ext cx="7068312" cy="5410200"/>
          </a:xfrm>
          <a:prstGeom prst="rect">
            <a:avLst/>
          </a:prstGeom>
        </p:spPr>
      </p:pic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68803"/>
            <a:ext cx="8534400" cy="821797"/>
          </a:xfrm>
        </p:spPr>
        <p:txBody>
          <a:bodyPr/>
          <a:lstStyle/>
          <a:p>
            <a:r>
              <a:rPr lang="en-US" sz="2000" dirty="0" smtClean="0">
                <a:latin typeface="Bookman Old Style" pitchFamily="18" charset="0"/>
              </a:rPr>
              <a:t>Rents outpace wages for many occupations. 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81000" y="6457890"/>
            <a:ext cx="8249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Rockwell" panose="02060603020205020403" pitchFamily="18" charset="0"/>
              </a:rPr>
              <a:t>Source: National Low Income Housing Coalition, Out of Reach 2018</a:t>
            </a:r>
            <a:endParaRPr lang="en-US" sz="1000" dirty="0">
              <a:latin typeface="Rockwell" panose="02060603020205020403" pitchFamily="18" charset="0"/>
            </a:endParaRPr>
          </a:p>
          <a:p>
            <a:endParaRPr lang="en-US" sz="10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3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68803"/>
            <a:ext cx="8534400" cy="821797"/>
          </a:xfrm>
        </p:spPr>
        <p:txBody>
          <a:bodyPr/>
          <a:lstStyle/>
          <a:p>
            <a:r>
              <a:rPr lang="en-US" sz="2000" dirty="0" smtClean="0">
                <a:latin typeface="Bookman Old Style" pitchFamily="18" charset="0"/>
              </a:rPr>
              <a:t>Rents outpace wages for many occupations. 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75694" y="6355107"/>
            <a:ext cx="824920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Rockwell" panose="02060603020205020403" pitchFamily="18" charset="0"/>
              </a:rPr>
              <a:t>Sources</a:t>
            </a:r>
            <a:r>
              <a:rPr lang="en-US" sz="1000" dirty="0">
                <a:latin typeface="Rockwell" panose="02060603020205020403" pitchFamily="18" charset="0"/>
              </a:rPr>
              <a:t>: </a:t>
            </a:r>
            <a:r>
              <a:rPr lang="en-US" sz="1000" dirty="0" smtClean="0">
                <a:latin typeface="Rockwell" panose="02060603020205020403" pitchFamily="18" charset="0"/>
              </a:rPr>
              <a:t>Florida </a:t>
            </a:r>
            <a:r>
              <a:rPr lang="en-US" sz="1000" dirty="0">
                <a:latin typeface="Rockwell" panose="02060603020205020403" pitchFamily="18" charset="0"/>
              </a:rPr>
              <a:t>Agency for Workforce Innovation, </a:t>
            </a:r>
            <a:r>
              <a:rPr lang="en-US" sz="1000" dirty="0" smtClean="0">
                <a:latin typeface="Rockwell" panose="02060603020205020403" pitchFamily="18" charset="0"/>
              </a:rPr>
              <a:t>2017 </a:t>
            </a:r>
            <a:r>
              <a:rPr lang="en-US" sz="1000" dirty="0">
                <a:latin typeface="Rockwell" panose="02060603020205020403" pitchFamily="18" charset="0"/>
              </a:rPr>
              <a:t>Occupational Employment Statistics and </a:t>
            </a:r>
            <a:r>
              <a:rPr lang="en-US" sz="1000" dirty="0" smtClean="0">
                <a:latin typeface="Rockwell" panose="02060603020205020403" pitchFamily="18" charset="0"/>
              </a:rPr>
              <a:t>Wages; U.S</a:t>
            </a:r>
            <a:r>
              <a:rPr lang="en-US" sz="1000" dirty="0">
                <a:latin typeface="Rockwell" panose="02060603020205020403" pitchFamily="18" charset="0"/>
              </a:rPr>
              <a:t>. Department of Housing and Urban Development, </a:t>
            </a:r>
            <a:r>
              <a:rPr lang="en-US" sz="1000" dirty="0" smtClean="0">
                <a:latin typeface="Rockwell" panose="02060603020205020403" pitchFamily="18" charset="0"/>
              </a:rPr>
              <a:t>2017 </a:t>
            </a:r>
            <a:r>
              <a:rPr lang="en-US" sz="1000" dirty="0">
                <a:latin typeface="Rockwell" panose="02060603020205020403" pitchFamily="18" charset="0"/>
              </a:rPr>
              <a:t>Fair Market </a:t>
            </a:r>
            <a:r>
              <a:rPr lang="en-US" sz="1000" dirty="0" smtClean="0">
                <a:latin typeface="Rockwell" panose="02060603020205020403" pitchFamily="18" charset="0"/>
              </a:rPr>
              <a:t>Rents; U.S. Social Security </a:t>
            </a:r>
            <a:r>
              <a:rPr lang="en-US" sz="1000" dirty="0">
                <a:latin typeface="Rockwell" panose="02060603020205020403" pitchFamily="18" charset="0"/>
              </a:rPr>
              <a:t>Administration. Maximum rent </a:t>
            </a:r>
            <a:r>
              <a:rPr lang="en-US" sz="1000" dirty="0" smtClean="0">
                <a:latin typeface="Rockwell" panose="02060603020205020403" pitchFamily="18" charset="0"/>
              </a:rPr>
              <a:t>is </a:t>
            </a:r>
            <a:r>
              <a:rPr lang="en-US" sz="1000" dirty="0">
                <a:latin typeface="Rockwell" panose="02060603020205020403" pitchFamily="18" charset="0"/>
              </a:rPr>
              <a:t>30% of monthly </a:t>
            </a:r>
            <a:r>
              <a:rPr lang="en-US" sz="1000" dirty="0" smtClean="0">
                <a:latin typeface="Rockwell" panose="02060603020205020403" pitchFamily="18" charset="0"/>
              </a:rPr>
              <a:t>salary.</a:t>
            </a:r>
            <a:endParaRPr lang="en-US" sz="1000" dirty="0">
              <a:latin typeface="Rockwell" panose="02060603020205020403" pitchFamily="18" charset="0"/>
            </a:endParaRPr>
          </a:p>
          <a:p>
            <a:endParaRPr lang="en-US" sz="1000" dirty="0">
              <a:latin typeface="Rockwell" panose="020606030202050204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185197"/>
            <a:ext cx="8610600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1400" b="1" dirty="0" smtClean="0">
                <a:latin typeface="Cambria"/>
                <a:ea typeface="MS Gothic"/>
                <a:cs typeface="Times New Roman"/>
              </a:rPr>
              <a:t>Affordable Rents for Median-Wage Workers vs. 2-Bedroom Fair Market Rent, Florida, 2017</a:t>
            </a:r>
            <a:endParaRPr lang="en-US" sz="1400" b="1" dirty="0">
              <a:effectLst/>
              <a:latin typeface="Cambria"/>
              <a:ea typeface="MS Gothic"/>
              <a:cs typeface="Times New Roman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8261142"/>
              </p:ext>
            </p:extLst>
          </p:nvPr>
        </p:nvGraphicFramePr>
        <p:xfrm>
          <a:off x="139700" y="1519724"/>
          <a:ext cx="8585200" cy="4765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523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2400" dirty="0">
                <a:latin typeface="Bookman Old Style" pitchFamily="18" charset="0"/>
              </a:rPr>
              <a:t>The Affordable Housing Continuum</a:t>
            </a:r>
            <a:endParaRPr lang="en-US" sz="2400" dirty="0" smtClean="0">
              <a:latin typeface="Bookman Old Style" pitchFamily="18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371600"/>
          <a:ext cx="8153400" cy="408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916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pPr>
              <a:tabLst>
                <a:tab pos="4171950" algn="l"/>
              </a:tabLst>
            </a:pPr>
            <a:r>
              <a:rPr lang="en-US" sz="2800" dirty="0" smtClean="0">
                <a:latin typeface="Bookman Old Style" pitchFamily="18" charset="0"/>
              </a:rPr>
              <a:t>What counties and cities do: Make the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400050" indent="-400050"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Land use and zoning</a:t>
            </a:r>
          </a:p>
          <a:p>
            <a:pPr marL="400050" indent="-400050">
              <a:spcAft>
                <a:spcPts val="600"/>
              </a:spcAft>
            </a:pPr>
            <a:r>
              <a:rPr lang="en-US" sz="2400" dirty="0" smtClean="0">
                <a:latin typeface="Rockwell" panose="02060603020205020403" pitchFamily="18" charset="0"/>
              </a:rPr>
              <a:t>Reduce regulatory barriers (e.g. density, setbacks, parking)</a:t>
            </a:r>
          </a:p>
          <a:p>
            <a:pPr marL="400050" indent="-400050">
              <a:spcAft>
                <a:spcPts val="600"/>
              </a:spcAft>
            </a:pPr>
            <a:r>
              <a:rPr lang="en-US" sz="2400" dirty="0" smtClean="0">
                <a:latin typeface="Rockwell" panose="02060603020205020403" pitchFamily="18" charset="0"/>
              </a:rPr>
              <a:t>Inclusionary zoning</a:t>
            </a:r>
          </a:p>
          <a:p>
            <a:pPr marL="400050" indent="-400050">
              <a:spcAft>
                <a:spcPts val="600"/>
              </a:spcAft>
            </a:pPr>
            <a:r>
              <a:rPr lang="en-US" sz="2400" dirty="0" smtClean="0">
                <a:latin typeface="Rockwell" panose="02060603020205020403" pitchFamily="18" charset="0"/>
              </a:rPr>
              <a:t>Key department: Planning/Growth </a:t>
            </a:r>
            <a:r>
              <a:rPr lang="en-US" sz="2400" dirty="0">
                <a:latin typeface="Rockwell" panose="02060603020205020403" pitchFamily="18" charset="0"/>
              </a:rPr>
              <a:t>M</a:t>
            </a:r>
            <a:r>
              <a:rPr lang="en-US" sz="2400" dirty="0" smtClean="0">
                <a:latin typeface="Rockwell" panose="02060603020205020403" pitchFamily="18" charset="0"/>
              </a:rPr>
              <a:t>anagement</a:t>
            </a:r>
            <a:endParaRPr lang="en-US" sz="2400" dirty="0">
              <a:latin typeface="Rockwell" panose="02060603020205020403" pitchFamily="18" charset="0"/>
            </a:endParaRPr>
          </a:p>
          <a:p>
            <a:pPr marL="400050" indent="-400050">
              <a:spcAft>
                <a:spcPts val="600"/>
              </a:spcAft>
            </a:pPr>
            <a:r>
              <a:rPr lang="en-US" sz="2400" dirty="0" smtClean="0">
                <a:latin typeface="Rockwell" panose="02060603020205020403" pitchFamily="18" charset="0"/>
              </a:rPr>
              <a:t>Key documents: comprehensive plan, Local Housing Assistance Plan (LHAP)</a:t>
            </a: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 smtClean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85211544"/>
              </p:ext>
            </p:extLst>
          </p:nvPr>
        </p:nvGraphicFramePr>
        <p:xfrm>
          <a:off x="495300" y="4724400"/>
          <a:ext cx="8153400" cy="1937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940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40072</TotalTime>
  <Words>686</Words>
  <Application>Microsoft Office PowerPoint</Application>
  <PresentationFormat>On-screen Show (4:3)</PresentationFormat>
  <Paragraphs>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MS Gothic</vt:lpstr>
      <vt:lpstr>ＭＳ Ｐゴシック</vt:lpstr>
      <vt:lpstr>Arial</vt:lpstr>
      <vt:lpstr>Bookman Old Style</vt:lpstr>
      <vt:lpstr>Calibri</vt:lpstr>
      <vt:lpstr>Cambria</vt:lpstr>
      <vt:lpstr>Gill Sans MT</vt:lpstr>
      <vt:lpstr>Rockwell</vt:lpstr>
      <vt:lpstr>Times New Roman</vt:lpstr>
      <vt:lpstr>Wingdings</vt:lpstr>
      <vt:lpstr>Wingdings 3</vt:lpstr>
      <vt:lpstr>1_Origin</vt:lpstr>
      <vt:lpstr>Contact</vt:lpstr>
      <vt:lpstr>Key Points</vt:lpstr>
      <vt:lpstr>Terminology</vt:lpstr>
      <vt:lpstr>Terminology</vt:lpstr>
      <vt:lpstr>More than 2.5 million low- and moderate-income households in Florida pay more than 30% of income for housing. Low-income renters are the most at risk.</vt:lpstr>
      <vt:lpstr>Rents outpace wages for many occupations. </vt:lpstr>
      <vt:lpstr>Rents outpace wages for many occupations. </vt:lpstr>
      <vt:lpstr>The Affordable Housing Continuum</vt:lpstr>
      <vt:lpstr>What counties and cities do: Make the rules</vt:lpstr>
      <vt:lpstr>What counties and cities do: Spend the $</vt:lpstr>
      <vt:lpstr>What counties and cities do: Provide the housing</vt:lpstr>
      <vt:lpstr>Suggested interview questions</vt:lpstr>
      <vt:lpstr>Localhousingsolutions.org: learn about local housing policies</vt:lpstr>
      <vt:lpstr>Contact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AFFORDABILITY AFTER SUBSIDIES: UNDERSTANDING THE TRAJECTORIES OF FORMERLY ASSISTED HOUSING IN FLORIDA</dc:title>
  <dc:creator>Andres Blanco</dc:creator>
  <cp:lastModifiedBy>Ray,Anne L</cp:lastModifiedBy>
  <cp:revision>365</cp:revision>
  <cp:lastPrinted>2019-02-08T21:30:04Z</cp:lastPrinted>
  <dcterms:created xsi:type="dcterms:W3CDTF">2011-02-18T02:03:55Z</dcterms:created>
  <dcterms:modified xsi:type="dcterms:W3CDTF">2019-02-11T15:08:45Z</dcterms:modified>
</cp:coreProperties>
</file>