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1"/>
  </p:notesMasterIdLst>
  <p:sldIdLst>
    <p:sldId id="318" r:id="rId3"/>
    <p:sldId id="268" r:id="rId4"/>
    <p:sldId id="319" r:id="rId5"/>
    <p:sldId id="320" r:id="rId6"/>
    <p:sldId id="321" r:id="rId7"/>
    <p:sldId id="332" r:id="rId8"/>
    <p:sldId id="297" r:id="rId9"/>
    <p:sldId id="322" r:id="rId10"/>
    <p:sldId id="323" r:id="rId11"/>
    <p:sldId id="324" r:id="rId12"/>
    <p:sldId id="327" r:id="rId13"/>
    <p:sldId id="328" r:id="rId14"/>
    <p:sldId id="329" r:id="rId15"/>
    <p:sldId id="330" r:id="rId16"/>
    <p:sldId id="314" r:id="rId17"/>
    <p:sldId id="333" r:id="rId18"/>
    <p:sldId id="334" r:id="rId19"/>
    <p:sldId id="317" r:id="rId2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D282AB-9EC2-4B64-81F9-C79E631E5B0B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9AA666-60E3-4035-820C-39F8F64B5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732C-2962-4591-85D7-14B77BA00DF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53400" y="152400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4">
                <a:moveTo>
                  <a:pt x="60071" y="0"/>
                </a:move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4724" y="83294"/>
                </a:lnTo>
                <a:lnTo>
                  <a:pt x="17605" y="102346"/>
                </a:lnTo>
                <a:lnTo>
                  <a:pt x="36701" y="115183"/>
                </a:lnTo>
                <a:lnTo>
                  <a:pt x="60071" y="119888"/>
                </a:lnTo>
                <a:lnTo>
                  <a:pt x="83421" y="115183"/>
                </a:lnTo>
                <a:lnTo>
                  <a:pt x="102473" y="102346"/>
                </a:lnTo>
                <a:lnTo>
                  <a:pt x="115310" y="83294"/>
                </a:lnTo>
                <a:lnTo>
                  <a:pt x="120015" y="59944"/>
                </a:lnTo>
                <a:lnTo>
                  <a:pt x="115310" y="36593"/>
                </a:lnTo>
                <a:lnTo>
                  <a:pt x="102473" y="17541"/>
                </a:lnTo>
                <a:lnTo>
                  <a:pt x="83421" y="4704"/>
                </a:lnTo>
                <a:lnTo>
                  <a:pt x="60071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21420" y="152400"/>
            <a:ext cx="118745" cy="120014"/>
          </a:xfrm>
          <a:custGeom>
            <a:avLst/>
            <a:gdLst/>
            <a:ahLst/>
            <a:cxnLst/>
            <a:rect l="l" t="t" r="r" b="b"/>
            <a:pathLst>
              <a:path w="118745" h="120014">
                <a:moveTo>
                  <a:pt x="59308" y="0"/>
                </a:moveTo>
                <a:lnTo>
                  <a:pt x="36218" y="4704"/>
                </a:lnTo>
                <a:lnTo>
                  <a:pt x="17367" y="17541"/>
                </a:lnTo>
                <a:lnTo>
                  <a:pt x="4659" y="36593"/>
                </a:lnTo>
                <a:lnTo>
                  <a:pt x="0" y="59944"/>
                </a:lnTo>
                <a:lnTo>
                  <a:pt x="4659" y="83294"/>
                </a:lnTo>
                <a:lnTo>
                  <a:pt x="17367" y="102346"/>
                </a:lnTo>
                <a:lnTo>
                  <a:pt x="36218" y="115183"/>
                </a:lnTo>
                <a:lnTo>
                  <a:pt x="59308" y="119888"/>
                </a:lnTo>
                <a:lnTo>
                  <a:pt x="82325" y="115183"/>
                </a:lnTo>
                <a:lnTo>
                  <a:pt x="101139" y="102346"/>
                </a:lnTo>
                <a:lnTo>
                  <a:pt x="113833" y="83294"/>
                </a:lnTo>
                <a:lnTo>
                  <a:pt x="118490" y="59944"/>
                </a:lnTo>
                <a:lnTo>
                  <a:pt x="113833" y="36593"/>
                </a:lnTo>
                <a:lnTo>
                  <a:pt x="101139" y="17541"/>
                </a:lnTo>
                <a:lnTo>
                  <a:pt x="82325" y="4704"/>
                </a:lnTo>
                <a:lnTo>
                  <a:pt x="59308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89442" y="152400"/>
            <a:ext cx="114300" cy="120014"/>
          </a:xfrm>
          <a:custGeom>
            <a:avLst/>
            <a:gdLst/>
            <a:ahLst/>
            <a:cxnLst/>
            <a:rect l="l" t="t" r="r" b="b"/>
            <a:pathLst>
              <a:path w="114300" h="120014">
                <a:moveTo>
                  <a:pt x="57023" y="0"/>
                </a:moveTo>
                <a:lnTo>
                  <a:pt x="34825" y="4704"/>
                </a:lnTo>
                <a:lnTo>
                  <a:pt x="16700" y="17541"/>
                </a:lnTo>
                <a:lnTo>
                  <a:pt x="4480" y="36593"/>
                </a:lnTo>
                <a:lnTo>
                  <a:pt x="0" y="59944"/>
                </a:lnTo>
                <a:lnTo>
                  <a:pt x="4480" y="83294"/>
                </a:lnTo>
                <a:lnTo>
                  <a:pt x="16700" y="102346"/>
                </a:lnTo>
                <a:lnTo>
                  <a:pt x="34825" y="115183"/>
                </a:lnTo>
                <a:lnTo>
                  <a:pt x="57023" y="119888"/>
                </a:lnTo>
                <a:lnTo>
                  <a:pt x="79220" y="115183"/>
                </a:lnTo>
                <a:lnTo>
                  <a:pt x="97345" y="102346"/>
                </a:lnTo>
                <a:lnTo>
                  <a:pt x="109565" y="83294"/>
                </a:lnTo>
                <a:lnTo>
                  <a:pt x="114046" y="59944"/>
                </a:lnTo>
                <a:lnTo>
                  <a:pt x="109565" y="36593"/>
                </a:lnTo>
                <a:lnTo>
                  <a:pt x="97345" y="17541"/>
                </a:lnTo>
                <a:lnTo>
                  <a:pt x="79220" y="4704"/>
                </a:lnTo>
                <a:lnTo>
                  <a:pt x="57023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53400" y="320293"/>
            <a:ext cx="120014" cy="115570"/>
          </a:xfrm>
          <a:custGeom>
            <a:avLst/>
            <a:gdLst/>
            <a:ahLst/>
            <a:cxnLst/>
            <a:rect l="l" t="t" r="r" b="b"/>
            <a:pathLst>
              <a:path w="120015" h="115570">
                <a:moveTo>
                  <a:pt x="60071" y="0"/>
                </a:moveTo>
                <a:lnTo>
                  <a:pt x="36701" y="4546"/>
                </a:lnTo>
                <a:lnTo>
                  <a:pt x="17605" y="16938"/>
                </a:lnTo>
                <a:lnTo>
                  <a:pt x="4724" y="35307"/>
                </a:lnTo>
                <a:lnTo>
                  <a:pt x="0" y="57784"/>
                </a:lnTo>
                <a:lnTo>
                  <a:pt x="4724" y="80242"/>
                </a:lnTo>
                <a:lnTo>
                  <a:pt x="17605" y="98567"/>
                </a:lnTo>
                <a:lnTo>
                  <a:pt x="36701" y="110916"/>
                </a:lnTo>
                <a:lnTo>
                  <a:pt x="60071" y="115442"/>
                </a:lnTo>
                <a:lnTo>
                  <a:pt x="83421" y="110916"/>
                </a:lnTo>
                <a:lnTo>
                  <a:pt x="102473" y="98567"/>
                </a:lnTo>
                <a:lnTo>
                  <a:pt x="115310" y="80242"/>
                </a:lnTo>
                <a:lnTo>
                  <a:pt x="120015" y="57784"/>
                </a:lnTo>
                <a:lnTo>
                  <a:pt x="115310" y="35307"/>
                </a:lnTo>
                <a:lnTo>
                  <a:pt x="102473" y="16938"/>
                </a:lnTo>
                <a:lnTo>
                  <a:pt x="83421" y="4546"/>
                </a:lnTo>
                <a:lnTo>
                  <a:pt x="60071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321420" y="320293"/>
            <a:ext cx="118745" cy="115570"/>
          </a:xfrm>
          <a:custGeom>
            <a:avLst/>
            <a:gdLst/>
            <a:ahLst/>
            <a:cxnLst/>
            <a:rect l="l" t="t" r="r" b="b"/>
            <a:pathLst>
              <a:path w="118745" h="115570">
                <a:moveTo>
                  <a:pt x="59308" y="0"/>
                </a:moveTo>
                <a:lnTo>
                  <a:pt x="36218" y="4546"/>
                </a:lnTo>
                <a:lnTo>
                  <a:pt x="17367" y="16938"/>
                </a:lnTo>
                <a:lnTo>
                  <a:pt x="4659" y="35307"/>
                </a:lnTo>
                <a:lnTo>
                  <a:pt x="0" y="57784"/>
                </a:lnTo>
                <a:lnTo>
                  <a:pt x="4659" y="80242"/>
                </a:lnTo>
                <a:lnTo>
                  <a:pt x="17367" y="98567"/>
                </a:lnTo>
                <a:lnTo>
                  <a:pt x="36218" y="110916"/>
                </a:lnTo>
                <a:lnTo>
                  <a:pt x="59308" y="115442"/>
                </a:lnTo>
                <a:lnTo>
                  <a:pt x="82325" y="110916"/>
                </a:lnTo>
                <a:lnTo>
                  <a:pt x="101139" y="98567"/>
                </a:lnTo>
                <a:lnTo>
                  <a:pt x="113833" y="80242"/>
                </a:lnTo>
                <a:lnTo>
                  <a:pt x="118490" y="57784"/>
                </a:lnTo>
                <a:lnTo>
                  <a:pt x="113833" y="35307"/>
                </a:lnTo>
                <a:lnTo>
                  <a:pt x="101139" y="16938"/>
                </a:lnTo>
                <a:lnTo>
                  <a:pt x="82325" y="4546"/>
                </a:lnTo>
                <a:lnTo>
                  <a:pt x="59308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89442" y="320293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023" y="0"/>
                </a:moveTo>
                <a:lnTo>
                  <a:pt x="34825" y="4546"/>
                </a:lnTo>
                <a:lnTo>
                  <a:pt x="16700" y="16938"/>
                </a:lnTo>
                <a:lnTo>
                  <a:pt x="4480" y="35307"/>
                </a:lnTo>
                <a:lnTo>
                  <a:pt x="0" y="57784"/>
                </a:lnTo>
                <a:lnTo>
                  <a:pt x="4480" y="80242"/>
                </a:lnTo>
                <a:lnTo>
                  <a:pt x="16700" y="98567"/>
                </a:lnTo>
                <a:lnTo>
                  <a:pt x="34825" y="110916"/>
                </a:lnTo>
                <a:lnTo>
                  <a:pt x="57023" y="115442"/>
                </a:lnTo>
                <a:lnTo>
                  <a:pt x="79220" y="110916"/>
                </a:lnTo>
                <a:lnTo>
                  <a:pt x="97345" y="98567"/>
                </a:lnTo>
                <a:lnTo>
                  <a:pt x="109565" y="80242"/>
                </a:lnTo>
                <a:lnTo>
                  <a:pt x="114046" y="57784"/>
                </a:lnTo>
                <a:lnTo>
                  <a:pt x="109565" y="35307"/>
                </a:lnTo>
                <a:lnTo>
                  <a:pt x="97345" y="16938"/>
                </a:lnTo>
                <a:lnTo>
                  <a:pt x="79220" y="4546"/>
                </a:lnTo>
                <a:lnTo>
                  <a:pt x="57023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57463" y="320293"/>
            <a:ext cx="109855" cy="115570"/>
          </a:xfrm>
          <a:custGeom>
            <a:avLst/>
            <a:gdLst/>
            <a:ahLst/>
            <a:cxnLst/>
            <a:rect l="l" t="t" r="r" b="b"/>
            <a:pathLst>
              <a:path w="109854" h="115570">
                <a:moveTo>
                  <a:pt x="54863" y="0"/>
                </a:moveTo>
                <a:lnTo>
                  <a:pt x="33486" y="4546"/>
                </a:lnTo>
                <a:lnTo>
                  <a:pt x="16049" y="16938"/>
                </a:lnTo>
                <a:lnTo>
                  <a:pt x="4304" y="35307"/>
                </a:lnTo>
                <a:lnTo>
                  <a:pt x="0" y="57784"/>
                </a:lnTo>
                <a:lnTo>
                  <a:pt x="4304" y="80242"/>
                </a:lnTo>
                <a:lnTo>
                  <a:pt x="16049" y="98567"/>
                </a:lnTo>
                <a:lnTo>
                  <a:pt x="33486" y="110916"/>
                </a:lnTo>
                <a:lnTo>
                  <a:pt x="54863" y="115442"/>
                </a:lnTo>
                <a:lnTo>
                  <a:pt x="76168" y="110916"/>
                </a:lnTo>
                <a:lnTo>
                  <a:pt x="93567" y="98567"/>
                </a:lnTo>
                <a:lnTo>
                  <a:pt x="105298" y="80242"/>
                </a:lnTo>
                <a:lnTo>
                  <a:pt x="109600" y="57784"/>
                </a:lnTo>
                <a:lnTo>
                  <a:pt x="105298" y="35307"/>
                </a:lnTo>
                <a:lnTo>
                  <a:pt x="93567" y="16938"/>
                </a:lnTo>
                <a:lnTo>
                  <a:pt x="76168" y="4546"/>
                </a:lnTo>
                <a:lnTo>
                  <a:pt x="54863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53400" y="488187"/>
            <a:ext cx="120014" cy="109855"/>
          </a:xfrm>
          <a:custGeom>
            <a:avLst/>
            <a:gdLst/>
            <a:ahLst/>
            <a:cxnLst/>
            <a:rect l="l" t="t" r="r" b="b"/>
            <a:pathLst>
              <a:path w="120015" h="109854">
                <a:moveTo>
                  <a:pt x="60071" y="0"/>
                </a:moveTo>
                <a:lnTo>
                  <a:pt x="36701" y="4302"/>
                </a:lnTo>
                <a:lnTo>
                  <a:pt x="17605" y="16033"/>
                </a:lnTo>
                <a:lnTo>
                  <a:pt x="4724" y="33432"/>
                </a:lnTo>
                <a:lnTo>
                  <a:pt x="0" y="54737"/>
                </a:lnTo>
                <a:lnTo>
                  <a:pt x="4724" y="76041"/>
                </a:lnTo>
                <a:lnTo>
                  <a:pt x="17605" y="93440"/>
                </a:lnTo>
                <a:lnTo>
                  <a:pt x="36701" y="105171"/>
                </a:lnTo>
                <a:lnTo>
                  <a:pt x="60071" y="109474"/>
                </a:lnTo>
                <a:lnTo>
                  <a:pt x="83421" y="105171"/>
                </a:lnTo>
                <a:lnTo>
                  <a:pt x="102473" y="93440"/>
                </a:lnTo>
                <a:lnTo>
                  <a:pt x="115310" y="76041"/>
                </a:lnTo>
                <a:lnTo>
                  <a:pt x="120015" y="54737"/>
                </a:lnTo>
                <a:lnTo>
                  <a:pt x="115310" y="33432"/>
                </a:lnTo>
                <a:lnTo>
                  <a:pt x="102473" y="16033"/>
                </a:lnTo>
                <a:lnTo>
                  <a:pt x="83421" y="4302"/>
                </a:lnTo>
                <a:lnTo>
                  <a:pt x="60071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321420" y="488187"/>
            <a:ext cx="118745" cy="109855"/>
          </a:xfrm>
          <a:custGeom>
            <a:avLst/>
            <a:gdLst/>
            <a:ahLst/>
            <a:cxnLst/>
            <a:rect l="l" t="t" r="r" b="b"/>
            <a:pathLst>
              <a:path w="118745" h="109854">
                <a:moveTo>
                  <a:pt x="59308" y="0"/>
                </a:moveTo>
                <a:lnTo>
                  <a:pt x="36218" y="4302"/>
                </a:lnTo>
                <a:lnTo>
                  <a:pt x="17367" y="16033"/>
                </a:lnTo>
                <a:lnTo>
                  <a:pt x="4659" y="33432"/>
                </a:lnTo>
                <a:lnTo>
                  <a:pt x="0" y="54737"/>
                </a:lnTo>
                <a:lnTo>
                  <a:pt x="4659" y="76041"/>
                </a:lnTo>
                <a:lnTo>
                  <a:pt x="17367" y="93440"/>
                </a:lnTo>
                <a:lnTo>
                  <a:pt x="36218" y="105171"/>
                </a:lnTo>
                <a:lnTo>
                  <a:pt x="59308" y="109474"/>
                </a:lnTo>
                <a:lnTo>
                  <a:pt x="82325" y="105171"/>
                </a:lnTo>
                <a:lnTo>
                  <a:pt x="101139" y="93440"/>
                </a:lnTo>
                <a:lnTo>
                  <a:pt x="113833" y="76041"/>
                </a:lnTo>
                <a:lnTo>
                  <a:pt x="118490" y="54737"/>
                </a:lnTo>
                <a:lnTo>
                  <a:pt x="113833" y="33432"/>
                </a:lnTo>
                <a:lnTo>
                  <a:pt x="101139" y="16033"/>
                </a:lnTo>
                <a:lnTo>
                  <a:pt x="82325" y="4302"/>
                </a:lnTo>
                <a:lnTo>
                  <a:pt x="59308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489442" y="488187"/>
            <a:ext cx="114300" cy="109855"/>
          </a:xfrm>
          <a:custGeom>
            <a:avLst/>
            <a:gdLst/>
            <a:ahLst/>
            <a:cxnLst/>
            <a:rect l="l" t="t" r="r" b="b"/>
            <a:pathLst>
              <a:path w="114300" h="109854">
                <a:moveTo>
                  <a:pt x="57023" y="0"/>
                </a:moveTo>
                <a:lnTo>
                  <a:pt x="34825" y="4302"/>
                </a:lnTo>
                <a:lnTo>
                  <a:pt x="16700" y="16033"/>
                </a:lnTo>
                <a:lnTo>
                  <a:pt x="4480" y="33432"/>
                </a:lnTo>
                <a:lnTo>
                  <a:pt x="0" y="54737"/>
                </a:lnTo>
                <a:lnTo>
                  <a:pt x="4480" y="76041"/>
                </a:lnTo>
                <a:lnTo>
                  <a:pt x="16700" y="93440"/>
                </a:lnTo>
                <a:lnTo>
                  <a:pt x="34825" y="105171"/>
                </a:lnTo>
                <a:lnTo>
                  <a:pt x="57023" y="109474"/>
                </a:lnTo>
                <a:lnTo>
                  <a:pt x="79220" y="105171"/>
                </a:lnTo>
                <a:lnTo>
                  <a:pt x="97345" y="93440"/>
                </a:lnTo>
                <a:lnTo>
                  <a:pt x="109565" y="76041"/>
                </a:lnTo>
                <a:lnTo>
                  <a:pt x="114046" y="54737"/>
                </a:lnTo>
                <a:lnTo>
                  <a:pt x="109565" y="33432"/>
                </a:lnTo>
                <a:lnTo>
                  <a:pt x="97345" y="16033"/>
                </a:lnTo>
                <a:lnTo>
                  <a:pt x="79220" y="4302"/>
                </a:lnTo>
                <a:lnTo>
                  <a:pt x="57023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57463" y="48818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4863" y="0"/>
                </a:moveTo>
                <a:lnTo>
                  <a:pt x="33486" y="4302"/>
                </a:lnTo>
                <a:lnTo>
                  <a:pt x="16049" y="16033"/>
                </a:lnTo>
                <a:lnTo>
                  <a:pt x="4304" y="33432"/>
                </a:lnTo>
                <a:lnTo>
                  <a:pt x="0" y="54737"/>
                </a:lnTo>
                <a:lnTo>
                  <a:pt x="4304" y="76041"/>
                </a:lnTo>
                <a:lnTo>
                  <a:pt x="16049" y="93440"/>
                </a:lnTo>
                <a:lnTo>
                  <a:pt x="33486" y="105171"/>
                </a:lnTo>
                <a:lnTo>
                  <a:pt x="54863" y="109474"/>
                </a:lnTo>
                <a:lnTo>
                  <a:pt x="76168" y="105171"/>
                </a:lnTo>
                <a:lnTo>
                  <a:pt x="93567" y="93440"/>
                </a:lnTo>
                <a:lnTo>
                  <a:pt x="105298" y="76041"/>
                </a:lnTo>
                <a:lnTo>
                  <a:pt x="109600" y="54737"/>
                </a:lnTo>
                <a:lnTo>
                  <a:pt x="105298" y="33432"/>
                </a:lnTo>
                <a:lnTo>
                  <a:pt x="93567" y="16033"/>
                </a:lnTo>
                <a:lnTo>
                  <a:pt x="76168" y="4302"/>
                </a:lnTo>
                <a:lnTo>
                  <a:pt x="54863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825483" y="488187"/>
            <a:ext cx="120650" cy="109855"/>
          </a:xfrm>
          <a:custGeom>
            <a:avLst/>
            <a:gdLst/>
            <a:ahLst/>
            <a:cxnLst/>
            <a:rect l="l" t="t" r="r" b="b"/>
            <a:pathLst>
              <a:path w="120650" h="109854">
                <a:moveTo>
                  <a:pt x="60071" y="0"/>
                </a:moveTo>
                <a:lnTo>
                  <a:pt x="36701" y="4302"/>
                </a:lnTo>
                <a:lnTo>
                  <a:pt x="17605" y="16033"/>
                </a:lnTo>
                <a:lnTo>
                  <a:pt x="4724" y="33432"/>
                </a:lnTo>
                <a:lnTo>
                  <a:pt x="0" y="54737"/>
                </a:lnTo>
                <a:lnTo>
                  <a:pt x="4724" y="76041"/>
                </a:lnTo>
                <a:lnTo>
                  <a:pt x="17605" y="93440"/>
                </a:lnTo>
                <a:lnTo>
                  <a:pt x="36701" y="105171"/>
                </a:lnTo>
                <a:lnTo>
                  <a:pt x="60071" y="109474"/>
                </a:lnTo>
                <a:lnTo>
                  <a:pt x="83440" y="105171"/>
                </a:lnTo>
                <a:lnTo>
                  <a:pt x="102536" y="93440"/>
                </a:lnTo>
                <a:lnTo>
                  <a:pt x="115417" y="76041"/>
                </a:lnTo>
                <a:lnTo>
                  <a:pt x="120142" y="54737"/>
                </a:lnTo>
                <a:lnTo>
                  <a:pt x="115417" y="33432"/>
                </a:lnTo>
                <a:lnTo>
                  <a:pt x="102536" y="16033"/>
                </a:lnTo>
                <a:lnTo>
                  <a:pt x="83440" y="4302"/>
                </a:lnTo>
                <a:lnTo>
                  <a:pt x="60071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53400" y="656208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5">
                <a:moveTo>
                  <a:pt x="60071" y="0"/>
                </a:move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3"/>
                </a:lnTo>
                <a:lnTo>
                  <a:pt x="4724" y="83294"/>
                </a:lnTo>
                <a:lnTo>
                  <a:pt x="17605" y="102346"/>
                </a:lnTo>
                <a:lnTo>
                  <a:pt x="36701" y="115183"/>
                </a:lnTo>
                <a:lnTo>
                  <a:pt x="60071" y="119887"/>
                </a:lnTo>
                <a:lnTo>
                  <a:pt x="83421" y="115183"/>
                </a:lnTo>
                <a:lnTo>
                  <a:pt x="102473" y="102346"/>
                </a:lnTo>
                <a:lnTo>
                  <a:pt x="115310" y="83294"/>
                </a:lnTo>
                <a:lnTo>
                  <a:pt x="120015" y="59943"/>
                </a:lnTo>
                <a:lnTo>
                  <a:pt x="115310" y="36593"/>
                </a:lnTo>
                <a:lnTo>
                  <a:pt x="102473" y="17541"/>
                </a:lnTo>
                <a:lnTo>
                  <a:pt x="83421" y="4704"/>
                </a:lnTo>
                <a:lnTo>
                  <a:pt x="60071" y="0"/>
                </a:lnTo>
                <a:close/>
              </a:path>
            </a:pathLst>
          </a:custGeom>
          <a:solidFill>
            <a:srgbClr val="124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321420" y="656208"/>
            <a:ext cx="118745" cy="120014"/>
          </a:xfrm>
          <a:custGeom>
            <a:avLst/>
            <a:gdLst/>
            <a:ahLst/>
            <a:cxnLst/>
            <a:rect l="l" t="t" r="r" b="b"/>
            <a:pathLst>
              <a:path w="118745" h="120015">
                <a:moveTo>
                  <a:pt x="59308" y="0"/>
                </a:moveTo>
                <a:lnTo>
                  <a:pt x="36218" y="4704"/>
                </a:lnTo>
                <a:lnTo>
                  <a:pt x="17367" y="17541"/>
                </a:lnTo>
                <a:lnTo>
                  <a:pt x="4659" y="36593"/>
                </a:lnTo>
                <a:lnTo>
                  <a:pt x="0" y="59943"/>
                </a:lnTo>
                <a:lnTo>
                  <a:pt x="4659" y="83294"/>
                </a:lnTo>
                <a:lnTo>
                  <a:pt x="17367" y="102346"/>
                </a:lnTo>
                <a:lnTo>
                  <a:pt x="36218" y="115183"/>
                </a:lnTo>
                <a:lnTo>
                  <a:pt x="59308" y="119887"/>
                </a:lnTo>
                <a:lnTo>
                  <a:pt x="82325" y="115183"/>
                </a:lnTo>
                <a:lnTo>
                  <a:pt x="101139" y="102346"/>
                </a:lnTo>
                <a:lnTo>
                  <a:pt x="113833" y="83294"/>
                </a:lnTo>
                <a:lnTo>
                  <a:pt x="118490" y="59943"/>
                </a:lnTo>
                <a:lnTo>
                  <a:pt x="113833" y="36593"/>
                </a:lnTo>
                <a:lnTo>
                  <a:pt x="101139" y="17541"/>
                </a:lnTo>
                <a:lnTo>
                  <a:pt x="82325" y="4704"/>
                </a:lnTo>
                <a:lnTo>
                  <a:pt x="59308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489442" y="656208"/>
            <a:ext cx="114300" cy="120014"/>
          </a:xfrm>
          <a:custGeom>
            <a:avLst/>
            <a:gdLst/>
            <a:ahLst/>
            <a:cxnLst/>
            <a:rect l="l" t="t" r="r" b="b"/>
            <a:pathLst>
              <a:path w="114300" h="120015">
                <a:moveTo>
                  <a:pt x="57023" y="0"/>
                </a:moveTo>
                <a:lnTo>
                  <a:pt x="34825" y="4704"/>
                </a:lnTo>
                <a:lnTo>
                  <a:pt x="16700" y="17541"/>
                </a:lnTo>
                <a:lnTo>
                  <a:pt x="4480" y="36593"/>
                </a:lnTo>
                <a:lnTo>
                  <a:pt x="0" y="59943"/>
                </a:lnTo>
                <a:lnTo>
                  <a:pt x="4480" y="83294"/>
                </a:lnTo>
                <a:lnTo>
                  <a:pt x="16700" y="102346"/>
                </a:lnTo>
                <a:lnTo>
                  <a:pt x="34825" y="115183"/>
                </a:lnTo>
                <a:lnTo>
                  <a:pt x="57023" y="119887"/>
                </a:lnTo>
                <a:lnTo>
                  <a:pt x="79220" y="115183"/>
                </a:lnTo>
                <a:lnTo>
                  <a:pt x="97345" y="102346"/>
                </a:lnTo>
                <a:lnTo>
                  <a:pt x="109565" y="83294"/>
                </a:lnTo>
                <a:lnTo>
                  <a:pt x="114046" y="59943"/>
                </a:lnTo>
                <a:lnTo>
                  <a:pt x="109565" y="36593"/>
                </a:lnTo>
                <a:lnTo>
                  <a:pt x="97345" y="17541"/>
                </a:lnTo>
                <a:lnTo>
                  <a:pt x="79220" y="4704"/>
                </a:lnTo>
                <a:lnTo>
                  <a:pt x="57023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57463" y="656208"/>
            <a:ext cx="109855" cy="120014"/>
          </a:xfrm>
          <a:custGeom>
            <a:avLst/>
            <a:gdLst/>
            <a:ahLst/>
            <a:cxnLst/>
            <a:rect l="l" t="t" r="r" b="b"/>
            <a:pathLst>
              <a:path w="109854" h="120015">
                <a:moveTo>
                  <a:pt x="54863" y="0"/>
                </a:moveTo>
                <a:lnTo>
                  <a:pt x="33486" y="4704"/>
                </a:lnTo>
                <a:lnTo>
                  <a:pt x="16049" y="17541"/>
                </a:lnTo>
                <a:lnTo>
                  <a:pt x="4304" y="36593"/>
                </a:lnTo>
                <a:lnTo>
                  <a:pt x="0" y="59943"/>
                </a:lnTo>
                <a:lnTo>
                  <a:pt x="4304" y="83294"/>
                </a:lnTo>
                <a:lnTo>
                  <a:pt x="16049" y="102346"/>
                </a:lnTo>
                <a:lnTo>
                  <a:pt x="33486" y="115183"/>
                </a:lnTo>
                <a:lnTo>
                  <a:pt x="54863" y="119887"/>
                </a:lnTo>
                <a:lnTo>
                  <a:pt x="76168" y="115183"/>
                </a:lnTo>
                <a:lnTo>
                  <a:pt x="93567" y="102346"/>
                </a:lnTo>
                <a:lnTo>
                  <a:pt x="105298" y="83294"/>
                </a:lnTo>
                <a:lnTo>
                  <a:pt x="109600" y="59943"/>
                </a:lnTo>
                <a:lnTo>
                  <a:pt x="105298" y="36593"/>
                </a:lnTo>
                <a:lnTo>
                  <a:pt x="93567" y="17541"/>
                </a:lnTo>
                <a:lnTo>
                  <a:pt x="76168" y="4704"/>
                </a:lnTo>
                <a:lnTo>
                  <a:pt x="54863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153400" y="824102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5">
                <a:moveTo>
                  <a:pt x="60071" y="0"/>
                </a:move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4724" y="83294"/>
                </a:lnTo>
                <a:lnTo>
                  <a:pt x="17605" y="102346"/>
                </a:lnTo>
                <a:lnTo>
                  <a:pt x="36701" y="115183"/>
                </a:lnTo>
                <a:lnTo>
                  <a:pt x="60071" y="119887"/>
                </a:lnTo>
                <a:lnTo>
                  <a:pt x="83421" y="115183"/>
                </a:lnTo>
                <a:lnTo>
                  <a:pt x="102473" y="102346"/>
                </a:lnTo>
                <a:lnTo>
                  <a:pt x="115310" y="83294"/>
                </a:lnTo>
                <a:lnTo>
                  <a:pt x="120015" y="59944"/>
                </a:lnTo>
                <a:lnTo>
                  <a:pt x="115310" y="36593"/>
                </a:lnTo>
                <a:lnTo>
                  <a:pt x="102473" y="17541"/>
                </a:lnTo>
                <a:lnTo>
                  <a:pt x="83421" y="4704"/>
                </a:lnTo>
                <a:lnTo>
                  <a:pt x="60071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321420" y="824102"/>
            <a:ext cx="118745" cy="120014"/>
          </a:xfrm>
          <a:custGeom>
            <a:avLst/>
            <a:gdLst/>
            <a:ahLst/>
            <a:cxnLst/>
            <a:rect l="l" t="t" r="r" b="b"/>
            <a:pathLst>
              <a:path w="118745" h="120015">
                <a:moveTo>
                  <a:pt x="59308" y="0"/>
                </a:moveTo>
                <a:lnTo>
                  <a:pt x="36218" y="4704"/>
                </a:lnTo>
                <a:lnTo>
                  <a:pt x="17367" y="17541"/>
                </a:lnTo>
                <a:lnTo>
                  <a:pt x="4659" y="36593"/>
                </a:lnTo>
                <a:lnTo>
                  <a:pt x="0" y="59944"/>
                </a:lnTo>
                <a:lnTo>
                  <a:pt x="4659" y="83294"/>
                </a:lnTo>
                <a:lnTo>
                  <a:pt x="17367" y="102346"/>
                </a:lnTo>
                <a:lnTo>
                  <a:pt x="36218" y="115183"/>
                </a:lnTo>
                <a:lnTo>
                  <a:pt x="59308" y="119887"/>
                </a:lnTo>
                <a:lnTo>
                  <a:pt x="82325" y="115183"/>
                </a:lnTo>
                <a:lnTo>
                  <a:pt x="101139" y="102346"/>
                </a:lnTo>
                <a:lnTo>
                  <a:pt x="113833" y="83294"/>
                </a:lnTo>
                <a:lnTo>
                  <a:pt x="118490" y="59944"/>
                </a:lnTo>
                <a:lnTo>
                  <a:pt x="113833" y="36593"/>
                </a:lnTo>
                <a:lnTo>
                  <a:pt x="101139" y="17541"/>
                </a:lnTo>
                <a:lnTo>
                  <a:pt x="82325" y="4704"/>
                </a:lnTo>
                <a:lnTo>
                  <a:pt x="59308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489442" y="824102"/>
            <a:ext cx="114300" cy="120014"/>
          </a:xfrm>
          <a:custGeom>
            <a:avLst/>
            <a:gdLst/>
            <a:ahLst/>
            <a:cxnLst/>
            <a:rect l="l" t="t" r="r" b="b"/>
            <a:pathLst>
              <a:path w="114300" h="120015">
                <a:moveTo>
                  <a:pt x="57023" y="0"/>
                </a:moveTo>
                <a:lnTo>
                  <a:pt x="34825" y="4704"/>
                </a:lnTo>
                <a:lnTo>
                  <a:pt x="16700" y="17541"/>
                </a:lnTo>
                <a:lnTo>
                  <a:pt x="4480" y="36593"/>
                </a:lnTo>
                <a:lnTo>
                  <a:pt x="0" y="59944"/>
                </a:lnTo>
                <a:lnTo>
                  <a:pt x="4480" y="83294"/>
                </a:lnTo>
                <a:lnTo>
                  <a:pt x="16700" y="102346"/>
                </a:lnTo>
                <a:lnTo>
                  <a:pt x="34825" y="115183"/>
                </a:lnTo>
                <a:lnTo>
                  <a:pt x="57023" y="119887"/>
                </a:lnTo>
                <a:lnTo>
                  <a:pt x="79220" y="115183"/>
                </a:lnTo>
                <a:lnTo>
                  <a:pt x="97345" y="102346"/>
                </a:lnTo>
                <a:lnTo>
                  <a:pt x="109565" y="83294"/>
                </a:lnTo>
                <a:lnTo>
                  <a:pt x="114046" y="59944"/>
                </a:lnTo>
                <a:lnTo>
                  <a:pt x="109565" y="36593"/>
                </a:lnTo>
                <a:lnTo>
                  <a:pt x="97345" y="17541"/>
                </a:lnTo>
                <a:lnTo>
                  <a:pt x="79220" y="4704"/>
                </a:lnTo>
                <a:lnTo>
                  <a:pt x="57023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657463" y="824102"/>
            <a:ext cx="109855" cy="120014"/>
          </a:xfrm>
          <a:custGeom>
            <a:avLst/>
            <a:gdLst/>
            <a:ahLst/>
            <a:cxnLst/>
            <a:rect l="l" t="t" r="r" b="b"/>
            <a:pathLst>
              <a:path w="109854" h="120015">
                <a:moveTo>
                  <a:pt x="54863" y="0"/>
                </a:moveTo>
                <a:lnTo>
                  <a:pt x="33486" y="4704"/>
                </a:lnTo>
                <a:lnTo>
                  <a:pt x="16049" y="17541"/>
                </a:lnTo>
                <a:lnTo>
                  <a:pt x="4304" y="36593"/>
                </a:lnTo>
                <a:lnTo>
                  <a:pt x="0" y="59944"/>
                </a:lnTo>
                <a:lnTo>
                  <a:pt x="4304" y="83294"/>
                </a:lnTo>
                <a:lnTo>
                  <a:pt x="16049" y="102346"/>
                </a:lnTo>
                <a:lnTo>
                  <a:pt x="33486" y="115183"/>
                </a:lnTo>
                <a:lnTo>
                  <a:pt x="54863" y="119887"/>
                </a:lnTo>
                <a:lnTo>
                  <a:pt x="76168" y="115183"/>
                </a:lnTo>
                <a:lnTo>
                  <a:pt x="93567" y="102346"/>
                </a:lnTo>
                <a:lnTo>
                  <a:pt x="105298" y="83294"/>
                </a:lnTo>
                <a:lnTo>
                  <a:pt x="109600" y="59944"/>
                </a:lnTo>
                <a:lnTo>
                  <a:pt x="105298" y="36593"/>
                </a:lnTo>
                <a:lnTo>
                  <a:pt x="93567" y="17541"/>
                </a:lnTo>
                <a:lnTo>
                  <a:pt x="76168" y="4704"/>
                </a:lnTo>
                <a:lnTo>
                  <a:pt x="5486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825483" y="824102"/>
            <a:ext cx="120650" cy="120014"/>
          </a:xfrm>
          <a:custGeom>
            <a:avLst/>
            <a:gdLst/>
            <a:ahLst/>
            <a:cxnLst/>
            <a:rect l="l" t="t" r="r" b="b"/>
            <a:pathLst>
              <a:path w="120650" h="120015">
                <a:moveTo>
                  <a:pt x="60071" y="0"/>
                </a:moveTo>
                <a:lnTo>
                  <a:pt x="36701" y="4704"/>
                </a:lnTo>
                <a:lnTo>
                  <a:pt x="17605" y="17541"/>
                </a:lnTo>
                <a:lnTo>
                  <a:pt x="4724" y="36593"/>
                </a:lnTo>
                <a:lnTo>
                  <a:pt x="0" y="59944"/>
                </a:lnTo>
                <a:lnTo>
                  <a:pt x="4724" y="83294"/>
                </a:lnTo>
                <a:lnTo>
                  <a:pt x="17605" y="102346"/>
                </a:lnTo>
                <a:lnTo>
                  <a:pt x="36701" y="115183"/>
                </a:lnTo>
                <a:lnTo>
                  <a:pt x="60071" y="119887"/>
                </a:lnTo>
                <a:lnTo>
                  <a:pt x="83440" y="115183"/>
                </a:lnTo>
                <a:lnTo>
                  <a:pt x="102536" y="102346"/>
                </a:lnTo>
                <a:lnTo>
                  <a:pt x="115417" y="83294"/>
                </a:lnTo>
                <a:lnTo>
                  <a:pt x="120142" y="59944"/>
                </a:lnTo>
                <a:lnTo>
                  <a:pt x="115417" y="36593"/>
                </a:lnTo>
                <a:lnTo>
                  <a:pt x="102536" y="17541"/>
                </a:lnTo>
                <a:lnTo>
                  <a:pt x="83440" y="4704"/>
                </a:lnTo>
                <a:lnTo>
                  <a:pt x="6007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3400" y="991997"/>
            <a:ext cx="120014" cy="118745"/>
          </a:xfrm>
          <a:custGeom>
            <a:avLst/>
            <a:gdLst/>
            <a:ahLst/>
            <a:cxnLst/>
            <a:rect l="l" t="t" r="r" b="b"/>
            <a:pathLst>
              <a:path w="120015" h="118744">
                <a:moveTo>
                  <a:pt x="60071" y="0"/>
                </a:moveTo>
                <a:lnTo>
                  <a:pt x="36701" y="4657"/>
                </a:lnTo>
                <a:lnTo>
                  <a:pt x="17605" y="17351"/>
                </a:lnTo>
                <a:lnTo>
                  <a:pt x="4724" y="36165"/>
                </a:lnTo>
                <a:lnTo>
                  <a:pt x="0" y="59181"/>
                </a:lnTo>
                <a:lnTo>
                  <a:pt x="4724" y="82272"/>
                </a:lnTo>
                <a:lnTo>
                  <a:pt x="17605" y="101123"/>
                </a:lnTo>
                <a:lnTo>
                  <a:pt x="36701" y="113831"/>
                </a:lnTo>
                <a:lnTo>
                  <a:pt x="60071" y="118490"/>
                </a:lnTo>
                <a:lnTo>
                  <a:pt x="83421" y="113831"/>
                </a:lnTo>
                <a:lnTo>
                  <a:pt x="102473" y="101123"/>
                </a:lnTo>
                <a:lnTo>
                  <a:pt x="115310" y="82272"/>
                </a:lnTo>
                <a:lnTo>
                  <a:pt x="120015" y="59181"/>
                </a:lnTo>
                <a:lnTo>
                  <a:pt x="115310" y="36165"/>
                </a:lnTo>
                <a:lnTo>
                  <a:pt x="102473" y="17351"/>
                </a:lnTo>
                <a:lnTo>
                  <a:pt x="83421" y="4657"/>
                </a:lnTo>
                <a:lnTo>
                  <a:pt x="60071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321420" y="991997"/>
            <a:ext cx="118745" cy="118745"/>
          </a:xfrm>
          <a:custGeom>
            <a:avLst/>
            <a:gdLst/>
            <a:ahLst/>
            <a:cxnLst/>
            <a:rect l="l" t="t" r="r" b="b"/>
            <a:pathLst>
              <a:path w="118745" h="118744">
                <a:moveTo>
                  <a:pt x="59308" y="0"/>
                </a:moveTo>
                <a:lnTo>
                  <a:pt x="36218" y="4657"/>
                </a:lnTo>
                <a:lnTo>
                  <a:pt x="17367" y="17351"/>
                </a:lnTo>
                <a:lnTo>
                  <a:pt x="4659" y="36165"/>
                </a:lnTo>
                <a:lnTo>
                  <a:pt x="0" y="59181"/>
                </a:lnTo>
                <a:lnTo>
                  <a:pt x="4659" y="82272"/>
                </a:lnTo>
                <a:lnTo>
                  <a:pt x="17367" y="101123"/>
                </a:lnTo>
                <a:lnTo>
                  <a:pt x="36218" y="113831"/>
                </a:lnTo>
                <a:lnTo>
                  <a:pt x="59308" y="118490"/>
                </a:lnTo>
                <a:lnTo>
                  <a:pt x="82325" y="113831"/>
                </a:lnTo>
                <a:lnTo>
                  <a:pt x="101139" y="101123"/>
                </a:lnTo>
                <a:lnTo>
                  <a:pt x="113833" y="82272"/>
                </a:lnTo>
                <a:lnTo>
                  <a:pt x="118490" y="59181"/>
                </a:lnTo>
                <a:lnTo>
                  <a:pt x="113833" y="36165"/>
                </a:lnTo>
                <a:lnTo>
                  <a:pt x="101139" y="17351"/>
                </a:lnTo>
                <a:lnTo>
                  <a:pt x="82325" y="4657"/>
                </a:lnTo>
                <a:lnTo>
                  <a:pt x="59308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489442" y="991997"/>
            <a:ext cx="114300" cy="118745"/>
          </a:xfrm>
          <a:custGeom>
            <a:avLst/>
            <a:gdLst/>
            <a:ahLst/>
            <a:cxnLst/>
            <a:rect l="l" t="t" r="r" b="b"/>
            <a:pathLst>
              <a:path w="114300" h="118744">
                <a:moveTo>
                  <a:pt x="57023" y="0"/>
                </a:moveTo>
                <a:lnTo>
                  <a:pt x="34825" y="4657"/>
                </a:lnTo>
                <a:lnTo>
                  <a:pt x="16700" y="17351"/>
                </a:lnTo>
                <a:lnTo>
                  <a:pt x="4480" y="36165"/>
                </a:lnTo>
                <a:lnTo>
                  <a:pt x="0" y="59181"/>
                </a:lnTo>
                <a:lnTo>
                  <a:pt x="4480" y="82272"/>
                </a:lnTo>
                <a:lnTo>
                  <a:pt x="16700" y="101123"/>
                </a:lnTo>
                <a:lnTo>
                  <a:pt x="34825" y="113831"/>
                </a:lnTo>
                <a:lnTo>
                  <a:pt x="57023" y="118490"/>
                </a:lnTo>
                <a:lnTo>
                  <a:pt x="79220" y="113831"/>
                </a:lnTo>
                <a:lnTo>
                  <a:pt x="97345" y="101123"/>
                </a:lnTo>
                <a:lnTo>
                  <a:pt x="109565" y="82272"/>
                </a:lnTo>
                <a:lnTo>
                  <a:pt x="114046" y="59181"/>
                </a:lnTo>
                <a:lnTo>
                  <a:pt x="109565" y="36165"/>
                </a:lnTo>
                <a:lnTo>
                  <a:pt x="97345" y="17351"/>
                </a:lnTo>
                <a:lnTo>
                  <a:pt x="79220" y="4657"/>
                </a:lnTo>
                <a:lnTo>
                  <a:pt x="5702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57463" y="991997"/>
            <a:ext cx="109855" cy="118745"/>
          </a:xfrm>
          <a:custGeom>
            <a:avLst/>
            <a:gdLst/>
            <a:ahLst/>
            <a:cxnLst/>
            <a:rect l="l" t="t" r="r" b="b"/>
            <a:pathLst>
              <a:path w="109854" h="118744">
                <a:moveTo>
                  <a:pt x="54863" y="0"/>
                </a:moveTo>
                <a:lnTo>
                  <a:pt x="33486" y="4657"/>
                </a:lnTo>
                <a:lnTo>
                  <a:pt x="16049" y="17351"/>
                </a:lnTo>
                <a:lnTo>
                  <a:pt x="4304" y="36165"/>
                </a:lnTo>
                <a:lnTo>
                  <a:pt x="0" y="59181"/>
                </a:lnTo>
                <a:lnTo>
                  <a:pt x="4304" y="82272"/>
                </a:lnTo>
                <a:lnTo>
                  <a:pt x="16049" y="101123"/>
                </a:lnTo>
                <a:lnTo>
                  <a:pt x="33486" y="113831"/>
                </a:lnTo>
                <a:lnTo>
                  <a:pt x="54863" y="118490"/>
                </a:lnTo>
                <a:lnTo>
                  <a:pt x="76168" y="113831"/>
                </a:lnTo>
                <a:lnTo>
                  <a:pt x="93567" y="101123"/>
                </a:lnTo>
                <a:lnTo>
                  <a:pt x="105298" y="82272"/>
                </a:lnTo>
                <a:lnTo>
                  <a:pt x="109600" y="59181"/>
                </a:lnTo>
                <a:lnTo>
                  <a:pt x="105298" y="36165"/>
                </a:lnTo>
                <a:lnTo>
                  <a:pt x="93567" y="17351"/>
                </a:lnTo>
                <a:lnTo>
                  <a:pt x="76168" y="4657"/>
                </a:lnTo>
                <a:lnTo>
                  <a:pt x="5486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3400" y="1159891"/>
            <a:ext cx="120014" cy="113030"/>
          </a:xfrm>
          <a:custGeom>
            <a:avLst/>
            <a:gdLst/>
            <a:ahLst/>
            <a:cxnLst/>
            <a:rect l="l" t="t" r="r" b="b"/>
            <a:pathLst>
              <a:path w="120015" h="113030">
                <a:moveTo>
                  <a:pt x="60071" y="0"/>
                </a:moveTo>
                <a:lnTo>
                  <a:pt x="36701" y="4433"/>
                </a:lnTo>
                <a:lnTo>
                  <a:pt x="17605" y="16510"/>
                </a:lnTo>
                <a:lnTo>
                  <a:pt x="4724" y="34397"/>
                </a:lnTo>
                <a:lnTo>
                  <a:pt x="0" y="56261"/>
                </a:lnTo>
                <a:lnTo>
                  <a:pt x="4724" y="78178"/>
                </a:lnTo>
                <a:lnTo>
                  <a:pt x="17605" y="96059"/>
                </a:lnTo>
                <a:lnTo>
                  <a:pt x="36701" y="108106"/>
                </a:lnTo>
                <a:lnTo>
                  <a:pt x="60071" y="112522"/>
                </a:lnTo>
                <a:lnTo>
                  <a:pt x="83421" y="108106"/>
                </a:lnTo>
                <a:lnTo>
                  <a:pt x="102473" y="96059"/>
                </a:lnTo>
                <a:lnTo>
                  <a:pt x="115310" y="78178"/>
                </a:lnTo>
                <a:lnTo>
                  <a:pt x="120015" y="56261"/>
                </a:lnTo>
                <a:lnTo>
                  <a:pt x="115310" y="34397"/>
                </a:lnTo>
                <a:lnTo>
                  <a:pt x="102473" y="16510"/>
                </a:lnTo>
                <a:lnTo>
                  <a:pt x="83421" y="4433"/>
                </a:lnTo>
                <a:lnTo>
                  <a:pt x="60071" y="0"/>
                </a:lnTo>
                <a:close/>
              </a:path>
            </a:pathLst>
          </a:custGeom>
          <a:solidFill>
            <a:srgbClr val="BB16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321420" y="1159891"/>
            <a:ext cx="118745" cy="113030"/>
          </a:xfrm>
          <a:custGeom>
            <a:avLst/>
            <a:gdLst/>
            <a:ahLst/>
            <a:cxnLst/>
            <a:rect l="l" t="t" r="r" b="b"/>
            <a:pathLst>
              <a:path w="118745" h="113030">
                <a:moveTo>
                  <a:pt x="59308" y="0"/>
                </a:moveTo>
                <a:lnTo>
                  <a:pt x="36218" y="4433"/>
                </a:lnTo>
                <a:lnTo>
                  <a:pt x="17367" y="16510"/>
                </a:lnTo>
                <a:lnTo>
                  <a:pt x="4659" y="34397"/>
                </a:lnTo>
                <a:lnTo>
                  <a:pt x="0" y="56261"/>
                </a:lnTo>
                <a:lnTo>
                  <a:pt x="4659" y="78178"/>
                </a:lnTo>
                <a:lnTo>
                  <a:pt x="17367" y="96059"/>
                </a:lnTo>
                <a:lnTo>
                  <a:pt x="36218" y="108106"/>
                </a:lnTo>
                <a:lnTo>
                  <a:pt x="59308" y="112522"/>
                </a:lnTo>
                <a:lnTo>
                  <a:pt x="82325" y="108106"/>
                </a:lnTo>
                <a:lnTo>
                  <a:pt x="101139" y="96059"/>
                </a:lnTo>
                <a:lnTo>
                  <a:pt x="113833" y="78178"/>
                </a:lnTo>
                <a:lnTo>
                  <a:pt x="118490" y="56261"/>
                </a:lnTo>
                <a:lnTo>
                  <a:pt x="113833" y="34397"/>
                </a:lnTo>
                <a:lnTo>
                  <a:pt x="101139" y="16510"/>
                </a:lnTo>
                <a:lnTo>
                  <a:pt x="82325" y="4433"/>
                </a:lnTo>
                <a:lnTo>
                  <a:pt x="5930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489442" y="1159891"/>
            <a:ext cx="114300" cy="113030"/>
          </a:xfrm>
          <a:custGeom>
            <a:avLst/>
            <a:gdLst/>
            <a:ahLst/>
            <a:cxnLst/>
            <a:rect l="l" t="t" r="r" b="b"/>
            <a:pathLst>
              <a:path w="114300" h="113030">
                <a:moveTo>
                  <a:pt x="57023" y="0"/>
                </a:moveTo>
                <a:lnTo>
                  <a:pt x="34825" y="4433"/>
                </a:lnTo>
                <a:lnTo>
                  <a:pt x="16700" y="16510"/>
                </a:lnTo>
                <a:lnTo>
                  <a:pt x="4480" y="34397"/>
                </a:lnTo>
                <a:lnTo>
                  <a:pt x="0" y="56261"/>
                </a:lnTo>
                <a:lnTo>
                  <a:pt x="4480" y="78178"/>
                </a:lnTo>
                <a:lnTo>
                  <a:pt x="16700" y="96059"/>
                </a:lnTo>
                <a:lnTo>
                  <a:pt x="34825" y="108106"/>
                </a:lnTo>
                <a:lnTo>
                  <a:pt x="57023" y="112522"/>
                </a:lnTo>
                <a:lnTo>
                  <a:pt x="79220" y="108106"/>
                </a:lnTo>
                <a:lnTo>
                  <a:pt x="97345" y="96059"/>
                </a:lnTo>
                <a:lnTo>
                  <a:pt x="109565" y="78178"/>
                </a:lnTo>
                <a:lnTo>
                  <a:pt x="114046" y="56261"/>
                </a:lnTo>
                <a:lnTo>
                  <a:pt x="109565" y="34397"/>
                </a:lnTo>
                <a:lnTo>
                  <a:pt x="97345" y="16510"/>
                </a:lnTo>
                <a:lnTo>
                  <a:pt x="79220" y="4433"/>
                </a:lnTo>
                <a:lnTo>
                  <a:pt x="5702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657463" y="1159891"/>
            <a:ext cx="109855" cy="113030"/>
          </a:xfrm>
          <a:custGeom>
            <a:avLst/>
            <a:gdLst/>
            <a:ahLst/>
            <a:cxnLst/>
            <a:rect l="l" t="t" r="r" b="b"/>
            <a:pathLst>
              <a:path w="109854" h="113030">
                <a:moveTo>
                  <a:pt x="54863" y="0"/>
                </a:moveTo>
                <a:lnTo>
                  <a:pt x="33486" y="4433"/>
                </a:lnTo>
                <a:lnTo>
                  <a:pt x="16049" y="16510"/>
                </a:lnTo>
                <a:lnTo>
                  <a:pt x="4304" y="34397"/>
                </a:lnTo>
                <a:lnTo>
                  <a:pt x="0" y="56261"/>
                </a:lnTo>
                <a:lnTo>
                  <a:pt x="4304" y="78178"/>
                </a:lnTo>
                <a:lnTo>
                  <a:pt x="16049" y="96059"/>
                </a:lnTo>
                <a:lnTo>
                  <a:pt x="33486" y="108106"/>
                </a:lnTo>
                <a:lnTo>
                  <a:pt x="54863" y="112522"/>
                </a:lnTo>
                <a:lnTo>
                  <a:pt x="76168" y="108106"/>
                </a:lnTo>
                <a:lnTo>
                  <a:pt x="93567" y="96059"/>
                </a:lnTo>
                <a:lnTo>
                  <a:pt x="105298" y="78178"/>
                </a:lnTo>
                <a:lnTo>
                  <a:pt x="109600" y="56261"/>
                </a:lnTo>
                <a:lnTo>
                  <a:pt x="105298" y="34397"/>
                </a:lnTo>
                <a:lnTo>
                  <a:pt x="93567" y="16510"/>
                </a:lnTo>
                <a:lnTo>
                  <a:pt x="76168" y="4433"/>
                </a:lnTo>
                <a:lnTo>
                  <a:pt x="5486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321420" y="1327911"/>
            <a:ext cx="118745" cy="120014"/>
          </a:xfrm>
          <a:custGeom>
            <a:avLst/>
            <a:gdLst/>
            <a:ahLst/>
            <a:cxnLst/>
            <a:rect l="l" t="t" r="r" b="b"/>
            <a:pathLst>
              <a:path w="118745" h="120015">
                <a:moveTo>
                  <a:pt x="59308" y="0"/>
                </a:moveTo>
                <a:lnTo>
                  <a:pt x="36218" y="4704"/>
                </a:lnTo>
                <a:lnTo>
                  <a:pt x="17367" y="17541"/>
                </a:lnTo>
                <a:lnTo>
                  <a:pt x="4659" y="36593"/>
                </a:lnTo>
                <a:lnTo>
                  <a:pt x="0" y="59943"/>
                </a:lnTo>
                <a:lnTo>
                  <a:pt x="4659" y="83294"/>
                </a:lnTo>
                <a:lnTo>
                  <a:pt x="17367" y="102346"/>
                </a:lnTo>
                <a:lnTo>
                  <a:pt x="36218" y="115183"/>
                </a:lnTo>
                <a:lnTo>
                  <a:pt x="59308" y="119887"/>
                </a:lnTo>
                <a:lnTo>
                  <a:pt x="82325" y="115183"/>
                </a:lnTo>
                <a:lnTo>
                  <a:pt x="101139" y="102346"/>
                </a:lnTo>
                <a:lnTo>
                  <a:pt x="113833" y="83294"/>
                </a:lnTo>
                <a:lnTo>
                  <a:pt x="118490" y="59943"/>
                </a:lnTo>
                <a:lnTo>
                  <a:pt x="113833" y="36593"/>
                </a:lnTo>
                <a:lnTo>
                  <a:pt x="101139" y="17541"/>
                </a:lnTo>
                <a:lnTo>
                  <a:pt x="82325" y="4704"/>
                </a:lnTo>
                <a:lnTo>
                  <a:pt x="5930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657463" y="1327911"/>
            <a:ext cx="109855" cy="120014"/>
          </a:xfrm>
          <a:custGeom>
            <a:avLst/>
            <a:gdLst/>
            <a:ahLst/>
            <a:cxnLst/>
            <a:rect l="l" t="t" r="r" b="b"/>
            <a:pathLst>
              <a:path w="109854" h="120015">
                <a:moveTo>
                  <a:pt x="54863" y="0"/>
                </a:moveTo>
                <a:lnTo>
                  <a:pt x="33486" y="4704"/>
                </a:lnTo>
                <a:lnTo>
                  <a:pt x="16049" y="17541"/>
                </a:lnTo>
                <a:lnTo>
                  <a:pt x="4304" y="36593"/>
                </a:lnTo>
                <a:lnTo>
                  <a:pt x="0" y="59943"/>
                </a:lnTo>
                <a:lnTo>
                  <a:pt x="4304" y="83294"/>
                </a:lnTo>
                <a:lnTo>
                  <a:pt x="16049" y="102346"/>
                </a:lnTo>
                <a:lnTo>
                  <a:pt x="33486" y="115183"/>
                </a:lnTo>
                <a:lnTo>
                  <a:pt x="54863" y="119887"/>
                </a:lnTo>
                <a:lnTo>
                  <a:pt x="76168" y="115183"/>
                </a:lnTo>
                <a:lnTo>
                  <a:pt x="93567" y="102346"/>
                </a:lnTo>
                <a:lnTo>
                  <a:pt x="105298" y="83294"/>
                </a:lnTo>
                <a:lnTo>
                  <a:pt x="109600" y="59943"/>
                </a:lnTo>
                <a:lnTo>
                  <a:pt x="105298" y="36593"/>
                </a:lnTo>
                <a:lnTo>
                  <a:pt x="93567" y="17541"/>
                </a:lnTo>
                <a:lnTo>
                  <a:pt x="76168" y="4704"/>
                </a:lnTo>
                <a:lnTo>
                  <a:pt x="5486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04800" y="5943600"/>
            <a:ext cx="2118868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50837" y="5943600"/>
            <a:ext cx="2128774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40" y="917702"/>
            <a:ext cx="8529319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9F7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0151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81728"/>
            <a:ext cx="1719072" cy="188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90943" y="829055"/>
            <a:ext cx="130454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74591" y="2852927"/>
            <a:ext cx="4913375" cy="1914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06723" y="831682"/>
            <a:ext cx="0" cy="6020435"/>
          </a:xfrm>
          <a:custGeom>
            <a:avLst/>
            <a:gdLst/>
            <a:ahLst/>
            <a:cxnLst/>
            <a:rect l="l" t="t" r="r" b="b"/>
            <a:pathLst>
              <a:path h="6020434">
                <a:moveTo>
                  <a:pt x="0" y="6020221"/>
                </a:moveTo>
                <a:lnTo>
                  <a:pt x="0" y="0"/>
                </a:lnTo>
              </a:path>
            </a:pathLst>
          </a:custGeom>
          <a:ln w="9144">
            <a:solidFill>
              <a:srgbClr val="EFA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04844" y="1847088"/>
            <a:ext cx="0" cy="4742815"/>
          </a:xfrm>
          <a:custGeom>
            <a:avLst/>
            <a:gdLst/>
            <a:ahLst/>
            <a:cxnLst/>
            <a:rect l="l" t="t" r="r" b="b"/>
            <a:pathLst>
              <a:path h="4742815">
                <a:moveTo>
                  <a:pt x="0" y="4742688"/>
                </a:moveTo>
                <a:lnTo>
                  <a:pt x="0" y="0"/>
                </a:lnTo>
              </a:path>
            </a:pathLst>
          </a:custGeom>
          <a:ln w="9144">
            <a:solidFill>
              <a:srgbClr val="F4A0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3988" y="831682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797473"/>
                </a:moveTo>
                <a:lnTo>
                  <a:pt x="0" y="0"/>
                </a:lnTo>
              </a:path>
            </a:pathLst>
          </a:custGeom>
          <a:ln w="9144">
            <a:solidFill>
              <a:srgbClr val="3F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822953" y="831682"/>
            <a:ext cx="0" cy="5424805"/>
          </a:xfrm>
          <a:custGeom>
            <a:avLst/>
            <a:gdLst/>
            <a:ahLst/>
            <a:cxnLst/>
            <a:rect l="l" t="t" r="r" b="b"/>
            <a:pathLst>
              <a:path h="5424805">
                <a:moveTo>
                  <a:pt x="0" y="5424337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25233" y="1932432"/>
            <a:ext cx="0" cy="939165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938784"/>
                </a:moveTo>
                <a:lnTo>
                  <a:pt x="0" y="0"/>
                </a:lnTo>
              </a:path>
            </a:pathLst>
          </a:custGeom>
          <a:ln w="38100">
            <a:solidFill>
              <a:srgbClr val="77BF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388352" y="1950720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902207"/>
                </a:moveTo>
                <a:lnTo>
                  <a:pt x="0" y="0"/>
                </a:lnTo>
              </a:path>
            </a:pathLst>
          </a:custGeom>
          <a:ln w="6096">
            <a:solidFill>
              <a:srgbClr val="90C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08747" y="1927860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943356"/>
                </a:moveTo>
                <a:lnTo>
                  <a:pt x="0" y="0"/>
                </a:lnTo>
              </a:path>
            </a:pathLst>
          </a:custGeom>
          <a:ln w="36576">
            <a:solidFill>
              <a:srgbClr val="74B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071104" y="1950720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902207"/>
                </a:moveTo>
                <a:lnTo>
                  <a:pt x="0" y="0"/>
                </a:lnTo>
              </a:path>
            </a:pathLst>
          </a:custGeom>
          <a:ln w="3175">
            <a:solidFill>
              <a:srgbClr val="70B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41130" y="0"/>
            <a:ext cx="0" cy="6256020"/>
          </a:xfrm>
          <a:custGeom>
            <a:avLst/>
            <a:gdLst/>
            <a:ahLst/>
            <a:cxnLst/>
            <a:rect l="l" t="t" r="r" b="b"/>
            <a:pathLst>
              <a:path h="6256020">
                <a:moveTo>
                  <a:pt x="0" y="625602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817620" y="2286"/>
            <a:ext cx="5229225" cy="0"/>
          </a:xfrm>
          <a:custGeom>
            <a:avLst/>
            <a:gdLst/>
            <a:ahLst/>
            <a:cxnLst/>
            <a:rect l="l" t="t" r="r" b="b"/>
            <a:pathLst>
              <a:path w="5229225">
                <a:moveTo>
                  <a:pt x="0" y="0"/>
                </a:moveTo>
                <a:lnTo>
                  <a:pt x="52288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17620" y="6249923"/>
            <a:ext cx="5229225" cy="0"/>
          </a:xfrm>
          <a:custGeom>
            <a:avLst/>
            <a:gdLst/>
            <a:ahLst/>
            <a:cxnLst/>
            <a:rect l="l" t="t" r="r" b="b"/>
            <a:pathLst>
              <a:path w="5229225">
                <a:moveTo>
                  <a:pt x="0" y="0"/>
                </a:moveTo>
                <a:lnTo>
                  <a:pt x="522884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694176" y="6586728"/>
            <a:ext cx="4279900" cy="0"/>
          </a:xfrm>
          <a:custGeom>
            <a:avLst/>
            <a:gdLst/>
            <a:ahLst/>
            <a:cxnLst/>
            <a:rect l="l" t="t" r="r" b="b"/>
            <a:pathLst>
              <a:path w="4279900">
                <a:moveTo>
                  <a:pt x="0" y="0"/>
                </a:moveTo>
                <a:lnTo>
                  <a:pt x="4279392" y="0"/>
                </a:lnTo>
              </a:path>
            </a:pathLst>
          </a:custGeom>
          <a:ln w="9144">
            <a:solidFill>
              <a:srgbClr val="A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9F7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3609" y="2781172"/>
            <a:ext cx="3592829" cy="385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9F7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9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9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369332"/>
          </a:xfrm>
        </p:spPr>
        <p:txBody>
          <a:bodyPr anchor="t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2539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62E90D3A-5ADE-4CB0-9C4A-F1131EA2655A}" type="datetime1">
              <a:rPr lang="en-US" smtClean="0"/>
              <a:t>7/29/2019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2539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2539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876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617" y="123063"/>
            <a:ext cx="6620764" cy="99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9F7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59" y="1739150"/>
            <a:ext cx="7292975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0151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D028-C2DC-E441-BFB3-F8300529FB6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2026-A165-0643-B169-ECFC6E1C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cylink.org/sites/default/files/HCO_Web_Onl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725" y="411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sz="2175" dirty="0" smtClean="0">
                <a:latin typeface="Bookman Old Style" pitchFamily="18" charset="0"/>
              </a:rPr>
              <a:t>Connecting the Dots Between Housing and Health </a:t>
            </a:r>
            <a:r>
              <a:rPr lang="en-US" sz="2175" dirty="0">
                <a:latin typeface="Bookman Old Style" pitchFamily="18" charset="0"/>
              </a:rPr>
              <a:t/>
            </a:r>
            <a:br>
              <a:rPr lang="en-US" sz="2175" dirty="0">
                <a:latin typeface="Bookman Old Style" pitchFamily="18" charset="0"/>
              </a:rPr>
            </a:br>
            <a:endParaRPr lang="en-US" sz="2175" dirty="0">
              <a:latin typeface="Bookman Old Style" pitchFamily="18" charset="0"/>
            </a:endParaRPr>
          </a:p>
        </p:txBody>
      </p:sp>
      <p:pic>
        <p:nvPicPr>
          <p:cNvPr id="15363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00175"/>
            <a:ext cx="244391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35406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964350" y="5257800"/>
            <a:ext cx="514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Shimberg Center for Housing Studies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October 17, </a:t>
            </a:r>
            <a:r>
              <a:rPr lang="en-US" sz="1200" dirty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E861-C898-437E-974E-1358E6A3DD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spc="-5" dirty="0"/>
              <a:t>Evidence </a:t>
            </a:r>
            <a:r>
              <a:rPr lang="en-US" dirty="0"/>
              <a:t>on </a:t>
            </a:r>
            <a:r>
              <a:rPr lang="en-US" spc="-5" dirty="0"/>
              <a:t>Housing</a:t>
            </a:r>
            <a:r>
              <a:rPr lang="en-US" spc="-65" dirty="0"/>
              <a:t> </a:t>
            </a:r>
            <a:r>
              <a:rPr lang="en-US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194" y="1600200"/>
            <a:ext cx="4336606" cy="4525963"/>
          </a:xfrm>
        </p:spPr>
        <p:txBody>
          <a:bodyPr>
            <a:normAutofit fontScale="85000" lnSpcReduction="10000"/>
          </a:bodyPr>
          <a:lstStyle/>
          <a:p>
            <a:pPr marL="269875" marR="61594" indent="-257175" algn="just">
              <a:tabLst>
                <a:tab pos="270510" algn="l"/>
              </a:tabLst>
            </a:pPr>
            <a:r>
              <a:rPr lang="en-US" spc="-5" dirty="0">
                <a:solidFill>
                  <a:srgbClr val="015197"/>
                </a:solidFill>
                <a:latin typeface="Arial"/>
                <a:cs typeface="Arial"/>
              </a:rPr>
              <a:t>Poor housing quality strongest predictor </a:t>
            </a:r>
            <a:r>
              <a:rPr lang="en-US" dirty="0">
                <a:solidFill>
                  <a:srgbClr val="015197"/>
                </a:solidFill>
                <a:latin typeface="Arial"/>
                <a:cs typeface="Arial"/>
              </a:rPr>
              <a:t>of  </a:t>
            </a:r>
            <a:r>
              <a:rPr lang="en-US" spc="-5" dirty="0">
                <a:solidFill>
                  <a:srgbClr val="015197"/>
                </a:solidFill>
                <a:latin typeface="Arial"/>
                <a:cs typeface="Arial"/>
              </a:rPr>
              <a:t>emotional and behavioral problems in </a:t>
            </a:r>
            <a:r>
              <a:rPr lang="en-US" spc="5" dirty="0" smtClean="0">
                <a:solidFill>
                  <a:srgbClr val="015197"/>
                </a:solidFill>
                <a:latin typeface="Arial"/>
                <a:cs typeface="Arial"/>
              </a:rPr>
              <a:t>low-</a:t>
            </a:r>
            <a:r>
              <a:rPr lang="en-US" spc="-5" dirty="0" smtClean="0">
                <a:solidFill>
                  <a:srgbClr val="015197"/>
                </a:solidFill>
                <a:latin typeface="Arial"/>
                <a:cs typeface="Arial"/>
              </a:rPr>
              <a:t>income</a:t>
            </a:r>
            <a:r>
              <a:rPr lang="en-US" spc="-45" dirty="0" smtClean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15197"/>
                </a:solidFill>
                <a:latin typeface="Arial"/>
                <a:cs typeface="Arial"/>
              </a:rPr>
              <a:t>children</a:t>
            </a:r>
            <a:endParaRPr lang="en-US" dirty="0">
              <a:latin typeface="Arial"/>
              <a:cs typeface="Arial"/>
            </a:endParaRPr>
          </a:p>
          <a:p>
            <a:pPr marL="269875" marR="5080" indent="-257175">
              <a:spcBef>
                <a:spcPts val="1680"/>
              </a:spcBef>
              <a:tabLst>
                <a:tab pos="269875" algn="l"/>
                <a:tab pos="270510" algn="l"/>
              </a:tabLst>
            </a:pPr>
            <a:r>
              <a:rPr lang="en-US" spc="-5" dirty="0">
                <a:solidFill>
                  <a:srgbClr val="015197"/>
                </a:solidFill>
                <a:latin typeface="Arial"/>
                <a:cs typeface="Arial"/>
              </a:rPr>
              <a:t>Much of association between poor housing  quality and children’s wellbeing operates  through parental stress and parenting  behaviors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395541" y="3"/>
            <a:ext cx="3954653" cy="685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81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196" y="1371600"/>
            <a:ext cx="2971800" cy="1143000"/>
          </a:xfrm>
        </p:spPr>
        <p:txBody>
          <a:bodyPr/>
          <a:lstStyle/>
          <a:p>
            <a:r>
              <a:rPr lang="en-US" sz="2200" kern="0" spc="-5" dirty="0">
                <a:solidFill>
                  <a:srgbClr val="015197"/>
                </a:solidFill>
                <a:latin typeface="Arial"/>
                <a:cs typeface="Arial"/>
              </a:rPr>
              <a:t>Children in </a:t>
            </a:r>
            <a:r>
              <a:rPr lang="en-US" sz="2200" kern="0" dirty="0">
                <a:solidFill>
                  <a:srgbClr val="015197"/>
                </a:solidFill>
                <a:latin typeface="Arial"/>
                <a:cs typeface="Arial"/>
              </a:rPr>
              <a:t>housing-insecure families </a:t>
            </a:r>
            <a:r>
              <a:rPr lang="en-US" sz="2200" kern="0" spc="-5" dirty="0">
                <a:solidFill>
                  <a:srgbClr val="015197"/>
                </a:solidFill>
                <a:latin typeface="Arial"/>
                <a:cs typeface="Arial"/>
              </a:rPr>
              <a:t>more </a:t>
            </a:r>
            <a:r>
              <a:rPr lang="en-US" sz="2200" kern="0" dirty="0">
                <a:solidFill>
                  <a:srgbClr val="015197"/>
                </a:solidFill>
                <a:latin typeface="Arial"/>
                <a:cs typeface="Arial"/>
              </a:rPr>
              <a:t>likely </a:t>
            </a:r>
            <a:r>
              <a:rPr lang="en-US" sz="2200" kern="0" spc="-5" dirty="0">
                <a:solidFill>
                  <a:srgbClr val="015197"/>
                </a:solidFill>
                <a:latin typeface="Arial"/>
                <a:cs typeface="Arial"/>
              </a:rPr>
              <a:t>to</a:t>
            </a:r>
            <a:r>
              <a:rPr lang="en-US" sz="2200" kern="0" spc="1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200" kern="0" dirty="0">
                <a:solidFill>
                  <a:srgbClr val="015197"/>
                </a:solidFill>
                <a:latin typeface="Arial"/>
                <a:cs typeface="Arial"/>
              </a:rPr>
              <a:t>be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3936"/>
            <a:ext cx="5486400" cy="6450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514600"/>
            <a:ext cx="335280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lvl="0" indent="-257810">
              <a:buFontTx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Food</a:t>
            </a:r>
            <a:r>
              <a:rPr lang="en-US" sz="2000" spc="-7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insecure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0510" lvl="0" indent="-257810">
              <a:spcBef>
                <a:spcPts val="480"/>
              </a:spcBef>
              <a:buFontTx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In fair/poor</a:t>
            </a:r>
            <a:r>
              <a:rPr lang="en-US" sz="2000" spc="-114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health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0510" lvl="0" indent="-257810">
              <a:spcBef>
                <a:spcPts val="480"/>
              </a:spcBef>
              <a:buFontTx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At risk for developmental</a:t>
            </a:r>
            <a:r>
              <a:rPr lang="en-US" sz="2000" spc="-11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delays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0510" lvl="0" indent="-257810">
              <a:spcBef>
                <a:spcPts val="480"/>
              </a:spcBef>
              <a:buFontTx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Seriously</a:t>
            </a:r>
            <a:r>
              <a:rPr lang="en-US" sz="2000" spc="-6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underweight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>
              <a:spcBef>
                <a:spcPts val="475"/>
              </a:spcBef>
            </a:pPr>
            <a:r>
              <a:rPr lang="en-US" sz="2000" dirty="0">
                <a:solidFill>
                  <a:srgbClr val="015197"/>
                </a:solidFill>
                <a:latin typeface="Arial"/>
                <a:cs typeface="Arial"/>
              </a:rPr>
              <a:t>(compared to children in housing-secure</a:t>
            </a:r>
            <a:r>
              <a:rPr lang="en-US" sz="2000" spc="-12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15197"/>
                </a:solidFill>
                <a:latin typeface="Arial"/>
                <a:cs typeface="Arial"/>
              </a:rPr>
              <a:t>families)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5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196" y="1371600"/>
            <a:ext cx="3352800" cy="4953000"/>
          </a:xfrm>
        </p:spPr>
        <p:txBody>
          <a:bodyPr>
            <a:normAutofit/>
          </a:bodyPr>
          <a:lstStyle/>
          <a:p>
            <a:pPr marL="12700" marR="5080" lvl="0" defTabSz="914400">
              <a:lnSpc>
                <a:spcPct val="100499"/>
              </a:lnSpc>
              <a:spcBef>
                <a:spcPts val="0"/>
              </a:spcBef>
            </a:pP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Even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after controlling for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food  </a:t>
            </a:r>
            <a:r>
              <a:rPr lang="en-US" sz="2150" b="1" spc="-20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insecurity,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children living </a:t>
            </a:r>
            <a:r>
              <a:rPr lang="en-US" sz="2150" b="1" spc="-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in 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subsidized housing had 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healthier </a:t>
            </a:r>
            <a:r>
              <a:rPr lang="en-US" sz="2150" b="1" spc="10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weights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for their</a:t>
            </a:r>
            <a:r>
              <a:rPr lang="en-US" sz="2150" b="1" spc="-8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age,  </a:t>
            </a:r>
            <a:r>
              <a:rPr lang="en-US" sz="2150" b="1" spc="10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while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those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in food-insecure  families </a:t>
            </a:r>
            <a:r>
              <a:rPr lang="en-US" sz="2150" b="1" spc="10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without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a subsidy  were more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likely to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be  </a:t>
            </a:r>
            <a:r>
              <a:rPr lang="en-US" sz="2150" b="1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seriously</a:t>
            </a:r>
            <a:r>
              <a:rPr lang="en-US" sz="2150" b="1" spc="-2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150" b="1" spc="5" dirty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underweight</a:t>
            </a:r>
            <a:r>
              <a:rPr lang="en-US" sz="2150" b="1" spc="5" dirty="0" smtClean="0">
                <a:solidFill>
                  <a:srgbClr val="015197"/>
                </a:solidFill>
                <a:latin typeface="Arial"/>
                <a:ea typeface="+mn-ea"/>
                <a:cs typeface="Arial"/>
              </a:rPr>
              <a:t>.</a:t>
            </a:r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235635" y="4"/>
            <a:ext cx="513156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48981" cy="492443"/>
          </a:xfrm>
        </p:spPr>
        <p:txBody>
          <a:bodyPr/>
          <a:lstStyle/>
          <a:p>
            <a:r>
              <a:rPr lang="en-US" spc="-5" dirty="0">
                <a:solidFill>
                  <a:srgbClr val="0070C0"/>
                </a:solidFill>
              </a:rPr>
              <a:t>Homelessness: </a:t>
            </a:r>
            <a:r>
              <a:rPr lang="en-US" dirty="0">
                <a:solidFill>
                  <a:srgbClr val="0070C0"/>
                </a:solidFill>
              </a:rPr>
              <a:t>does timing</a:t>
            </a:r>
            <a:r>
              <a:rPr lang="en-US" spc="-11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matter?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8990" y="1447800"/>
            <a:ext cx="5257800" cy="47987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2400" spc="-60" dirty="0"/>
              <a:t>Yes!</a:t>
            </a:r>
            <a:endParaRPr lang="en-US" sz="2400" dirty="0"/>
          </a:p>
          <a:p>
            <a:pPr marL="269875" indent="-257175">
              <a:lnSpc>
                <a:spcPct val="100000"/>
              </a:lnSpc>
              <a:spcBef>
                <a:spcPts val="290"/>
              </a:spcBef>
              <a:buChar char="•"/>
              <a:tabLst>
                <a:tab pos="269875" algn="l"/>
                <a:tab pos="270510" algn="l"/>
              </a:tabLst>
            </a:pPr>
            <a:r>
              <a:rPr lang="en-US" sz="2400" spc="-5" dirty="0"/>
              <a:t>Comparison </a:t>
            </a:r>
            <a:r>
              <a:rPr lang="en-US" sz="2400" dirty="0"/>
              <a:t>- </a:t>
            </a:r>
            <a:r>
              <a:rPr lang="en-US" sz="2400" spc="-5" dirty="0"/>
              <a:t>birth</a:t>
            </a:r>
            <a:r>
              <a:rPr lang="en-US" sz="2400" spc="20" dirty="0"/>
              <a:t> </a:t>
            </a:r>
            <a:r>
              <a:rPr lang="en-US" sz="2400" spc="-5" dirty="0"/>
              <a:t>outcomes</a:t>
            </a:r>
            <a:endParaRPr lang="en-US" sz="2400" dirty="0"/>
          </a:p>
          <a:p>
            <a:pPr marL="570230" lvl="1" indent="-214629">
              <a:lnSpc>
                <a:spcPct val="100000"/>
              </a:lnSpc>
              <a:spcBef>
                <a:spcPts val="270"/>
              </a:spcBef>
              <a:buChar char="–"/>
              <a:tabLst>
                <a:tab pos="570865" algn="l"/>
              </a:tabLst>
            </a:pP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Consistently</a:t>
            </a:r>
            <a:r>
              <a:rPr lang="en-US" sz="2150" spc="-75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housed</a:t>
            </a:r>
            <a:endParaRPr lang="en-US" sz="2150" dirty="0">
              <a:latin typeface="Arial"/>
              <a:cs typeface="Arial"/>
            </a:endParaRPr>
          </a:p>
          <a:p>
            <a:pPr marL="570230" lvl="1" indent="-214629">
              <a:lnSpc>
                <a:spcPct val="100000"/>
              </a:lnSpc>
              <a:spcBef>
                <a:spcPts val="260"/>
              </a:spcBef>
              <a:buChar char="–"/>
              <a:tabLst>
                <a:tab pos="570865" algn="l"/>
              </a:tabLst>
            </a:pP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Homeless</a:t>
            </a:r>
            <a:r>
              <a:rPr lang="en-US" sz="2150" spc="-7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prenatally</a:t>
            </a:r>
            <a:endParaRPr lang="en-US" sz="2150" dirty="0">
              <a:latin typeface="Arial"/>
              <a:cs typeface="Arial"/>
            </a:endParaRPr>
          </a:p>
          <a:p>
            <a:pPr marL="570230" lvl="1" indent="-214629">
              <a:lnSpc>
                <a:spcPct val="100000"/>
              </a:lnSpc>
              <a:spcBef>
                <a:spcPts val="275"/>
              </a:spcBef>
              <a:buChar char="–"/>
              <a:tabLst>
                <a:tab pos="570865" algn="l"/>
              </a:tabLst>
            </a:pP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Homeless</a:t>
            </a:r>
            <a:r>
              <a:rPr lang="en-US" sz="2150" spc="-75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dirty="0" err="1">
                <a:solidFill>
                  <a:srgbClr val="75A8FA"/>
                </a:solidFill>
                <a:latin typeface="Arial"/>
                <a:cs typeface="Arial"/>
              </a:rPr>
              <a:t>postnatally</a:t>
            </a:r>
            <a:endParaRPr lang="en-US" sz="2150" dirty="0">
              <a:latin typeface="Arial"/>
              <a:cs typeface="Arial"/>
            </a:endParaRPr>
          </a:p>
          <a:p>
            <a:pPr marL="269875" marR="642620" indent="-257175">
              <a:lnSpc>
                <a:spcPts val="2590"/>
              </a:lnSpc>
              <a:spcBef>
                <a:spcPts val="605"/>
              </a:spcBef>
              <a:buChar char="•"/>
              <a:tabLst>
                <a:tab pos="269875" algn="l"/>
                <a:tab pos="270510" algn="l"/>
              </a:tabLst>
            </a:pPr>
            <a:r>
              <a:rPr lang="en-US" sz="2400" spc="-5" dirty="0"/>
              <a:t>Mothers’ characteristics</a:t>
            </a:r>
            <a:r>
              <a:rPr lang="en-US" sz="2400" spc="-55" dirty="0"/>
              <a:t> </a:t>
            </a:r>
            <a:r>
              <a:rPr lang="en-US" sz="2400" spc="-5" dirty="0"/>
              <a:t>or  homelessness</a:t>
            </a:r>
            <a:r>
              <a:rPr lang="en-US" sz="2400" spc="-15" dirty="0"/>
              <a:t> </a:t>
            </a:r>
            <a:r>
              <a:rPr lang="en-US" sz="2400" spc="-5" dirty="0"/>
              <a:t>itself?</a:t>
            </a:r>
            <a:endParaRPr lang="en-US" sz="2400" dirty="0"/>
          </a:p>
          <a:p>
            <a:pPr marL="269875" indent="-257175">
              <a:lnSpc>
                <a:spcPts val="2735"/>
              </a:lnSpc>
              <a:spcBef>
                <a:spcPts val="250"/>
              </a:spcBef>
              <a:buChar char="•"/>
              <a:tabLst>
                <a:tab pos="269875" algn="l"/>
                <a:tab pos="270510" algn="l"/>
              </a:tabLst>
            </a:pPr>
            <a:r>
              <a:rPr lang="en-US" sz="2400" spc="-5" dirty="0"/>
              <a:t>Prenatal homeless </a:t>
            </a:r>
            <a:r>
              <a:rPr lang="en-US" sz="2400" dirty="0"/>
              <a:t>–</a:t>
            </a:r>
            <a:r>
              <a:rPr lang="en-US" sz="2400" spc="35" dirty="0"/>
              <a:t> </a:t>
            </a:r>
            <a:r>
              <a:rPr lang="en-US" sz="2400" spc="-5" dirty="0"/>
              <a:t>increased</a:t>
            </a:r>
            <a:endParaRPr lang="en-US" sz="2400" dirty="0"/>
          </a:p>
          <a:p>
            <a:pPr marL="269875">
              <a:lnSpc>
                <a:spcPts val="2735"/>
              </a:lnSpc>
            </a:pPr>
            <a:r>
              <a:rPr lang="en-US" sz="2400" spc="-5" dirty="0"/>
              <a:t>risk</a:t>
            </a:r>
            <a:r>
              <a:rPr lang="en-US" sz="2400" spc="-85" dirty="0"/>
              <a:t> </a:t>
            </a:r>
            <a:r>
              <a:rPr lang="en-US" sz="2400" dirty="0"/>
              <a:t>of</a:t>
            </a:r>
          </a:p>
          <a:p>
            <a:pPr marL="570230" lvl="1" indent="-214629">
              <a:lnSpc>
                <a:spcPct val="100000"/>
              </a:lnSpc>
              <a:spcBef>
                <a:spcPts val="290"/>
              </a:spcBef>
              <a:buChar char="–"/>
              <a:tabLst>
                <a:tab pos="570865" algn="l"/>
              </a:tabLst>
            </a:pP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Low</a:t>
            </a:r>
            <a:r>
              <a:rPr lang="en-US" sz="2150" spc="-55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birthweight</a:t>
            </a:r>
            <a:endParaRPr lang="en-US" sz="2150" dirty="0">
              <a:latin typeface="Arial"/>
              <a:cs typeface="Arial"/>
            </a:endParaRPr>
          </a:p>
          <a:p>
            <a:pPr marL="570230" lvl="1" indent="-214629">
              <a:lnSpc>
                <a:spcPct val="100000"/>
              </a:lnSpc>
              <a:spcBef>
                <a:spcPts val="265"/>
              </a:spcBef>
              <a:buChar char="–"/>
              <a:tabLst>
                <a:tab pos="570865" algn="l"/>
              </a:tabLst>
            </a:pP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Preterm</a:t>
            </a:r>
            <a:r>
              <a:rPr lang="en-US" sz="2150" spc="-75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delivery</a:t>
            </a:r>
            <a:endParaRPr lang="en-US" sz="2150" dirty="0">
              <a:latin typeface="Arial"/>
              <a:cs typeface="Arial"/>
            </a:endParaRPr>
          </a:p>
          <a:p>
            <a:pPr marL="570230" lvl="1" indent="-214629">
              <a:lnSpc>
                <a:spcPct val="100000"/>
              </a:lnSpc>
              <a:spcBef>
                <a:spcPts val="275"/>
              </a:spcBef>
              <a:buChar char="–"/>
              <a:tabLst>
                <a:tab pos="570865" algn="l"/>
              </a:tabLst>
            </a:pPr>
            <a:r>
              <a:rPr lang="en-US" sz="2150" spc="5" dirty="0">
                <a:solidFill>
                  <a:srgbClr val="75A8FA"/>
                </a:solidFill>
                <a:latin typeface="Arial"/>
                <a:cs typeface="Arial"/>
              </a:rPr>
              <a:t>Lower </a:t>
            </a: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weight at</a:t>
            </a:r>
            <a:r>
              <a:rPr lang="en-US" sz="2150" spc="-55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150" dirty="0">
                <a:solidFill>
                  <a:srgbClr val="75A8FA"/>
                </a:solidFill>
                <a:latin typeface="Arial"/>
                <a:cs typeface="Arial"/>
              </a:rPr>
              <a:t>birth</a:t>
            </a:r>
            <a:endParaRPr lang="en-US" sz="215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0504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Child </a:t>
            </a:r>
            <a:r>
              <a:rPr lang="en-US" spc="-5" dirty="0">
                <a:solidFill>
                  <a:srgbClr val="0070C0"/>
                </a:solidFill>
              </a:rPr>
              <a:t>Homelessness</a:t>
            </a:r>
            <a:r>
              <a:rPr lang="en-US" spc="-8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Contributes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to High Health Care</a:t>
            </a:r>
            <a:r>
              <a:rPr lang="en-US" spc="-110" dirty="0">
                <a:solidFill>
                  <a:srgbClr val="0070C0"/>
                </a:solidFill>
              </a:rPr>
              <a:t> </a:t>
            </a:r>
            <a:r>
              <a:rPr lang="en-US" spc="-5" dirty="0">
                <a:solidFill>
                  <a:srgbClr val="0070C0"/>
                </a:solidFill>
              </a:rPr>
              <a:t>Spending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511" y="1676400"/>
            <a:ext cx="7292975" cy="4347344"/>
          </a:xfrm>
        </p:spPr>
        <p:txBody>
          <a:bodyPr/>
          <a:lstStyle/>
          <a:p>
            <a:pPr marL="355600" marR="123189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000" kern="1200" dirty="0">
                <a:solidFill>
                  <a:srgbClr val="75A8FA"/>
                </a:solidFill>
              </a:rPr>
              <a:t>In 2014 an estimated </a:t>
            </a:r>
            <a:r>
              <a:rPr lang="en-US" sz="2000" b="1" u="heavy" kern="1200" dirty="0"/>
              <a:t>671,000 </a:t>
            </a:r>
            <a:r>
              <a:rPr lang="en-US" sz="2000" kern="1200" dirty="0">
                <a:solidFill>
                  <a:srgbClr val="75A8FA"/>
                </a:solidFill>
              </a:rPr>
              <a:t>children age four or under had been  homeless at some point or were born to a mother who was</a:t>
            </a:r>
            <a:r>
              <a:rPr lang="en-US" sz="2000" kern="1200" spc="-195" dirty="0">
                <a:solidFill>
                  <a:srgbClr val="75A8FA"/>
                </a:solidFill>
              </a:rPr>
              <a:t> </a:t>
            </a:r>
            <a:r>
              <a:rPr lang="en-US" sz="2000" kern="1200" dirty="0">
                <a:solidFill>
                  <a:srgbClr val="75A8FA"/>
                </a:solidFill>
              </a:rPr>
              <a:t>homeless  when she was</a:t>
            </a:r>
            <a:r>
              <a:rPr lang="en-US" sz="2000" kern="1200" spc="-100" dirty="0">
                <a:solidFill>
                  <a:srgbClr val="75A8FA"/>
                </a:solidFill>
              </a:rPr>
              <a:t> </a:t>
            </a:r>
            <a:r>
              <a:rPr lang="en-US" sz="2000" kern="1200" dirty="0">
                <a:solidFill>
                  <a:srgbClr val="75A8FA"/>
                </a:solidFill>
              </a:rPr>
              <a:t>pregnant</a:t>
            </a:r>
            <a:endParaRPr lang="en-US" sz="2000" kern="1200" dirty="0">
              <a:solidFill>
                <a:prstClr val="black"/>
              </a:solidFill>
            </a:endParaRPr>
          </a:p>
          <a:p>
            <a:pPr lvl="0" algn="l" rtl="0">
              <a:spcBef>
                <a:spcPts val="40"/>
              </a:spcBef>
              <a:buClr>
                <a:srgbClr val="75A8FA"/>
              </a:buClr>
              <a:buFont typeface="Arial"/>
              <a:buChar char="•"/>
            </a:pPr>
            <a:endParaRPr lang="en-US" sz="205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6675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000" kern="1200" dirty="0">
                <a:solidFill>
                  <a:srgbClr val="75A8FA"/>
                </a:solidFill>
              </a:rPr>
              <a:t>These children, as a group, experienced </a:t>
            </a:r>
            <a:r>
              <a:rPr lang="en-US" sz="2000" b="1" u="heavy" kern="1200" dirty="0"/>
              <a:t>18,600 </a:t>
            </a:r>
            <a:r>
              <a:rPr lang="en-US" sz="2000" kern="1200" dirty="0">
                <a:solidFill>
                  <a:srgbClr val="75A8FA"/>
                </a:solidFill>
              </a:rPr>
              <a:t>additional  hospitalizations attributable to their experience of</a:t>
            </a:r>
            <a:r>
              <a:rPr lang="en-US" sz="2000" kern="1200" spc="-125" dirty="0">
                <a:solidFill>
                  <a:srgbClr val="75A8FA"/>
                </a:solidFill>
              </a:rPr>
              <a:t> </a:t>
            </a:r>
            <a:r>
              <a:rPr lang="en-US" sz="2000" kern="1200" dirty="0">
                <a:solidFill>
                  <a:srgbClr val="75A8FA"/>
                </a:solidFill>
              </a:rPr>
              <a:t>homelessness</a:t>
            </a:r>
            <a:endParaRPr lang="en-US" sz="2000" kern="1200" dirty="0">
              <a:solidFill>
                <a:prstClr val="black"/>
              </a:solidFill>
            </a:endParaRPr>
          </a:p>
          <a:p>
            <a:pPr lvl="0" algn="l" rtl="0">
              <a:spcBef>
                <a:spcPts val="40"/>
              </a:spcBef>
              <a:buClr>
                <a:srgbClr val="75A8FA"/>
              </a:buClr>
              <a:buFont typeface="Arial"/>
              <a:buChar char="•"/>
            </a:pPr>
            <a:endParaRPr lang="en-US" sz="205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000" kern="1200" dirty="0">
                <a:solidFill>
                  <a:srgbClr val="75A8FA"/>
                </a:solidFill>
              </a:rPr>
              <a:t>The estimated </a:t>
            </a:r>
            <a:r>
              <a:rPr lang="en-US" sz="2000" kern="1200" spc="-5" dirty="0">
                <a:solidFill>
                  <a:srgbClr val="75A8FA"/>
                </a:solidFill>
              </a:rPr>
              <a:t>total </a:t>
            </a:r>
            <a:r>
              <a:rPr lang="en-US" sz="2000" kern="1200" dirty="0">
                <a:solidFill>
                  <a:srgbClr val="75A8FA"/>
                </a:solidFill>
              </a:rPr>
              <a:t>annual cost of hospitalizations attributable to  homelessness among children age four and under in 2015 alone</a:t>
            </a:r>
            <a:r>
              <a:rPr lang="en-US" sz="2000" kern="1200" spc="-155" dirty="0">
                <a:solidFill>
                  <a:srgbClr val="75A8FA"/>
                </a:solidFill>
              </a:rPr>
              <a:t> </a:t>
            </a:r>
            <a:r>
              <a:rPr lang="en-US" sz="2000" kern="1200" dirty="0">
                <a:solidFill>
                  <a:srgbClr val="75A8FA"/>
                </a:solidFill>
              </a:rPr>
              <a:t>were  over </a:t>
            </a:r>
            <a:r>
              <a:rPr lang="en-US" sz="2000" b="1" u="heavy" kern="1200" dirty="0"/>
              <a:t>$238 </a:t>
            </a:r>
            <a:r>
              <a:rPr lang="en-US" sz="2000" b="1" u="heavy" kern="1200" spc="-5" dirty="0"/>
              <a:t>million nationally</a:t>
            </a:r>
            <a:r>
              <a:rPr lang="en-US" sz="2000" kern="1200" spc="-5" dirty="0">
                <a:solidFill>
                  <a:srgbClr val="75A8FA"/>
                </a:solidFill>
              </a:rPr>
              <a:t>, </a:t>
            </a:r>
            <a:r>
              <a:rPr lang="en-US" sz="2000" kern="1200" dirty="0">
                <a:solidFill>
                  <a:srgbClr val="75A8FA"/>
                </a:solidFill>
              </a:rPr>
              <a:t>with more than half of those costs  associated with hospitalizations of infants under the age of</a:t>
            </a:r>
            <a:r>
              <a:rPr lang="en-US" sz="2000" kern="1200" spc="-175" dirty="0">
                <a:solidFill>
                  <a:srgbClr val="75A8FA"/>
                </a:solidFill>
              </a:rPr>
              <a:t> </a:t>
            </a:r>
            <a:r>
              <a:rPr lang="en-US" sz="2000" kern="1200" dirty="0">
                <a:solidFill>
                  <a:srgbClr val="75A8FA"/>
                </a:solidFill>
              </a:rPr>
              <a:t>one</a:t>
            </a:r>
            <a:endParaRPr lang="en-US" sz="20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74" y="775504"/>
            <a:ext cx="7174588" cy="53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27" y="1394593"/>
            <a:ext cx="7194204" cy="4763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174003" y="457200"/>
            <a:ext cx="635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Housing Portal:  Home Health Care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10000" y="283750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Kendall Baptist Hospital – service area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3963" r="4007"/>
          <a:stretch/>
        </p:blipFill>
        <p:spPr bwMode="auto">
          <a:xfrm>
            <a:off x="15844" y="0"/>
            <a:ext cx="592775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0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Assisted/Subsidized Housing Tenant and Unit/Property Data: HUD Section 8, Housing Choice Vouchers, Public Housing and Low-income Housing Tax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Basic fields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Date of admission or move-in</a:t>
            </a:r>
          </a:p>
          <a:p>
            <a:pPr lvl="0"/>
            <a:r>
              <a:rPr lang="en-US" dirty="0"/>
              <a:t>Disability</a:t>
            </a:r>
          </a:p>
          <a:p>
            <a:pPr lvl="0"/>
            <a:r>
              <a:rPr lang="en-US" dirty="0"/>
              <a:t>Race/Ethnicity</a:t>
            </a:r>
          </a:p>
          <a:p>
            <a:pPr lvl="0"/>
            <a:r>
              <a:rPr lang="en-US" dirty="0"/>
              <a:t>Age of Household members</a:t>
            </a:r>
          </a:p>
          <a:p>
            <a:pPr lvl="0"/>
            <a:r>
              <a:rPr lang="en-US" dirty="0"/>
              <a:t>Household Size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Number of bedrooms</a:t>
            </a:r>
          </a:p>
          <a:p>
            <a:pPr lvl="0"/>
            <a:r>
              <a:rPr lang="en-US" dirty="0"/>
              <a:t>Structure type</a:t>
            </a:r>
          </a:p>
          <a:p>
            <a:pPr lvl="0"/>
            <a:r>
              <a:rPr lang="en-US" dirty="0"/>
              <a:t>Income</a:t>
            </a:r>
          </a:p>
          <a:p>
            <a:pPr lvl="0"/>
            <a:r>
              <a:rPr lang="en-US" dirty="0"/>
              <a:t>Tenant-paid rent</a:t>
            </a:r>
          </a:p>
          <a:p>
            <a:pPr lvl="0"/>
            <a:r>
              <a:rPr lang="en-US" dirty="0"/>
              <a:t>Rental assistance amount</a:t>
            </a:r>
          </a:p>
          <a:p>
            <a:pPr lvl="0"/>
            <a:r>
              <a:rPr lang="en-US" dirty="0"/>
              <a:t>Utility </a:t>
            </a:r>
            <a:r>
              <a:rPr lang="en-US" dirty="0" smtClean="0"/>
              <a:t>allowance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Geography and Time Series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Florida – HUD and LIHTC tenant and property characteristics at the household/unit/property level</a:t>
            </a:r>
          </a:p>
          <a:p>
            <a:pPr lvl="1" indent="-342900"/>
            <a:r>
              <a:rPr lang="en-US" dirty="0" smtClean="0"/>
              <a:t>HUD 2000 - 2017</a:t>
            </a:r>
          </a:p>
          <a:p>
            <a:pPr lvl="1" indent="-342900"/>
            <a:r>
              <a:rPr lang="en-US" dirty="0" smtClean="0"/>
              <a:t>LIHTC 2007 - 2017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/>
              <a:t>U.S. – HUD tenant and property characteristics at the household/unit/property level</a:t>
            </a:r>
          </a:p>
          <a:p>
            <a:pPr lvl="1"/>
            <a:r>
              <a:rPr lang="en-US" dirty="0" smtClean="0"/>
              <a:t>HUD 2000 - 2017 </a:t>
            </a:r>
          </a:p>
          <a:p>
            <a:pPr lvl="1"/>
            <a:endParaRPr lang="en-US" dirty="0"/>
          </a:p>
          <a:p>
            <a:r>
              <a:rPr lang="en-US" dirty="0" smtClean="0"/>
              <a:t>Property location – generally parcel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B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101" y="87376"/>
            <a:ext cx="322961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Healthy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Housing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105661"/>
            <a:ext cx="8177530" cy="483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8784">
              <a:lnSpc>
                <a:spcPct val="100000"/>
              </a:lnSpc>
            </a:pP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“Healthy housing” is a home where the physical, mental, and  socioeconomic environment supports household members in</a:t>
            </a:r>
            <a:r>
              <a:rPr sz="2000" spc="-165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making  healthy choices, achieving educational and economic success, and  engaging in robust social and cultural</a:t>
            </a:r>
            <a:r>
              <a:rPr sz="2000" spc="-114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networks.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3340">
              <a:lnSpc>
                <a:spcPct val="100000"/>
              </a:lnSpc>
            </a:pPr>
            <a:r>
              <a:rPr sz="2000" spc="-5" dirty="0">
                <a:solidFill>
                  <a:srgbClr val="212168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is housing in a neighborhood connected to good employment and  business opportunities in the region. It is a home free from toxins and  threats from the built environment such as unsafe streets, violence,</a:t>
            </a:r>
            <a:r>
              <a:rPr sz="2000" spc="-254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poor  air </a:t>
            </a:r>
            <a:r>
              <a:rPr sz="2000" spc="-20" dirty="0">
                <a:solidFill>
                  <a:srgbClr val="212168"/>
                </a:solidFill>
                <a:latin typeface="Arial"/>
                <a:cs typeface="Arial"/>
              </a:rPr>
              <a:t>quality,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industrial chemical exposures, allergens, mold, or</a:t>
            </a:r>
            <a:r>
              <a:rPr sz="2000" spc="-140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pests.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12168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does not impose cost burdens that divert household income away</a:t>
            </a:r>
            <a:r>
              <a:rPr sz="2000" spc="-204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from  healthy food, medical care, or educational opportunities. It is located in  healthy and well-resourced</a:t>
            </a:r>
            <a:r>
              <a:rPr sz="2000" spc="-135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68"/>
                </a:solidFill>
                <a:latin typeface="Arial"/>
                <a:cs typeface="Arial"/>
              </a:rPr>
              <a:t>neighborhoods.”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29870">
              <a:lnSpc>
                <a:spcPct val="100000"/>
              </a:lnSpc>
            </a:pPr>
            <a:r>
              <a:rPr sz="1800" i="1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Healthy</a:t>
            </a:r>
            <a:r>
              <a:rPr sz="1800" i="1" u="heavy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i="1" u="heavy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Communities </a:t>
            </a:r>
            <a:r>
              <a:rPr sz="1800" i="1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of </a:t>
            </a:r>
            <a:r>
              <a:rPr sz="1800" i="1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Opportunity: An Equity Blueprint </a:t>
            </a:r>
            <a:r>
              <a:rPr sz="1800" i="1" u="heavy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to </a:t>
            </a:r>
            <a:r>
              <a:rPr sz="1800" i="1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Address </a:t>
            </a:r>
            <a:r>
              <a:rPr sz="1800" i="1" u="heavy" spc="-1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America’s </a:t>
            </a:r>
            <a:r>
              <a:rPr sz="1800" i="1" u="heavy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Housing Challenges</a:t>
            </a:r>
            <a:r>
              <a:rPr sz="1800" i="1" spc="-5" dirty="0">
                <a:latin typeface="Arial"/>
                <a:cs typeface="Arial"/>
              </a:rPr>
              <a:t>. </a:t>
            </a:r>
            <a:r>
              <a:rPr sz="1800" spc="-5" dirty="0">
                <a:solidFill>
                  <a:srgbClr val="212168"/>
                </a:solidFill>
                <a:latin typeface="Arial"/>
                <a:cs typeface="Arial"/>
              </a:rPr>
              <a:t>Policy Link and </a:t>
            </a:r>
            <a:r>
              <a:rPr sz="1800" dirty="0">
                <a:solidFill>
                  <a:srgbClr val="212168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12168"/>
                </a:solidFill>
                <a:latin typeface="Arial"/>
                <a:cs typeface="Arial"/>
              </a:rPr>
              <a:t>Kresge Foundation,</a:t>
            </a:r>
            <a:r>
              <a:rPr sz="1800" spc="125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12168"/>
                </a:solidFill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600"/>
              </a:spcBef>
              <a:tabLst>
                <a:tab pos="299720" algn="l"/>
              </a:tabLst>
            </a:pPr>
            <a:r>
              <a:rPr lang="en-US" spc="-5" dirty="0" smtClean="0">
                <a:solidFill>
                  <a:srgbClr val="124F74"/>
                </a:solidFill>
              </a:rPr>
              <a:t>5 </a:t>
            </a:r>
            <a:r>
              <a:rPr lang="en-US" spc="-5" dirty="0">
                <a:solidFill>
                  <a:srgbClr val="124F74"/>
                </a:solidFill>
              </a:rPr>
              <a:t>Important Elements </a:t>
            </a:r>
            <a:r>
              <a:rPr lang="en-US" dirty="0">
                <a:solidFill>
                  <a:srgbClr val="124F74"/>
                </a:solidFill>
              </a:rPr>
              <a:t>of</a:t>
            </a:r>
            <a:r>
              <a:rPr lang="en-US" spc="-20" dirty="0">
                <a:solidFill>
                  <a:srgbClr val="124F74"/>
                </a:solidFill>
              </a:rPr>
              <a:t> </a:t>
            </a:r>
            <a:r>
              <a:rPr lang="en-US" dirty="0" smtClean="0">
                <a:solidFill>
                  <a:srgbClr val="124F74"/>
                </a:solidFill>
              </a:rPr>
              <a:t>Housing</a:t>
            </a:r>
            <a:br>
              <a:rPr lang="en-US" dirty="0" smtClean="0">
                <a:solidFill>
                  <a:srgbClr val="124F74"/>
                </a:solidFill>
              </a:rPr>
            </a:b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New understanding of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interplay of</a:t>
            </a:r>
            <a:b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housing factors influencing health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144963"/>
          </a:xfrm>
        </p:spPr>
        <p:txBody>
          <a:bodyPr>
            <a:normAutofit/>
          </a:bodyPr>
          <a:lstStyle/>
          <a:p>
            <a:pPr marL="355600">
              <a:spcBef>
                <a:spcPts val="600"/>
              </a:spcBef>
              <a:buClr>
                <a:srgbClr val="330066"/>
              </a:buClr>
              <a:buSzPct val="120312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Affordability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600"/>
              </a:spcBef>
              <a:buClr>
                <a:srgbClr val="330066"/>
              </a:buClr>
              <a:buSzPct val="120312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Stability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600"/>
              </a:spcBef>
              <a:buClr>
                <a:srgbClr val="330066"/>
              </a:buClr>
              <a:buSzPct val="120312"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Quality</a:t>
            </a:r>
            <a:endParaRPr lang="en-US" sz="2800" dirty="0">
              <a:latin typeface="Arial"/>
              <a:cs typeface="Arial"/>
            </a:endParaRPr>
          </a:p>
          <a:p>
            <a:pPr marL="355600">
              <a:spcBef>
                <a:spcPts val="600"/>
              </a:spcBef>
              <a:buClr>
                <a:srgbClr val="330066"/>
              </a:buClr>
              <a:buSzPct val="118750"/>
              <a:tabLst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Location and Portal </a:t>
            </a:r>
          </a:p>
          <a:p>
            <a:pPr marL="12700" indent="0">
              <a:spcBef>
                <a:spcPts val="600"/>
              </a:spcBef>
              <a:buClr>
                <a:srgbClr val="330066"/>
              </a:buClr>
              <a:buSzPct val="118750"/>
              <a:buNone/>
              <a:tabLst>
                <a:tab pos="355600" algn="l"/>
              </a:tabLst>
            </a:pPr>
            <a:r>
              <a:rPr lang="en-US" sz="2800" spc="-5" dirty="0">
                <a:latin typeface="Arial"/>
                <a:cs typeface="Arial"/>
              </a:rPr>
              <a:t>	</a:t>
            </a:r>
            <a:r>
              <a:rPr lang="en-US" sz="2800" spc="-5" dirty="0" smtClean="0">
                <a:latin typeface="Arial"/>
                <a:cs typeface="Arial"/>
              </a:rPr>
              <a:t>for </a:t>
            </a:r>
            <a:r>
              <a:rPr lang="en-US" sz="2800" spc="-5" dirty="0">
                <a:latin typeface="Arial"/>
                <a:cs typeface="Arial"/>
              </a:rPr>
              <a:t>healthcare </a:t>
            </a:r>
            <a:r>
              <a:rPr lang="en-US" sz="2800" spc="-5" dirty="0" smtClean="0">
                <a:latin typeface="Arial"/>
                <a:cs typeface="Arial"/>
              </a:rPr>
              <a:t>delivery</a:t>
            </a:r>
            <a:endParaRPr lang="en-US" sz="2800" dirty="0">
              <a:latin typeface="Arial"/>
              <a:cs typeface="Arial"/>
            </a:endParaRPr>
          </a:p>
          <a:p>
            <a:pPr marL="299085" indent="-286385">
              <a:spcBef>
                <a:spcPts val="600"/>
              </a:spcBef>
              <a:tabLst>
                <a:tab pos="299720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Tailored </a:t>
            </a:r>
            <a:r>
              <a:rPr lang="en-US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needs</a:t>
            </a:r>
            <a:r>
              <a:rPr lang="en-US" sz="2800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</a:p>
          <a:p>
            <a:pPr marL="12700" indent="0">
              <a:spcBef>
                <a:spcPts val="600"/>
              </a:spcBef>
              <a:buNone/>
              <a:tabLst>
                <a:tab pos="299720" algn="l"/>
              </a:tabLs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vulnerable</a:t>
            </a:r>
            <a:r>
              <a:rPr lang="en-US" sz="2800" spc="-10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populations</a:t>
            </a:r>
          </a:p>
          <a:p>
            <a:pPr marL="12700" indent="0">
              <a:spcBef>
                <a:spcPts val="600"/>
              </a:spcBef>
              <a:buNone/>
              <a:tabLst>
                <a:tab pos="299720" algn="l"/>
              </a:tabLst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38"/>
          <p:cNvSpPr/>
          <p:nvPr/>
        </p:nvSpPr>
        <p:spPr>
          <a:xfrm>
            <a:off x="5181600" y="1981200"/>
            <a:ext cx="3962400" cy="470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124F74"/>
                </a:solidFill>
              </a:rPr>
              <a:t>What </a:t>
            </a:r>
            <a:r>
              <a:rPr lang="en-US" spc="-5" dirty="0">
                <a:solidFill>
                  <a:srgbClr val="124F74"/>
                </a:solidFill>
              </a:rPr>
              <a:t>happens when </a:t>
            </a:r>
            <a:r>
              <a:rPr lang="en-US" dirty="0">
                <a:solidFill>
                  <a:srgbClr val="124F74"/>
                </a:solidFill>
              </a:rPr>
              <a:t>a</a:t>
            </a:r>
            <a:r>
              <a:rPr lang="en-US" spc="-20" dirty="0">
                <a:solidFill>
                  <a:srgbClr val="124F74"/>
                </a:solidFill>
              </a:rPr>
              <a:t> </a:t>
            </a:r>
            <a:r>
              <a:rPr lang="en-US" spc="-5" dirty="0">
                <a:solidFill>
                  <a:srgbClr val="124F74"/>
                </a:solidFill>
              </a:rPr>
              <a:t>household</a:t>
            </a:r>
            <a:r>
              <a:rPr lang="en-US" dirty="0"/>
              <a:t/>
            </a:r>
            <a:br>
              <a:rPr lang="en-US" dirty="0"/>
            </a:br>
            <a:r>
              <a:rPr lang="en-US" spc="-5" dirty="0">
                <a:solidFill>
                  <a:srgbClr val="124F74"/>
                </a:solidFill>
              </a:rPr>
              <a:t>cannot afford</a:t>
            </a:r>
            <a:r>
              <a:rPr lang="en-US" spc="-15" dirty="0">
                <a:solidFill>
                  <a:srgbClr val="124F74"/>
                </a:solidFill>
              </a:rPr>
              <a:t> </a:t>
            </a:r>
            <a:r>
              <a:rPr lang="en-US" spc="-5" dirty="0">
                <a:solidFill>
                  <a:srgbClr val="124F74"/>
                </a:solidFill>
              </a:rPr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2793" cy="4525963"/>
          </a:xfrm>
        </p:spPr>
        <p:txBody>
          <a:bodyPr>
            <a:normAutofit fontScale="92500" lnSpcReduction="10000"/>
          </a:bodyPr>
          <a:lstStyle/>
          <a:p>
            <a:pPr marL="355600">
              <a:buClr>
                <a:srgbClr val="330066"/>
              </a:buClr>
              <a:buSzPct val="120312"/>
              <a:tabLst>
                <a:tab pos="355600" algn="l"/>
              </a:tabLst>
            </a:pPr>
            <a:r>
              <a:rPr lang="en-US" sz="2600" dirty="0">
                <a:latin typeface="Arial"/>
                <a:cs typeface="Arial"/>
              </a:rPr>
              <a:t>They </a:t>
            </a:r>
            <a:r>
              <a:rPr lang="en-US" sz="2600" spc="-5" dirty="0">
                <a:latin typeface="Arial"/>
                <a:cs typeface="Arial"/>
              </a:rPr>
              <a:t>spend more </a:t>
            </a:r>
            <a:r>
              <a:rPr lang="en-US" sz="2600" dirty="0">
                <a:latin typeface="Arial"/>
                <a:cs typeface="Arial"/>
              </a:rPr>
              <a:t>than is </a:t>
            </a:r>
            <a:r>
              <a:rPr lang="en-US" sz="2600" spc="-5" dirty="0">
                <a:latin typeface="Arial"/>
                <a:cs typeface="Arial"/>
              </a:rPr>
              <a:t>affordable</a:t>
            </a:r>
            <a:r>
              <a:rPr lang="en-US" sz="2600" spc="-135" dirty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&amp; become </a:t>
            </a:r>
            <a:r>
              <a:rPr lang="en-US" sz="2600" dirty="0">
                <a:latin typeface="Arial"/>
                <a:cs typeface="Arial"/>
              </a:rPr>
              <a:t>“housing cost</a:t>
            </a:r>
            <a:r>
              <a:rPr lang="en-US" sz="2600" spc="-14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burdened”</a:t>
            </a:r>
            <a:endParaRPr lang="en-US" sz="2600" dirty="0">
              <a:latin typeface="Arial"/>
              <a:cs typeface="Arial"/>
            </a:endParaRPr>
          </a:p>
          <a:p>
            <a:pPr marL="704850" lvl="1" indent="-347980">
              <a:lnSpc>
                <a:spcPct val="100000"/>
              </a:lnSpc>
              <a:spcBef>
                <a:spcPts val="1515"/>
              </a:spcBef>
              <a:buClr>
                <a:srgbClr val="330066"/>
              </a:buClr>
              <a:buSzPct val="55172"/>
              <a:buFont typeface="Wingdings"/>
              <a:buChar char=""/>
              <a:tabLst>
                <a:tab pos="704215" algn="l"/>
                <a:tab pos="705485" algn="l"/>
              </a:tabLst>
            </a:pPr>
            <a:r>
              <a:rPr lang="en-US" sz="2600" b="1" dirty="0">
                <a:latin typeface="Arial"/>
                <a:cs typeface="Arial"/>
              </a:rPr>
              <a:t>17.6 million households </a:t>
            </a:r>
            <a:r>
              <a:rPr lang="en-US" sz="2600" dirty="0">
                <a:latin typeface="Arial"/>
                <a:cs typeface="Arial"/>
              </a:rPr>
              <a:t>spend more</a:t>
            </a:r>
            <a:r>
              <a:rPr lang="en-US" sz="2600" spc="-160" dirty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than 50</a:t>
            </a:r>
            <a:r>
              <a:rPr lang="en-US" sz="2600" dirty="0">
                <a:latin typeface="Arial"/>
                <a:cs typeface="Arial"/>
              </a:rPr>
              <a:t>% of income on housing</a:t>
            </a:r>
            <a:r>
              <a:rPr lang="en-US" sz="2600" spc="-16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costs</a:t>
            </a:r>
          </a:p>
          <a:p>
            <a:pPr marL="355600" marR="5080">
              <a:spcBef>
                <a:spcPts val="1820"/>
              </a:spcBef>
              <a:buClr>
                <a:srgbClr val="330066"/>
              </a:buClr>
              <a:buSzPct val="118750"/>
              <a:tabLst>
                <a:tab pos="355600" algn="l"/>
              </a:tabLst>
            </a:pPr>
            <a:r>
              <a:rPr lang="en-US" sz="2600" spc="-5" dirty="0">
                <a:latin typeface="Arial"/>
                <a:cs typeface="Arial"/>
              </a:rPr>
              <a:t>They </a:t>
            </a:r>
            <a:r>
              <a:rPr lang="en-US" sz="2600" dirty="0">
                <a:latin typeface="Arial"/>
                <a:cs typeface="Arial"/>
              </a:rPr>
              <a:t>cut </a:t>
            </a:r>
            <a:r>
              <a:rPr lang="en-US" sz="2600" spc="-5" dirty="0">
                <a:latin typeface="Arial"/>
                <a:cs typeface="Arial"/>
              </a:rPr>
              <a:t>back </a:t>
            </a:r>
            <a:r>
              <a:rPr lang="en-US" sz="2600" dirty="0">
                <a:latin typeface="Arial"/>
                <a:cs typeface="Arial"/>
              </a:rPr>
              <a:t>on </a:t>
            </a:r>
            <a:r>
              <a:rPr lang="en-US" sz="2600" spc="-5" dirty="0">
                <a:latin typeface="Arial"/>
                <a:cs typeface="Arial"/>
              </a:rPr>
              <a:t>essentials </a:t>
            </a:r>
            <a:r>
              <a:rPr lang="en-US" sz="2600" dirty="0">
                <a:latin typeface="Arial"/>
                <a:cs typeface="Arial"/>
              </a:rPr>
              <a:t>such as</a:t>
            </a:r>
            <a:r>
              <a:rPr lang="en-US" sz="2600" spc="-8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food,  health care, educational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enrichment</a:t>
            </a:r>
            <a:endParaRPr lang="en-US" sz="26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32" y="2209800"/>
            <a:ext cx="4216400" cy="426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5061270" y="1528320"/>
            <a:ext cx="387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Rent Eats First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124F74"/>
                </a:solidFill>
              </a:rPr>
              <a:t>What </a:t>
            </a:r>
            <a:r>
              <a:rPr lang="en-US" spc="-5" dirty="0">
                <a:solidFill>
                  <a:srgbClr val="124F74"/>
                </a:solidFill>
              </a:rPr>
              <a:t>happens when </a:t>
            </a:r>
            <a:r>
              <a:rPr lang="en-US" dirty="0">
                <a:solidFill>
                  <a:srgbClr val="124F74"/>
                </a:solidFill>
              </a:rPr>
              <a:t>a</a:t>
            </a:r>
            <a:r>
              <a:rPr lang="en-US" spc="-20" dirty="0">
                <a:solidFill>
                  <a:srgbClr val="124F74"/>
                </a:solidFill>
              </a:rPr>
              <a:t> </a:t>
            </a:r>
            <a:r>
              <a:rPr lang="en-US" spc="-5" dirty="0">
                <a:solidFill>
                  <a:srgbClr val="124F74"/>
                </a:solidFill>
              </a:rPr>
              <a:t>household</a:t>
            </a:r>
            <a:r>
              <a:rPr lang="en-US" dirty="0"/>
              <a:t/>
            </a:r>
            <a:br>
              <a:rPr lang="en-US" dirty="0"/>
            </a:br>
            <a:r>
              <a:rPr lang="en-US" spc="-5" dirty="0">
                <a:solidFill>
                  <a:srgbClr val="124F74"/>
                </a:solidFill>
              </a:rPr>
              <a:t>cannot afford</a:t>
            </a:r>
            <a:r>
              <a:rPr lang="en-US" spc="-15" dirty="0">
                <a:solidFill>
                  <a:srgbClr val="124F74"/>
                </a:solidFill>
              </a:rPr>
              <a:t> </a:t>
            </a:r>
            <a:r>
              <a:rPr lang="en-US" spc="-5" dirty="0">
                <a:solidFill>
                  <a:srgbClr val="124F74"/>
                </a:solidFill>
              </a:rPr>
              <a:t>housing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94" y="1295400"/>
            <a:ext cx="7036605" cy="2819400"/>
          </a:xfrm>
          <a:prstGeom prst="rect">
            <a:avLst/>
          </a:prstGeom>
        </p:spPr>
      </p:pic>
      <p:sp>
        <p:nvSpPr>
          <p:cNvPr id="6" name="object 37"/>
          <p:cNvSpPr/>
          <p:nvPr/>
        </p:nvSpPr>
        <p:spPr>
          <a:xfrm>
            <a:off x="4191000" y="3962399"/>
            <a:ext cx="4944066" cy="2920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1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Impacts of moving into affordable housing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69" y="1168797"/>
            <a:ext cx="9171369" cy="56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3888" y="6501345"/>
            <a:ext cx="1150073" cy="356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6097" y="726566"/>
            <a:ext cx="5058410" cy="855980"/>
          </a:xfrm>
          <a:custGeom>
            <a:avLst/>
            <a:gdLst/>
            <a:ahLst/>
            <a:cxnLst/>
            <a:rect l="l" t="t" r="r" b="b"/>
            <a:pathLst>
              <a:path w="5058409" h="855980">
                <a:moveTo>
                  <a:pt x="427989" y="0"/>
                </a:moveTo>
                <a:lnTo>
                  <a:pt x="0" y="427990"/>
                </a:lnTo>
                <a:lnTo>
                  <a:pt x="427989" y="855980"/>
                </a:lnTo>
                <a:lnTo>
                  <a:pt x="427989" y="641985"/>
                </a:lnTo>
                <a:lnTo>
                  <a:pt x="5057901" y="641985"/>
                </a:lnTo>
                <a:lnTo>
                  <a:pt x="5057901" y="213995"/>
                </a:lnTo>
                <a:lnTo>
                  <a:pt x="427989" y="213995"/>
                </a:lnTo>
                <a:lnTo>
                  <a:pt x="427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6097" y="726566"/>
            <a:ext cx="5058410" cy="427990"/>
          </a:xfrm>
          <a:custGeom>
            <a:avLst/>
            <a:gdLst/>
            <a:ahLst/>
            <a:cxnLst/>
            <a:rect l="l" t="t" r="r" b="b"/>
            <a:pathLst>
              <a:path w="5058409" h="427990">
                <a:moveTo>
                  <a:pt x="0" y="427990"/>
                </a:moveTo>
                <a:lnTo>
                  <a:pt x="427989" y="0"/>
                </a:lnTo>
                <a:lnTo>
                  <a:pt x="427989" y="213995"/>
                </a:lnTo>
                <a:lnTo>
                  <a:pt x="5057901" y="213995"/>
                </a:lnTo>
              </a:path>
            </a:pathLst>
          </a:custGeom>
          <a:ln w="9525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6097" y="1154557"/>
            <a:ext cx="5058410" cy="427990"/>
          </a:xfrm>
          <a:custGeom>
            <a:avLst/>
            <a:gdLst/>
            <a:ahLst/>
            <a:cxnLst/>
            <a:rect l="l" t="t" r="r" b="b"/>
            <a:pathLst>
              <a:path w="5058409" h="427990">
                <a:moveTo>
                  <a:pt x="5057901" y="213994"/>
                </a:moveTo>
                <a:lnTo>
                  <a:pt x="427989" y="213994"/>
                </a:lnTo>
                <a:lnTo>
                  <a:pt x="427989" y="427989"/>
                </a:lnTo>
                <a:lnTo>
                  <a:pt x="0" y="0"/>
                </a:lnTo>
              </a:path>
            </a:pathLst>
          </a:custGeom>
          <a:ln w="9525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37884" y="978534"/>
            <a:ext cx="158940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HO</a:t>
            </a:r>
            <a:r>
              <a:rPr sz="2200" b="1" spc="-20" dirty="0">
                <a:solidFill>
                  <a:srgbClr val="015197"/>
                </a:solidFill>
                <a:latin typeface="Arial"/>
                <a:cs typeface="Arial"/>
              </a:rPr>
              <a:t>M</a:t>
            </a: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ELESS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86859" y="1867916"/>
            <a:ext cx="5057140" cy="855980"/>
          </a:xfrm>
          <a:custGeom>
            <a:avLst/>
            <a:gdLst/>
            <a:ahLst/>
            <a:cxnLst/>
            <a:rect l="l" t="t" r="r" b="b"/>
            <a:pathLst>
              <a:path w="5057140" h="855980">
                <a:moveTo>
                  <a:pt x="427989" y="0"/>
                </a:moveTo>
                <a:lnTo>
                  <a:pt x="0" y="427863"/>
                </a:lnTo>
                <a:lnTo>
                  <a:pt x="427989" y="855853"/>
                </a:lnTo>
                <a:lnTo>
                  <a:pt x="427989" y="641858"/>
                </a:lnTo>
                <a:lnTo>
                  <a:pt x="5057140" y="641858"/>
                </a:lnTo>
                <a:lnTo>
                  <a:pt x="5057140" y="213868"/>
                </a:lnTo>
                <a:lnTo>
                  <a:pt x="427989" y="213868"/>
                </a:lnTo>
                <a:lnTo>
                  <a:pt x="427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6859" y="1867916"/>
            <a:ext cx="5057140" cy="855980"/>
          </a:xfrm>
          <a:custGeom>
            <a:avLst/>
            <a:gdLst/>
            <a:ahLst/>
            <a:cxnLst/>
            <a:rect l="l" t="t" r="r" b="b"/>
            <a:pathLst>
              <a:path w="5057140" h="855980">
                <a:moveTo>
                  <a:pt x="0" y="427863"/>
                </a:moveTo>
                <a:lnTo>
                  <a:pt x="427989" y="0"/>
                </a:lnTo>
                <a:lnTo>
                  <a:pt x="427989" y="213868"/>
                </a:lnTo>
                <a:lnTo>
                  <a:pt x="5057140" y="213868"/>
                </a:lnTo>
                <a:lnTo>
                  <a:pt x="5057140" y="641858"/>
                </a:lnTo>
                <a:lnTo>
                  <a:pt x="427989" y="641858"/>
                </a:lnTo>
                <a:lnTo>
                  <a:pt x="427989" y="855853"/>
                </a:lnTo>
                <a:lnTo>
                  <a:pt x="0" y="427863"/>
                </a:lnTo>
                <a:close/>
              </a:path>
            </a:pathLst>
          </a:custGeom>
          <a:ln w="9524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9577" y="2717800"/>
            <a:ext cx="3384550" cy="855980"/>
          </a:xfrm>
          <a:custGeom>
            <a:avLst/>
            <a:gdLst/>
            <a:ahLst/>
            <a:cxnLst/>
            <a:rect l="l" t="t" r="r" b="b"/>
            <a:pathLst>
              <a:path w="3384550" h="855979">
                <a:moveTo>
                  <a:pt x="427989" y="0"/>
                </a:moveTo>
                <a:lnTo>
                  <a:pt x="0" y="427989"/>
                </a:lnTo>
                <a:lnTo>
                  <a:pt x="427989" y="855979"/>
                </a:lnTo>
                <a:lnTo>
                  <a:pt x="427989" y="641985"/>
                </a:lnTo>
                <a:lnTo>
                  <a:pt x="3384423" y="641985"/>
                </a:lnTo>
                <a:lnTo>
                  <a:pt x="3384423" y="213995"/>
                </a:lnTo>
                <a:lnTo>
                  <a:pt x="427989" y="213995"/>
                </a:lnTo>
                <a:lnTo>
                  <a:pt x="427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9577" y="2717800"/>
            <a:ext cx="3384550" cy="855980"/>
          </a:xfrm>
          <a:custGeom>
            <a:avLst/>
            <a:gdLst/>
            <a:ahLst/>
            <a:cxnLst/>
            <a:rect l="l" t="t" r="r" b="b"/>
            <a:pathLst>
              <a:path w="3384550" h="855979">
                <a:moveTo>
                  <a:pt x="0" y="427989"/>
                </a:moveTo>
                <a:lnTo>
                  <a:pt x="427989" y="0"/>
                </a:lnTo>
                <a:lnTo>
                  <a:pt x="427989" y="213995"/>
                </a:lnTo>
                <a:lnTo>
                  <a:pt x="3384423" y="213995"/>
                </a:lnTo>
                <a:lnTo>
                  <a:pt x="3384423" y="641985"/>
                </a:lnTo>
                <a:lnTo>
                  <a:pt x="427989" y="641985"/>
                </a:lnTo>
                <a:lnTo>
                  <a:pt x="427989" y="855979"/>
                </a:lnTo>
                <a:lnTo>
                  <a:pt x="0" y="427989"/>
                </a:lnTo>
                <a:close/>
              </a:path>
            </a:pathLst>
          </a:custGeom>
          <a:ln w="9525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09108" y="2120010"/>
            <a:ext cx="3674745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HIDDEN</a:t>
            </a:r>
            <a:r>
              <a:rPr sz="2200" b="1" spc="-8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HOMELESS: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839469">
              <a:lnSpc>
                <a:spcPct val="100000"/>
              </a:lnSpc>
            </a:pP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HOUSING</a:t>
            </a:r>
            <a:r>
              <a:rPr sz="2200" b="1" spc="-6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INSECURE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7208" y="5083683"/>
            <a:ext cx="5067300" cy="855980"/>
          </a:xfrm>
          <a:custGeom>
            <a:avLst/>
            <a:gdLst/>
            <a:ahLst/>
            <a:cxnLst/>
            <a:rect l="l" t="t" r="r" b="b"/>
            <a:pathLst>
              <a:path w="5067300" h="855979">
                <a:moveTo>
                  <a:pt x="427863" y="0"/>
                </a:moveTo>
                <a:lnTo>
                  <a:pt x="0" y="427990"/>
                </a:lnTo>
                <a:lnTo>
                  <a:pt x="427863" y="855980"/>
                </a:lnTo>
                <a:lnTo>
                  <a:pt x="427863" y="641997"/>
                </a:lnTo>
                <a:lnTo>
                  <a:pt x="5066791" y="641997"/>
                </a:lnTo>
                <a:lnTo>
                  <a:pt x="5066791" y="213995"/>
                </a:lnTo>
                <a:lnTo>
                  <a:pt x="427863" y="213995"/>
                </a:lnTo>
                <a:lnTo>
                  <a:pt x="427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7208" y="5083683"/>
            <a:ext cx="5067300" cy="427990"/>
          </a:xfrm>
          <a:custGeom>
            <a:avLst/>
            <a:gdLst/>
            <a:ahLst/>
            <a:cxnLst/>
            <a:rect l="l" t="t" r="r" b="b"/>
            <a:pathLst>
              <a:path w="5067300" h="427989">
                <a:moveTo>
                  <a:pt x="0" y="427990"/>
                </a:moveTo>
                <a:lnTo>
                  <a:pt x="427863" y="0"/>
                </a:lnTo>
                <a:lnTo>
                  <a:pt x="427863" y="213995"/>
                </a:lnTo>
                <a:lnTo>
                  <a:pt x="5066791" y="213995"/>
                </a:lnTo>
              </a:path>
            </a:pathLst>
          </a:custGeom>
          <a:ln w="9525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7208" y="5511672"/>
            <a:ext cx="5067300" cy="427990"/>
          </a:xfrm>
          <a:custGeom>
            <a:avLst/>
            <a:gdLst/>
            <a:ahLst/>
            <a:cxnLst/>
            <a:rect l="l" t="t" r="r" b="b"/>
            <a:pathLst>
              <a:path w="5067300" h="427989">
                <a:moveTo>
                  <a:pt x="5066791" y="214007"/>
                </a:moveTo>
                <a:lnTo>
                  <a:pt x="427863" y="214007"/>
                </a:lnTo>
                <a:lnTo>
                  <a:pt x="427863" y="427989"/>
                </a:lnTo>
                <a:lnTo>
                  <a:pt x="0" y="0"/>
                </a:lnTo>
              </a:path>
            </a:pathLst>
          </a:custGeom>
          <a:ln w="9525">
            <a:solidFill>
              <a:srgbClr val="015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57369" y="5336540"/>
            <a:ext cx="3732529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UNAFFORDABLE</a:t>
            </a:r>
            <a:r>
              <a:rPr sz="2200" b="1" spc="-4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15197"/>
                </a:solidFill>
                <a:latin typeface="Arial"/>
                <a:cs typeface="Arial"/>
              </a:rPr>
              <a:t>HOUSING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0800" y="3733762"/>
            <a:ext cx="2448560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1519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3053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430530" algn="l"/>
                <a:tab pos="431165" algn="l"/>
              </a:tabLst>
            </a:pPr>
            <a:r>
              <a:rPr sz="2000" b="1" dirty="0">
                <a:solidFill>
                  <a:srgbClr val="015197"/>
                </a:solidFill>
                <a:latin typeface="Arial"/>
                <a:cs typeface="Arial"/>
              </a:rPr>
              <a:t>overcrowded</a:t>
            </a:r>
            <a:endParaRPr sz="2000">
              <a:latin typeface="Arial"/>
              <a:cs typeface="Arial"/>
            </a:endParaRPr>
          </a:p>
          <a:p>
            <a:pPr marL="430530" indent="-342900">
              <a:lnSpc>
                <a:spcPct val="100000"/>
              </a:lnSpc>
              <a:buFont typeface="Arial"/>
              <a:buChar char="•"/>
              <a:tabLst>
                <a:tab pos="430530" algn="l"/>
                <a:tab pos="431165" algn="l"/>
              </a:tabLst>
            </a:pPr>
            <a:r>
              <a:rPr sz="2000" b="1" spc="-5" dirty="0">
                <a:solidFill>
                  <a:srgbClr val="015197"/>
                </a:solidFill>
                <a:latin typeface="Arial"/>
                <a:cs typeface="Arial"/>
              </a:rPr>
              <a:t>multiple</a:t>
            </a:r>
            <a:r>
              <a:rPr sz="2000" b="1" spc="-9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15197"/>
                </a:solidFill>
                <a:latin typeface="Arial"/>
                <a:cs typeface="Arial"/>
              </a:rPr>
              <a:t>moves</a:t>
            </a:r>
            <a:endParaRPr sz="2000">
              <a:latin typeface="Arial"/>
              <a:cs typeface="Arial"/>
            </a:endParaRPr>
          </a:p>
          <a:p>
            <a:pPr marL="430530" indent="-342900">
              <a:lnSpc>
                <a:spcPct val="100000"/>
              </a:lnSpc>
              <a:buFont typeface="Arial"/>
              <a:buChar char="•"/>
              <a:tabLst>
                <a:tab pos="430530" algn="l"/>
                <a:tab pos="431165" algn="l"/>
              </a:tabLst>
            </a:pPr>
            <a:r>
              <a:rPr sz="2000" b="1" dirty="0">
                <a:solidFill>
                  <a:srgbClr val="015197"/>
                </a:solidFill>
                <a:latin typeface="Arial"/>
                <a:cs typeface="Arial"/>
              </a:rPr>
              <a:t>behind on</a:t>
            </a:r>
            <a:r>
              <a:rPr sz="2000" b="1" spc="-9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5197"/>
                </a:solidFill>
                <a:latin typeface="Arial"/>
                <a:cs typeface="Arial"/>
              </a:rPr>
              <a:t>rent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739" y="47116"/>
            <a:ext cx="586549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15197"/>
                </a:solidFill>
              </a:rPr>
              <a:t>Stability: The Housing</a:t>
            </a:r>
            <a:r>
              <a:rPr spc="-190" dirty="0">
                <a:solidFill>
                  <a:srgbClr val="015197"/>
                </a:solidFill>
              </a:rPr>
              <a:t> </a:t>
            </a:r>
            <a:r>
              <a:rPr dirty="0">
                <a:solidFill>
                  <a:srgbClr val="015197"/>
                </a:solidFill>
              </a:rPr>
              <a:t>Iceberg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and Child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marR="5080" lvl="0" indent="-257175" defTabSz="914400">
              <a:lnSpc>
                <a:spcPct val="100499"/>
              </a:lnSpc>
              <a:spcBef>
                <a:spcPts val="0"/>
              </a:spcBef>
              <a:buFontTx/>
              <a:buChar char="•"/>
              <a:tabLst>
                <a:tab pos="269875" algn="l"/>
                <a:tab pos="270510" algn="l"/>
              </a:tabLst>
            </a:pPr>
            <a:r>
              <a:rPr lang="en-US" sz="2400" spc="-5" dirty="0" smtClean="0">
                <a:solidFill>
                  <a:srgbClr val="015197"/>
                </a:solidFill>
                <a:latin typeface="Arial"/>
                <a:cs typeface="Arial"/>
              </a:rPr>
              <a:t>How </a:t>
            </a:r>
            <a:r>
              <a:rPr lang="en-US" sz="2400" spc="-5" dirty="0">
                <a:solidFill>
                  <a:srgbClr val="015197"/>
                </a:solidFill>
                <a:latin typeface="Arial"/>
                <a:cs typeface="Arial"/>
              </a:rPr>
              <a:t>housing influences child</a:t>
            </a:r>
            <a:r>
              <a:rPr lang="en-US" sz="2400" spc="7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400" spc="-5" dirty="0" smtClean="0">
                <a:solidFill>
                  <a:srgbClr val="015197"/>
                </a:solidFill>
                <a:latin typeface="Arial"/>
                <a:cs typeface="Arial"/>
              </a:rPr>
              <a:t>health</a:t>
            </a:r>
            <a:endParaRPr lang="en-US" sz="2400" dirty="0">
              <a:latin typeface="Arial"/>
              <a:cs typeface="Arial"/>
            </a:endParaRPr>
          </a:p>
          <a:p>
            <a:pPr marL="1041400" lvl="1" indent="-205740">
              <a:lnSpc>
                <a:spcPts val="2640"/>
              </a:lnSpc>
              <a:buChar char="•"/>
              <a:tabLst>
                <a:tab pos="1042035" algn="l"/>
              </a:tabLst>
            </a:pPr>
            <a:r>
              <a:rPr lang="en-US" sz="2200" spc="-5" dirty="0">
                <a:solidFill>
                  <a:srgbClr val="75A8FA"/>
                </a:solidFill>
                <a:latin typeface="Arial"/>
                <a:cs typeface="Arial"/>
              </a:rPr>
              <a:t>Quality</a:t>
            </a:r>
            <a:endParaRPr lang="en-US" sz="2200" dirty="0">
              <a:latin typeface="Arial"/>
              <a:cs typeface="Arial"/>
            </a:endParaRPr>
          </a:p>
          <a:p>
            <a:pPr marL="1041400" lvl="1" indent="-205740">
              <a:lnSpc>
                <a:spcPct val="100000"/>
              </a:lnSpc>
              <a:buChar char="•"/>
              <a:tabLst>
                <a:tab pos="1042035" algn="l"/>
              </a:tabLst>
            </a:pPr>
            <a:r>
              <a:rPr lang="en-US" sz="2200" spc="-5" dirty="0">
                <a:solidFill>
                  <a:srgbClr val="75A8FA"/>
                </a:solidFill>
                <a:latin typeface="Arial"/>
                <a:cs typeface="Arial"/>
              </a:rPr>
              <a:t>Stability</a:t>
            </a:r>
            <a:endParaRPr lang="en-US" sz="2200" dirty="0">
              <a:latin typeface="Arial"/>
              <a:cs typeface="Arial"/>
            </a:endParaRPr>
          </a:p>
          <a:p>
            <a:pPr marL="1041400" lvl="1" indent="-205740">
              <a:lnSpc>
                <a:spcPct val="100000"/>
              </a:lnSpc>
              <a:buChar char="•"/>
              <a:tabLst>
                <a:tab pos="1042035" algn="l"/>
              </a:tabLst>
            </a:pPr>
            <a:r>
              <a:rPr lang="en-US" sz="2200" spc="-5" dirty="0" smtClean="0">
                <a:solidFill>
                  <a:srgbClr val="75A8FA"/>
                </a:solidFill>
                <a:latin typeface="Arial"/>
                <a:cs typeface="Arial"/>
              </a:rPr>
              <a:t>Affordability</a:t>
            </a:r>
          </a:p>
          <a:p>
            <a:pPr marL="835660" lvl="1" indent="0">
              <a:lnSpc>
                <a:spcPct val="100000"/>
              </a:lnSpc>
              <a:buNone/>
              <a:tabLst>
                <a:tab pos="1042035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 marL="469900" marR="505459" indent="-457200">
              <a:lnSpc>
                <a:spcPts val="2300"/>
              </a:lnSpc>
              <a:spcBef>
                <a:spcPts val="565"/>
              </a:spcBef>
              <a:tabLst>
                <a:tab pos="469900" algn="l"/>
                <a:tab pos="470534" algn="l"/>
              </a:tabLst>
            </a:pPr>
            <a:r>
              <a:rPr lang="en-US" sz="2400" spc="-5" dirty="0">
                <a:solidFill>
                  <a:srgbClr val="015197"/>
                </a:solidFill>
                <a:latin typeface="Arial"/>
                <a:cs typeface="Arial"/>
              </a:rPr>
              <a:t>How child homelessness contributes </a:t>
            </a:r>
            <a:r>
              <a:rPr lang="en-US" sz="2400" dirty="0">
                <a:solidFill>
                  <a:srgbClr val="015197"/>
                </a:solidFill>
                <a:latin typeface="Arial"/>
                <a:cs typeface="Arial"/>
              </a:rPr>
              <a:t>to </a:t>
            </a:r>
            <a:r>
              <a:rPr lang="en-US" sz="2400" spc="-5" dirty="0">
                <a:solidFill>
                  <a:srgbClr val="015197"/>
                </a:solidFill>
                <a:latin typeface="Arial"/>
                <a:cs typeface="Arial"/>
              </a:rPr>
              <a:t>health care  </a:t>
            </a:r>
            <a:r>
              <a:rPr lang="en-US" sz="2400" spc="-5" dirty="0" smtClean="0">
                <a:solidFill>
                  <a:srgbClr val="015197"/>
                </a:solidFill>
                <a:latin typeface="Arial"/>
                <a:cs typeface="Arial"/>
              </a:rPr>
              <a:t>spending</a:t>
            </a:r>
          </a:p>
          <a:p>
            <a:pPr marL="12700" marR="505459" indent="0">
              <a:lnSpc>
                <a:spcPts val="2300"/>
              </a:lnSpc>
              <a:spcBef>
                <a:spcPts val="565"/>
              </a:spcBef>
              <a:buNone/>
              <a:tabLst>
                <a:tab pos="469900" algn="l"/>
                <a:tab pos="470534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69900" indent="-457200">
              <a:spcBef>
                <a:spcPts val="20"/>
              </a:spcBef>
              <a:tabLst>
                <a:tab pos="469900" algn="l"/>
                <a:tab pos="470534" algn="l"/>
              </a:tabLst>
            </a:pPr>
            <a:r>
              <a:rPr lang="en-US" sz="2400" spc="-5" dirty="0">
                <a:solidFill>
                  <a:srgbClr val="015197"/>
                </a:solidFill>
                <a:latin typeface="Arial"/>
                <a:cs typeface="Arial"/>
              </a:rPr>
              <a:t>How </a:t>
            </a:r>
            <a:r>
              <a:rPr lang="en-US" sz="2400" spc="-10" dirty="0">
                <a:solidFill>
                  <a:srgbClr val="015197"/>
                </a:solidFill>
                <a:latin typeface="Arial"/>
                <a:cs typeface="Arial"/>
              </a:rPr>
              <a:t>affordable </a:t>
            </a:r>
            <a:r>
              <a:rPr lang="en-US" sz="2400" spc="-5" dirty="0">
                <a:solidFill>
                  <a:srgbClr val="015197"/>
                </a:solidFill>
                <a:latin typeface="Arial"/>
                <a:cs typeface="Arial"/>
              </a:rPr>
              <a:t>housing reduces infant</a:t>
            </a:r>
            <a:r>
              <a:rPr lang="en-US" sz="2400" spc="15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400" spc="-5" dirty="0" smtClean="0">
                <a:solidFill>
                  <a:srgbClr val="015197"/>
                </a:solidFill>
                <a:latin typeface="Arial"/>
                <a:cs typeface="Arial"/>
              </a:rPr>
              <a:t>hospitalizations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2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on Housing</a:t>
            </a:r>
            <a:r>
              <a:rPr lang="en-US" spc="-155" dirty="0"/>
              <a:t> </a:t>
            </a:r>
            <a:r>
              <a:rPr lang="en-US" dirty="0"/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tabLst>
                <a:tab pos="469265" algn="l"/>
                <a:tab pos="469900" algn="l"/>
              </a:tabLst>
            </a:pP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Accidents/Injuries – exposed wiring, needed</a:t>
            </a:r>
            <a:r>
              <a:rPr lang="en-US" sz="2200" spc="13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repairs</a:t>
            </a:r>
            <a:endParaRPr lang="en-US" sz="2200" dirty="0">
              <a:latin typeface="Arial"/>
              <a:cs typeface="Arial"/>
            </a:endParaRPr>
          </a:p>
          <a:p>
            <a:pPr marL="469900" marR="5080" indent="-457200">
              <a:lnSpc>
                <a:spcPts val="2380"/>
              </a:lnSpc>
              <a:spcBef>
                <a:spcPts val="894"/>
              </a:spcBef>
              <a:tabLst>
                <a:tab pos="469265" algn="l"/>
                <a:tab pos="469900" algn="l"/>
              </a:tabLst>
            </a:pP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Development and worsening asthma, allergies tied -  </a:t>
            </a:r>
            <a:r>
              <a:rPr lang="en-US" sz="2200" dirty="0">
                <a:solidFill>
                  <a:srgbClr val="015197"/>
                </a:solidFill>
                <a:latin typeface="Arial"/>
                <a:cs typeface="Arial"/>
              </a:rPr>
              <a:t>specific </a:t>
            </a: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housing</a:t>
            </a:r>
            <a:r>
              <a:rPr lang="en-US" sz="2200" spc="-5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conditions</a:t>
            </a:r>
            <a:endParaRPr lang="en-US" sz="2200" dirty="0">
              <a:latin typeface="Arial"/>
              <a:cs typeface="Arial"/>
            </a:endParaRPr>
          </a:p>
          <a:p>
            <a:pPr marL="756285" lvl="1" indent="-286385">
              <a:lnSpc>
                <a:spcPts val="2010"/>
              </a:lnSpc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Pests (cockroaches and</a:t>
            </a:r>
            <a:r>
              <a:rPr lang="en-US" sz="2000" spc="-14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mice)</a:t>
            </a:r>
            <a:endParaRPr lang="en-US" sz="2000" dirty="0">
              <a:latin typeface="Arial"/>
              <a:cs typeface="Arial"/>
            </a:endParaRPr>
          </a:p>
          <a:p>
            <a:pPr marL="756285" lvl="1" indent="-286385">
              <a:lnSpc>
                <a:spcPts val="2160"/>
              </a:lnSpc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Molds/Chronic</a:t>
            </a:r>
            <a:r>
              <a:rPr lang="en-US" sz="2000" spc="-10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Dampness</a:t>
            </a:r>
            <a:endParaRPr lang="en-US" sz="2000" dirty="0">
              <a:latin typeface="Arial"/>
              <a:cs typeface="Arial"/>
            </a:endParaRPr>
          </a:p>
          <a:p>
            <a:pPr marL="756285" lvl="1" indent="-286385">
              <a:lnSpc>
                <a:spcPts val="2280"/>
              </a:lnSpc>
              <a:buChar char="•"/>
              <a:tabLst>
                <a:tab pos="756285" algn="l"/>
                <a:tab pos="756920" algn="l"/>
              </a:tabLst>
            </a:pPr>
            <a:r>
              <a:rPr lang="en-US" sz="2000" spc="-30" dirty="0">
                <a:solidFill>
                  <a:srgbClr val="75A8FA"/>
                </a:solidFill>
                <a:latin typeface="Arial"/>
                <a:cs typeface="Arial"/>
              </a:rPr>
              <a:t>Tobacco</a:t>
            </a:r>
            <a:r>
              <a:rPr lang="en-US" sz="2000" spc="-100" dirty="0">
                <a:solidFill>
                  <a:srgbClr val="75A8FA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75A8FA"/>
                </a:solidFill>
                <a:latin typeface="Arial"/>
                <a:cs typeface="Arial"/>
              </a:rPr>
              <a:t>smoke</a:t>
            </a:r>
            <a:endParaRPr lang="en-US" sz="2000" dirty="0">
              <a:latin typeface="Arial"/>
              <a:cs typeface="Arial"/>
            </a:endParaRPr>
          </a:p>
          <a:p>
            <a:pPr marL="469900" indent="-457200">
              <a:spcBef>
                <a:spcPts val="595"/>
              </a:spcBef>
              <a:tabLst>
                <a:tab pos="469265" algn="l"/>
                <a:tab pos="469900" algn="l"/>
              </a:tabLst>
            </a:pP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Lead exposure tied to long term</a:t>
            </a:r>
            <a:r>
              <a:rPr lang="en-US" sz="2200" spc="100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015197"/>
                </a:solidFill>
                <a:latin typeface="Arial"/>
                <a:cs typeface="Arial"/>
              </a:rPr>
              <a:t>effects</a:t>
            </a:r>
            <a:endParaRPr lang="en-US" sz="2200" dirty="0">
              <a:latin typeface="Arial"/>
              <a:cs typeface="Arial"/>
            </a:endParaRPr>
          </a:p>
          <a:p>
            <a:pPr marL="469900" indent="-457200">
              <a:lnSpc>
                <a:spcPts val="2510"/>
              </a:lnSpc>
              <a:spcBef>
                <a:spcPts val="600"/>
              </a:spcBef>
              <a:tabLst>
                <a:tab pos="469265" algn="l"/>
                <a:tab pos="469900" algn="l"/>
              </a:tabLst>
            </a:pP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Anemia, developmental </a:t>
            </a:r>
            <a:r>
              <a:rPr lang="en-US" sz="2200" spc="-35" dirty="0">
                <a:solidFill>
                  <a:srgbClr val="015197"/>
                </a:solidFill>
                <a:latin typeface="Arial"/>
                <a:cs typeface="Arial"/>
              </a:rPr>
              <a:t>delay, </a:t>
            </a:r>
            <a:r>
              <a:rPr lang="en-US" sz="2200" spc="-5" dirty="0">
                <a:solidFill>
                  <a:srgbClr val="015197"/>
                </a:solidFill>
                <a:latin typeface="Arial"/>
                <a:cs typeface="Arial"/>
              </a:rPr>
              <a:t>aggression,</a:t>
            </a:r>
            <a:r>
              <a:rPr lang="en-US" sz="2200" spc="12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015197"/>
                </a:solidFill>
                <a:latin typeface="Arial"/>
                <a:cs typeface="Arial"/>
              </a:rPr>
              <a:t>attention </a:t>
            </a:r>
            <a:r>
              <a:rPr lang="en-US" sz="2200" dirty="0">
                <a:solidFill>
                  <a:srgbClr val="015197"/>
                </a:solidFill>
                <a:latin typeface="Arial"/>
                <a:cs typeface="Arial"/>
              </a:rPr>
              <a:t>deficit</a:t>
            </a:r>
            <a:endParaRPr lang="en-US" sz="2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668</Words>
  <Application>Microsoft Office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Bookman Old Style</vt:lpstr>
      <vt:lpstr>Calibri</vt:lpstr>
      <vt:lpstr>Gill Sans MT</vt:lpstr>
      <vt:lpstr>Myriad Pro</vt:lpstr>
      <vt:lpstr>Times New Roman</vt:lpstr>
      <vt:lpstr>Wingdings</vt:lpstr>
      <vt:lpstr>Wingdings 3</vt:lpstr>
      <vt:lpstr>Office Theme</vt:lpstr>
      <vt:lpstr>1_Office Theme</vt:lpstr>
      <vt:lpstr>Connecting the Dots Between Housing and Health  </vt:lpstr>
      <vt:lpstr>Healthy Housing</vt:lpstr>
      <vt:lpstr>5 Important Elements of Housing New understanding of the interplay of housing factors influencing health</vt:lpstr>
      <vt:lpstr>What happens when a household cannot afford housing</vt:lpstr>
      <vt:lpstr>What happens when a household cannot afford housing</vt:lpstr>
      <vt:lpstr>Impacts of moving into affordable housing</vt:lpstr>
      <vt:lpstr>Stability: The Housing Iceberg</vt:lpstr>
      <vt:lpstr>Housing and Child Health</vt:lpstr>
      <vt:lpstr>Evidence on Housing Quality</vt:lpstr>
      <vt:lpstr>Evidence on Housing Quality</vt:lpstr>
      <vt:lpstr>Children in housing-insecure families more likely to be</vt:lpstr>
      <vt:lpstr>Even after controlling for food  insecurity, children living in  subsidized housing had  healthier weights for their age,  while those in food-insecure  families without a subsidy  were more likely to be  seriously underweight.</vt:lpstr>
      <vt:lpstr>Homelessness: does timing matter?</vt:lpstr>
      <vt:lpstr>Child Homelessness Contributes to High Health Care Spending</vt:lpstr>
      <vt:lpstr>PowerPoint Presentation</vt:lpstr>
      <vt:lpstr>PowerPoint Presentation</vt:lpstr>
      <vt:lpstr>West Kendall Baptist Hospital – service area</vt:lpstr>
      <vt:lpstr>Assisted/Subsidized Housing Tenant and Unit/Property Data: HUD Section 8, Housing Choice Vouchers, Public Housing and Low-income Housing Tax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Lindberg</dc:creator>
  <cp:lastModifiedBy>Ray,Anne L</cp:lastModifiedBy>
  <cp:revision>22</cp:revision>
  <cp:lastPrinted>2018-10-17T00:28:15Z</cp:lastPrinted>
  <dcterms:created xsi:type="dcterms:W3CDTF">2018-10-16T09:11:37Z</dcterms:created>
  <dcterms:modified xsi:type="dcterms:W3CDTF">2019-07-29T15:32:43Z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2018-10-16T00:00:00Z</vt:filetime>
  </property>
</Properties>
</file>