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97" r:id="rId6"/>
    <p:sldId id="289" r:id="rId7"/>
    <p:sldId id="284" r:id="rId8"/>
    <p:sldId id="285" r:id="rId9"/>
    <p:sldId id="294" r:id="rId10"/>
    <p:sldId id="277" r:id="rId11"/>
    <p:sldId id="278" r:id="rId12"/>
    <p:sldId id="296" r:id="rId13"/>
    <p:sldId id="299" r:id="rId14"/>
    <p:sldId id="291" r:id="rId15"/>
    <p:sldId id="29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720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0.10916604925621745"/>
          <c:w val="0.8370996865071878"/>
          <c:h val="0.81277892098075899"/>
        </c:manualLayout>
      </c:layout>
      <c:lineChart>
        <c:grouping val="standard"/>
        <c:varyColors val="0"/>
        <c:ser>
          <c:idx val="1"/>
          <c:order val="0"/>
          <c:tx>
            <c:strRef>
              <c:f>Hillsborough!$R$12</c:f>
              <c:strCache>
                <c:ptCount val="1"/>
                <c:pt idx="0">
                  <c:v>Florida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Hillsborough!$Q$13:$Q$33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Hillsborough!$R$13:$R$33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9B2-4F8C-8E00-9B246DE193CF}"/>
            </c:ext>
          </c:extLst>
        </c:ser>
        <c:ser>
          <c:idx val="2"/>
          <c:order val="2"/>
          <c:tx>
            <c:strRef>
              <c:f>Hillsborough!$S$12</c:f>
              <c:strCache>
                <c:ptCount val="1"/>
                <c:pt idx="0">
                  <c:v>Hillsborough County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cat>
            <c:strRef>
              <c:f>Hillsborough!$Q$13:$Q$33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Hillsborough!$S$13:$S$33</c:f>
              <c:numCache>
                <c:formatCode>"$"#,##0</c:formatCode>
                <c:ptCount val="21"/>
                <c:pt idx="0">
                  <c:v>248410.92389000001</c:v>
                </c:pt>
                <c:pt idx="1">
                  <c:v>269386.97722</c:v>
                </c:pt>
                <c:pt idx="2">
                  <c:v>324147.97755000001</c:v>
                </c:pt>
                <c:pt idx="3">
                  <c:v>356087.79768000002</c:v>
                </c:pt>
                <c:pt idx="4">
                  <c:v>341109.52720000001</c:v>
                </c:pt>
                <c:pt idx="5">
                  <c:v>259005.52715000001</c:v>
                </c:pt>
                <c:pt idx="6">
                  <c:v>218878.78786000001</c:v>
                </c:pt>
                <c:pt idx="7">
                  <c:v>209988.44562000001</c:v>
                </c:pt>
                <c:pt idx="8">
                  <c:v>195289.01731</c:v>
                </c:pt>
                <c:pt idx="9">
                  <c:v>199206.88152</c:v>
                </c:pt>
                <c:pt idx="10">
                  <c:v>231400</c:v>
                </c:pt>
                <c:pt idx="11">
                  <c:v>230342.20524000001</c:v>
                </c:pt>
                <c:pt idx="12">
                  <c:v>253694.72579</c:v>
                </c:pt>
                <c:pt idx="13">
                  <c:v>271221.70825999998</c:v>
                </c:pt>
                <c:pt idx="14">
                  <c:v>278059.97542999999</c:v>
                </c:pt>
                <c:pt idx="15">
                  <c:v>289389.52613000001</c:v>
                </c:pt>
                <c:pt idx="16">
                  <c:v>293304.81034000003</c:v>
                </c:pt>
                <c:pt idx="17">
                  <c:v>317998.18400000001</c:v>
                </c:pt>
                <c:pt idx="18">
                  <c:v>361021.03317000001</c:v>
                </c:pt>
                <c:pt idx="19">
                  <c:v>405867.37265999999</c:v>
                </c:pt>
                <c:pt idx="20">
                  <c:v>390000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9B2-4F8C-8E00-9B246DE19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>
          <c:ext xmlns:c15="http://schemas.microsoft.com/office/drawing/2012/chart" uri="{02D57815-91ED-43cb-92C2-25804820EDAC}">
            <c15:filteredLine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Hillsborough!$Q$12</c15:sqref>
                        </c15:formulaRef>
                      </c:ext>
                    </c:extLst>
                    <c:strCache>
                      <c:ptCount val="1"/>
                      <c:pt idx="0">
                        <c:v>Row Labels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bg1">
                        <a:lumMod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Hillsborough!$Q$13:$Q$33</c15:sqref>
                        </c15:formulaRef>
                      </c:ext>
                    </c:extLst>
                    <c:strCache>
                      <c:ptCount val="21"/>
                      <c:pt idx="0">
                        <c:v>2003</c:v>
                      </c:pt>
                      <c:pt idx="2">
                        <c:v>2005</c:v>
                      </c:pt>
                      <c:pt idx="4">
                        <c:v>2007</c:v>
                      </c:pt>
                      <c:pt idx="6">
                        <c:v>2009</c:v>
                      </c:pt>
                      <c:pt idx="8">
                        <c:v>2011</c:v>
                      </c:pt>
                      <c:pt idx="10">
                        <c:v>2013</c:v>
                      </c:pt>
                      <c:pt idx="12">
                        <c:v>2015</c:v>
                      </c:pt>
                      <c:pt idx="14">
                        <c:v>2017</c:v>
                      </c:pt>
                      <c:pt idx="16">
                        <c:v>2019</c:v>
                      </c:pt>
                      <c:pt idx="18">
                        <c:v>2021</c:v>
                      </c:pt>
                      <c:pt idx="20">
                        <c:v>2023 Q1-2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Hillsborough!$Q$13:$Q$33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2003</c:v>
                      </c:pt>
                      <c:pt idx="2">
                        <c:v>2005</c:v>
                      </c:pt>
                      <c:pt idx="4">
                        <c:v>2007</c:v>
                      </c:pt>
                      <c:pt idx="6">
                        <c:v>2009</c:v>
                      </c:pt>
                      <c:pt idx="8">
                        <c:v>2011</c:v>
                      </c:pt>
                      <c:pt idx="10">
                        <c:v>2013</c:v>
                      </c:pt>
                      <c:pt idx="12">
                        <c:v>2015</c:v>
                      </c:pt>
                      <c:pt idx="14">
                        <c:v>2017</c:v>
                      </c:pt>
                      <c:pt idx="16">
                        <c:v>2019</c:v>
                      </c:pt>
                      <c:pt idx="18">
                        <c:v>2021</c:v>
                      </c:pt>
                      <c:pt idx="20">
                        <c:v>0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2-69B2-4F8C-8E00-9B246DE193CF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Hillsborough!$T$12</c15:sqref>
                        </c15:formulaRef>
                      </c:ext>
                    </c:extLst>
                    <c:strCache>
                      <c:ptCount val="1"/>
                      <c:pt idx="0">
                        <c:v>Pasco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Hillsborough!$Q$13:$Q$33</c15:sqref>
                        </c15:formulaRef>
                      </c:ext>
                    </c:extLst>
                    <c:strCache>
                      <c:ptCount val="21"/>
                      <c:pt idx="0">
                        <c:v>2003</c:v>
                      </c:pt>
                      <c:pt idx="2">
                        <c:v>2005</c:v>
                      </c:pt>
                      <c:pt idx="4">
                        <c:v>2007</c:v>
                      </c:pt>
                      <c:pt idx="6">
                        <c:v>2009</c:v>
                      </c:pt>
                      <c:pt idx="8">
                        <c:v>2011</c:v>
                      </c:pt>
                      <c:pt idx="10">
                        <c:v>2013</c:v>
                      </c:pt>
                      <c:pt idx="12">
                        <c:v>2015</c:v>
                      </c:pt>
                      <c:pt idx="14">
                        <c:v>2017</c:v>
                      </c:pt>
                      <c:pt idx="16">
                        <c:v>2019</c:v>
                      </c:pt>
                      <c:pt idx="18">
                        <c:v>2021</c:v>
                      </c:pt>
                      <c:pt idx="20">
                        <c:v>2023 Q1-2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Hillsborough!$T$13:$T$33</c15:sqref>
                        </c15:formulaRef>
                      </c:ext>
                    </c:extLst>
                    <c:numCache>
                      <c:formatCode>"$"#,##0</c:formatCode>
                      <c:ptCount val="21"/>
                      <c:pt idx="0">
                        <c:v>226022.66302000001</c:v>
                      </c:pt>
                      <c:pt idx="1">
                        <c:v>249343.30332000001</c:v>
                      </c:pt>
                      <c:pt idx="2">
                        <c:v>302434.71590000001</c:v>
                      </c:pt>
                      <c:pt idx="3">
                        <c:v>350077.87705000001</c:v>
                      </c:pt>
                      <c:pt idx="4">
                        <c:v>299685.43169</c:v>
                      </c:pt>
                      <c:pt idx="5">
                        <c:v>222286.11238000001</c:v>
                      </c:pt>
                      <c:pt idx="6">
                        <c:v>200521.2121</c:v>
                      </c:pt>
                      <c:pt idx="7">
                        <c:v>187489.68359</c:v>
                      </c:pt>
                      <c:pt idx="8">
                        <c:v>169699.42193000001</c:v>
                      </c:pt>
                      <c:pt idx="9">
                        <c:v>160948.60626</c:v>
                      </c:pt>
                      <c:pt idx="10">
                        <c:v>165100</c:v>
                      </c:pt>
                      <c:pt idx="11">
                        <c:v>185553.44310999999</c:v>
                      </c:pt>
                      <c:pt idx="12">
                        <c:v>195543.03802000001</c:v>
                      </c:pt>
                      <c:pt idx="13">
                        <c:v>208117.54160999999</c:v>
                      </c:pt>
                      <c:pt idx="14">
                        <c:v>216268.86978000001</c:v>
                      </c:pt>
                      <c:pt idx="15">
                        <c:v>256337.11673000001</c:v>
                      </c:pt>
                      <c:pt idx="16">
                        <c:v>266533.04655000003</c:v>
                      </c:pt>
                      <c:pt idx="17">
                        <c:v>292600.46375</c:v>
                      </c:pt>
                      <c:pt idx="18">
                        <c:v>333748.85605</c:v>
                      </c:pt>
                      <c:pt idx="19">
                        <c:v>379220.03750999999</c:v>
                      </c:pt>
                      <c:pt idx="20">
                        <c:v>340000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9B2-4F8C-8E00-9B246DE193CF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Hillsborough!$U$12</c15:sqref>
                        </c15:formulaRef>
                      </c:ext>
                    </c:extLst>
                    <c:strCache>
                      <c:ptCount val="1"/>
                      <c:pt idx="0">
                        <c:v>Pinellas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Hillsborough!$Q$13:$Q$33</c15:sqref>
                        </c15:formulaRef>
                      </c:ext>
                    </c:extLst>
                    <c:strCache>
                      <c:ptCount val="21"/>
                      <c:pt idx="0">
                        <c:v>2003</c:v>
                      </c:pt>
                      <c:pt idx="2">
                        <c:v>2005</c:v>
                      </c:pt>
                      <c:pt idx="4">
                        <c:v>2007</c:v>
                      </c:pt>
                      <c:pt idx="6">
                        <c:v>2009</c:v>
                      </c:pt>
                      <c:pt idx="8">
                        <c:v>2011</c:v>
                      </c:pt>
                      <c:pt idx="10">
                        <c:v>2013</c:v>
                      </c:pt>
                      <c:pt idx="12">
                        <c:v>2015</c:v>
                      </c:pt>
                      <c:pt idx="14">
                        <c:v>2017</c:v>
                      </c:pt>
                      <c:pt idx="16">
                        <c:v>2019</c:v>
                      </c:pt>
                      <c:pt idx="18">
                        <c:v>2021</c:v>
                      </c:pt>
                      <c:pt idx="20">
                        <c:v>2023 Q1-2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Hillsborough!$U$13:$U$33</c15:sqref>
                        </c15:formulaRef>
                      </c:ext>
                    </c:extLst>
                    <c:numCache>
                      <c:formatCode>"$"#,##0</c:formatCode>
                      <c:ptCount val="21"/>
                      <c:pt idx="0">
                        <c:v>235405.97824</c:v>
                      </c:pt>
                      <c:pt idx="1">
                        <c:v>258964.26678999999</c:v>
                      </c:pt>
                      <c:pt idx="2">
                        <c:v>297781.87410999998</c:v>
                      </c:pt>
                      <c:pt idx="3">
                        <c:v>315520.83338999999</c:v>
                      </c:pt>
                      <c:pt idx="4">
                        <c:v>305383.98450999998</c:v>
                      </c:pt>
                      <c:pt idx="5">
                        <c:v>232134.23129</c:v>
                      </c:pt>
                      <c:pt idx="6">
                        <c:v>232999.99997999999</c:v>
                      </c:pt>
                      <c:pt idx="7">
                        <c:v>218043.55794999999</c:v>
                      </c:pt>
                      <c:pt idx="8">
                        <c:v>202023.12135</c:v>
                      </c:pt>
                      <c:pt idx="9">
                        <c:v>204483.88501</c:v>
                      </c:pt>
                      <c:pt idx="10">
                        <c:v>221000</c:v>
                      </c:pt>
                      <c:pt idx="11">
                        <c:v>237892.31086</c:v>
                      </c:pt>
                      <c:pt idx="12">
                        <c:v>252416.66672000001</c:v>
                      </c:pt>
                      <c:pt idx="13">
                        <c:v>277658.33325999998</c:v>
                      </c:pt>
                      <c:pt idx="14">
                        <c:v>286710.73022000003</c:v>
                      </c:pt>
                      <c:pt idx="15">
                        <c:v>299763.64003000001</c:v>
                      </c:pt>
                      <c:pt idx="16">
                        <c:v>313916.69926999998</c:v>
                      </c:pt>
                      <c:pt idx="17">
                        <c:v>345268.54723000003</c:v>
                      </c:pt>
                      <c:pt idx="18">
                        <c:v>389522.69368000003</c:v>
                      </c:pt>
                      <c:pt idx="19">
                        <c:v>426512.58960000001</c:v>
                      </c:pt>
                      <c:pt idx="20">
                        <c:v>432000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9B2-4F8C-8E00-9B246DE193CF}"/>
                  </c:ext>
                </c:extLst>
              </c15:ser>
            </c15:filteredLineSeries>
          </c:ext>
        </c:extLst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  <c:max val="4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45627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'Hillsboro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'Hillsboro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'Hillsboro 12-22'!$C$3:$D$3</c:f>
              <c:numCache>
                <c:formatCode>#,##0_);[Red]\(#,##0\)</c:formatCode>
                <c:ptCount val="2"/>
                <c:pt idx="0">
                  <c:v>103283</c:v>
                </c:pt>
                <c:pt idx="1">
                  <c:v>60392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990-4167-8B4E-41F38A9F7FAB}"/>
            </c:ext>
          </c:extLst>
        </c:ser>
        <c:ser>
          <c:idx val="1"/>
          <c:order val="1"/>
          <c:tx>
            <c:strRef>
              <c:f>'Hillsboro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'Hillsboro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'Hillsboro 12-22'!$C$4:$D$4</c:f>
              <c:numCache>
                <c:formatCode>#,##0_);[Red]\(#,##0\)</c:formatCode>
                <c:ptCount val="2"/>
                <c:pt idx="0">
                  <c:v>87943</c:v>
                </c:pt>
                <c:pt idx="1">
                  <c:v>159586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90-4167-8B4E-41F38A9F7F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/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37180</c:v>
                </c:pt>
                <c:pt idx="1">
                  <c:v>24816</c:v>
                </c:pt>
                <c:pt idx="2">
                  <c:v>11985</c:v>
                </c:pt>
                <c:pt idx="3">
                  <c:v>9286</c:v>
                </c:pt>
                <c:pt idx="4">
                  <c:v>60536</c:v>
                </c:pt>
                <c:pt idx="5">
                  <c:v>35363</c:v>
                </c:pt>
                <c:pt idx="6">
                  <c:v>15485</c:v>
                </c:pt>
                <c:pt idx="7">
                  <c:v>5795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8-4899-8BFD-8373533A3857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9.815986872948898E-2"/>
                  <c:y val="-4.83558994197292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A8-4899-8BFD-8373533A38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22106</c:v>
                </c:pt>
                <c:pt idx="1">
                  <c:v>25152</c:v>
                </c:pt>
                <c:pt idx="2">
                  <c:v>52379</c:v>
                </c:pt>
                <c:pt idx="3">
                  <c:v>173662</c:v>
                </c:pt>
                <c:pt idx="4">
                  <c:v>16341</c:v>
                </c:pt>
                <c:pt idx="5">
                  <c:v>10350</c:v>
                </c:pt>
                <c:pt idx="6">
                  <c:v>25234</c:v>
                </c:pt>
                <c:pt idx="7">
                  <c:v>57150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8-4899-8BFD-8373533A38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Hillsborough!$A$5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Hillsborough!$B$3:$U$4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Hillsborough!$B$5:$U$5</c:f>
              <c:numCache>
                <c:formatCode>_(* #,##0_);_(* \(#,##0\);_(* "-"??_);_(@_)</c:formatCode>
                <c:ptCount val="20"/>
                <c:pt idx="0">
                  <c:v>2679</c:v>
                </c:pt>
                <c:pt idx="1">
                  <c:v>2806</c:v>
                </c:pt>
                <c:pt idx="2">
                  <c:v>3148</c:v>
                </c:pt>
                <c:pt idx="3">
                  <c:v>2884</c:v>
                </c:pt>
                <c:pt idx="4">
                  <c:v>2747</c:v>
                </c:pt>
                <c:pt idx="5">
                  <c:v>710</c:v>
                </c:pt>
                <c:pt idx="6">
                  <c:v>1552</c:v>
                </c:pt>
                <c:pt idx="7">
                  <c:v>2900</c:v>
                </c:pt>
                <c:pt idx="8">
                  <c:v>2590</c:v>
                </c:pt>
                <c:pt idx="9">
                  <c:v>1913</c:v>
                </c:pt>
                <c:pt idx="10">
                  <c:v>1032</c:v>
                </c:pt>
                <c:pt idx="11">
                  <c:v>2333</c:v>
                </c:pt>
                <c:pt idx="12">
                  <c:v>2570</c:v>
                </c:pt>
                <c:pt idx="13">
                  <c:v>2822</c:v>
                </c:pt>
                <c:pt idx="14">
                  <c:v>3655</c:v>
                </c:pt>
                <c:pt idx="15">
                  <c:v>3565</c:v>
                </c:pt>
                <c:pt idx="16">
                  <c:v>3554</c:v>
                </c:pt>
                <c:pt idx="17">
                  <c:v>3509</c:v>
                </c:pt>
                <c:pt idx="18">
                  <c:v>3888</c:v>
                </c:pt>
                <c:pt idx="19">
                  <c:v>3667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0AF-4A91-BB35-D407C447452D}"/>
            </c:ext>
          </c:extLst>
        </c:ser>
        <c:ser>
          <c:idx val="1"/>
          <c:order val="1"/>
          <c:tx>
            <c:strRef>
              <c:f>Hillsborough!$A$6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Hillsborough!$B$3:$U$4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Hillsborough!$B$6:$U$6</c:f>
              <c:numCache>
                <c:formatCode>_(* #,##0_);_(* \(#,##0\);_(* "-"??_);_(@_)</c:formatCode>
                <c:ptCount val="20"/>
                <c:pt idx="0">
                  <c:v>655</c:v>
                </c:pt>
                <c:pt idx="1">
                  <c:v>570</c:v>
                </c:pt>
                <c:pt idx="2">
                  <c:v>537</c:v>
                </c:pt>
                <c:pt idx="3">
                  <c:v>558</c:v>
                </c:pt>
                <c:pt idx="4">
                  <c:v>520</c:v>
                </c:pt>
                <c:pt idx="5">
                  <c:v>20</c:v>
                </c:pt>
                <c:pt idx="6">
                  <c:v>120</c:v>
                </c:pt>
                <c:pt idx="7">
                  <c:v>111</c:v>
                </c:pt>
                <c:pt idx="8">
                  <c:v>109</c:v>
                </c:pt>
                <c:pt idx="9">
                  <c:v>111</c:v>
                </c:pt>
                <c:pt idx="10">
                  <c:v>131</c:v>
                </c:pt>
                <c:pt idx="11">
                  <c:v>133</c:v>
                </c:pt>
                <c:pt idx="12">
                  <c:v>415</c:v>
                </c:pt>
                <c:pt idx="13">
                  <c:v>479</c:v>
                </c:pt>
                <c:pt idx="14">
                  <c:v>550</c:v>
                </c:pt>
                <c:pt idx="15">
                  <c:v>322</c:v>
                </c:pt>
                <c:pt idx="16">
                  <c:v>532</c:v>
                </c:pt>
                <c:pt idx="17">
                  <c:v>630</c:v>
                </c:pt>
                <c:pt idx="18">
                  <c:v>590</c:v>
                </c:pt>
                <c:pt idx="19">
                  <c:v>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AF-4A91-BB35-D407C4474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Techs and Mechanics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1388DE7-FB54-4AFA-B9E8-E17DC1AA7F6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C0064E85-CFCF-4D78-A142-4B6E0B7BC855}" type="parTrans" cxnId="{1BACDB1A-1D7D-4A8A-850E-FFE4BDD6FE0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94C8AA0-31A9-4E89-AB2D-A470A1358BAF}" type="sibTrans" cxnId="{1BACDB1A-1D7D-4A8A-850E-FFE4BDD6FE0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56DEC3F-5A5B-44D9-9DA8-BDF12263843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Bus Drivers</a:t>
          </a:r>
          <a:endParaRPr lang="en-US" dirty="0">
            <a:latin typeface="Tw Cen MT" panose="020B0602020104020603" pitchFamily="34" charset="0"/>
          </a:endParaRPr>
        </a:p>
      </dgm:t>
    </dgm:pt>
    <dgm:pt modelId="{12CA32D5-59CD-4DAD-8683-F6E932082D64}" type="parTrans" cxnId="{1D25384E-8E04-4B19-9337-A8806EAE153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C114F5C-A05D-4104-8E6F-44CBE303CCB9}" type="sibTrans" cxnId="{1D25384E-8E04-4B19-9337-A8806EAE153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0681FB7-6A6D-4C2B-96BA-98C5B919EEF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Dental Assistants</a:t>
          </a:r>
          <a:endParaRPr lang="en-US">
            <a:latin typeface="Tw Cen MT" panose="020B0602020104020603" pitchFamily="34" charset="0"/>
          </a:endParaRPr>
        </a:p>
      </dgm:t>
    </dgm:pt>
    <dgm:pt modelId="{73B5119C-BC46-410C-A7DB-CDFF42F93D91}" type="parTrans" cxnId="{95D02E4B-6638-41DB-9FE6-42C23971050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DAB144B-EA3B-4B68-A1F0-9DCE1B181649}" type="sibTrans" cxnId="{95D02E4B-6638-41DB-9FE6-42C23971050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94640F7-650B-4BE6-AD74-F23453AAF93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879A3B01-353D-428F-9086-61D0DFD640EE}" type="parTrans" cxnId="{4FA6CA1B-A1C6-4B0A-86C2-B8F1D5B0C73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73D0157-DD60-4434-B2D6-B6D7E43D2396}" type="sibTrans" cxnId="{4FA6CA1B-A1C6-4B0A-86C2-B8F1D5B0C73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783EBCD-17D5-4F51-9ACE-C9F8EE0C2E7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Painters</a:t>
          </a:r>
          <a:endParaRPr lang="en-US" dirty="0">
            <a:latin typeface="Tw Cen MT" panose="020B0602020104020603" pitchFamily="34" charset="0"/>
          </a:endParaRPr>
        </a:p>
      </dgm:t>
    </dgm:pt>
    <dgm:pt modelId="{A49CEE70-8890-4A6A-B73E-01CE2C8D9808}" type="parTrans" cxnId="{6F21A844-E2D7-4F22-A407-70037D6E0AA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EE6B0C1-D801-4B5E-BF31-737C7B4A6F08}" type="sibTrans" cxnId="{6F21A844-E2D7-4F22-A407-70037D6E0AA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C2ABF09-328C-405B-9B9D-141DF5DC955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Roofers</a:t>
          </a:r>
          <a:endParaRPr lang="en-US">
            <a:latin typeface="Tw Cen MT" panose="020B0602020104020603" pitchFamily="34" charset="0"/>
          </a:endParaRPr>
        </a:p>
      </dgm:t>
    </dgm:pt>
    <dgm:pt modelId="{2418D55C-A6FA-496C-84B7-C70D35C2969A}" type="parTrans" cxnId="{898115DA-515D-4BEC-AEB7-B92000209AA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E5A787E-A0D9-4372-9EC3-0D10F3CAB625}" type="sibTrans" cxnId="{898115DA-515D-4BEC-AEB7-B92000209AA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4EBBC2F-D3B2-4335-9C57-296E0A65EA2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Tellers</a:t>
          </a:r>
          <a:endParaRPr lang="en-US" dirty="0">
            <a:latin typeface="Tw Cen MT" panose="020B0602020104020603" pitchFamily="34" charset="0"/>
          </a:endParaRPr>
        </a:p>
      </dgm:t>
    </dgm:pt>
    <dgm:pt modelId="{B50A6DF5-316B-49D7-9A52-B1DE3B524D73}" type="parTrans" cxnId="{C6C663FA-CD32-4FC3-9C1F-E1134285521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91E4F8-ED8B-474E-B778-7BDD73DAE9CB}" type="sibTrans" cxnId="{C6C663FA-CD32-4FC3-9C1F-E1134285521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29525B-5D67-4A94-8C7C-2B8C5B6CF97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2236A4D6-F305-44EC-8B90-86C238067389}" type="parTrans" cxnId="{08DED0AB-C5D0-4988-899D-3CF4129476F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ADA9563-C3B8-433A-A23A-DE93D8CF659A}" type="sibTrans" cxnId="{08DED0AB-C5D0-4988-899D-3CF4129476F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65D797-4A82-46C3-BF29-FDB3964D863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28108184-16A4-4EA3-98AE-2B7CCB4F4FEC}" type="parTrans" cxnId="{31EC1EF0-1ED6-4DE2-9848-0DDF59A290D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A0A6F7F-1800-4EA3-9FDA-C8A26518782A}" type="sibTrans" cxnId="{31EC1EF0-1ED6-4DE2-9848-0DDF59A290D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92E5244-E4B2-46B6-865D-C95C5AD0722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DCFBF871-3DBC-4EF8-98E2-FB6AD7A5BB15}" type="parTrans" cxnId="{8B4896B4-7953-4A2F-B36F-8ADFC96FD8B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46F1B31-C5FF-4AA8-B0BF-B00476BE88D7}" type="sibTrans" cxnId="{8B4896B4-7953-4A2F-B36F-8ADFC96FD8B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6809D64-93AC-41F9-96A2-E9234B35913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96F6059F-E900-4770-95B3-96D5F5ABE425}" type="parTrans" cxnId="{0CF3FB80-1649-4B74-8547-1243B6D53E4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988B321-6572-46EF-9437-C52ECF67F19C}" type="sibTrans" cxnId="{0CF3FB80-1649-4B74-8547-1243B6D53E4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458D66F-B0D3-4089-88BC-9C738AF66BB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463ABB0E-CF60-47D3-BB01-85849A882B33}" type="parTrans" cxnId="{4E86E6EA-9A40-4372-B35A-54A7D5BFF88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14056F7-B946-4534-88CB-8F1AC92362AA}" type="sibTrans" cxnId="{4E86E6EA-9A40-4372-B35A-54A7D5BFF88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3323ABA-2FFA-4948-ACFD-64D78B28B4A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1CCA00BC-5697-4F5D-8C45-DD1865B85EFB}" type="parTrans" cxnId="{9C5F0AF2-A406-4E17-94AE-92941637735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2E5C9BE-0B1E-4056-B68D-B6FC6DE41993}" type="sibTrans" cxnId="{9C5F0AF2-A406-4E17-94AE-92941637735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5321955-03FF-42A6-9110-5F5789D3D0C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E7CE0CC0-5657-42EC-92C4-30AC55E00EF7}" type="parTrans" cxnId="{E94A266C-9D1D-459F-ADB8-3D8CE0925E5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55A5739-02C1-4F3A-B3E2-EF57ED817115}" type="sibTrans" cxnId="{E94A266C-9D1D-459F-ADB8-3D8CE0925E5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2106593-430C-4E72-ACD8-6B3F52E6088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A03226C9-68A7-4C14-AB7B-7A84F4F4CE7A}" type="parTrans" cxnId="{293F31FE-04D8-4F12-AF9C-D26BD4CB7B9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057E445-F3FE-4DAB-A5F7-2E49C374F1CA}" type="sibTrans" cxnId="{293F31FE-04D8-4F12-AF9C-D26BD4CB7B9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FE9FBA4-6B2E-427E-A250-9CBC75719F9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1115848D-F1C6-40AE-81E7-31C57A2A1FBF}" type="parTrans" cxnId="{C4CE8A57-2757-4E93-B48B-398F6DF3F2F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93DA465-0658-4FA7-9AC2-CF5EF6FAA1CA}" type="sibTrans" cxnId="{C4CE8A57-2757-4E93-B48B-398F6DF3F2F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BB876D3-BF1E-4D5F-8B8E-9F48FE2ACA4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3C49BF48-95B6-419B-87B7-FEBF6F1DCFA8}" type="parTrans" cxnId="{B4239FD2-38AB-4C0F-8A15-C39713FB2A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467984-FB50-4C03-B8A0-F564A02D6812}" type="sibTrans" cxnId="{B4239FD2-38AB-4C0F-8A15-C39713FB2A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B8073A1-585D-460E-BFA5-B506585D8E1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C5BDB40D-C4B7-4B6E-B5BD-49F313B957EC}" type="parTrans" cxnId="{A943B05A-4253-462E-B3B8-363E751897A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83D34C6-B84C-494B-8171-BABAB270D5D7}" type="sibTrans" cxnId="{A943B05A-4253-462E-B3B8-363E751897A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5398C38-FA6F-453F-B6E4-A27F3C66F21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8866FD8B-F951-4F44-BC73-E0061FF05159}" type="parTrans" cxnId="{AE4F6E1B-395D-4FB5-831D-EB4C6045BB4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D409F6B-1EC4-49A4-BC78-46FF9BEAE204}" type="sibTrans" cxnId="{AE4F6E1B-395D-4FB5-831D-EB4C6045BB4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32676BA-21FC-475A-BC7F-337DE095E23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724ADDBD-F08F-461F-9004-974BA5C15EE0}" type="parTrans" cxnId="{62ADB0B8-3FBF-497A-B056-55F6F8370A5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AFF915A-DBB6-45CA-B7C0-499EAC331776}" type="sibTrans" cxnId="{62ADB0B8-3FBF-497A-B056-55F6F8370A5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6B2F384-4ABD-4C47-AE93-D553B3F3B7E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16EF6366-0EF4-4F16-9F24-2F757A502B4E}" type="parTrans" cxnId="{AAA42E85-54C6-4FF7-82FA-A0CC0E5F835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B3AB2E7-4ACB-49C8-AB4A-FE440CB4C8B0}" type="sibTrans" cxnId="{AAA42E85-54C6-4FF7-82FA-A0CC0E5F835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DC07734-8AA5-4AF3-81D1-2129B9BBD09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9BF7A40B-DE22-4AC6-B87C-2F1EDA1B5046}" type="parTrans" cxnId="{8D56F7C0-8819-4F06-9982-64A6D42C753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81A3402-50B1-4A70-88A8-8FF63C802D75}" type="sibTrans" cxnId="{8D56F7C0-8819-4F06-9982-64A6D42C753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64A7847-7B5F-47EB-BB2F-841C20E3375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38835851-5EDC-4FD7-AF8B-8C80D3615538}" type="parTrans" cxnId="{72BF200A-F108-4EE9-8F65-09ADC40B9FD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E2330AA-82D4-4891-9D01-F7FB8E105049}" type="sibTrans" cxnId="{72BF200A-F108-4EE9-8F65-09ADC40B9FD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877A57D-72C9-4612-94C0-50CA6CFB0EA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3AB63006-1644-41E5-8E5D-7126332F10CD}" type="parTrans" cxnId="{11D71045-6CCB-405F-81E6-530059346FF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946109B-559D-4379-AF17-6B0FEFB39273}" type="sibTrans" cxnId="{11D71045-6CCB-405F-81E6-530059346FF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06D0F17-84F7-4212-A9C6-549330F52CF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0A040EA7-F372-460A-A052-63B02BA33E76}" type="parTrans" cxnId="{7C9AABE6-542F-4816-B24D-27729C49848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219752D-260C-46DE-BAD3-D5A51A37A941}" type="sibTrans" cxnId="{7C9AABE6-542F-4816-B24D-27729C49848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69E610-EC03-436C-8906-F34A7B222A7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CE3F6ACC-ED49-46B5-92C2-C4BDC33B882A}" type="parTrans" cxnId="{7B3F3BA2-ECF3-4785-8A2E-182AD89410A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E7D9152-8352-475A-81B5-A87C2DD6BCB9}" type="sibTrans" cxnId="{7B3F3BA2-ECF3-4785-8A2E-182AD89410A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72FF50E-7154-4A03-BE52-AF7076D6A29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E85BF99D-406E-4C6D-8280-26F64206ED9D}" type="parTrans" cxnId="{4B051751-BE17-4851-BB09-3475B23A1CC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272C3FC-2963-427D-907F-663E565AD4D0}" type="sibTrans" cxnId="{4B051751-BE17-4851-BB09-3475B23A1CC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7537F8-20CC-4715-9503-C15E0BF7481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E6AC3781-CC9E-4FBC-886C-9603788C484B}" type="parTrans" cxnId="{A1BF1B34-DFBC-42C6-B081-F0D18F2268D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933939F-4609-4A66-AD22-4A7AB38B12C0}" type="sibTrans" cxnId="{A1BF1B34-DFBC-42C6-B081-F0D18F2268D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D6E84FF-F8B0-4F1D-B34F-F8235927D51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3D2F1BEA-2577-4721-9012-31DC431CE5EA}" type="parTrans" cxnId="{DC27E93E-8267-49FC-BC57-77889066618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7E7029B-500B-48AC-833A-584ACB3160ED}" type="sibTrans" cxnId="{DC27E93E-8267-49FC-BC57-77889066618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7791BB6-B9B2-45A2-823F-4759F0C1101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2F44D14A-49F3-4831-9427-E2E790390A2E}" type="parTrans" cxnId="{205CD15B-736C-490D-8FAC-398DB9748D5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F4CB6AF-845B-4293-B67B-561E90C9434E}" type="sibTrans" cxnId="{205CD15B-736C-490D-8FAC-398DB9748D5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FB1590C-BB2A-4354-9809-99942254B74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68982E0F-8D40-4DDE-9E2B-6238953A68BC}" type="parTrans" cxnId="{4B823D63-777D-47ED-AB95-F7089528087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1E1E389-372B-47AE-81B9-9E5F9CEAEE76}" type="sibTrans" cxnId="{4B823D63-777D-47ED-AB95-F7089528087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4640237-A4C3-40FD-BD4C-F834D927B82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2A8972B6-8216-49E1-AF30-893B7DA6705A}" type="parTrans" cxnId="{8182AB3B-AB3E-4BEA-A59A-D12437CD8F1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3BF4EE6-D9C4-44FB-86D0-689F0B4959F9}" type="sibTrans" cxnId="{8182AB3B-AB3E-4BEA-A59A-D12437CD8F1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0108D83-91FF-4059-871B-E9E69B93302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5949F2EA-EFFE-406D-8CFC-8C313D75191B}" type="parTrans" cxnId="{30E58571-787C-4846-BEDB-88A8A37B70A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DB0BD02-D6BB-4C1C-8764-F3F11ADD2E09}" type="sibTrans" cxnId="{30E58571-787C-4846-BEDB-88A8A37B70A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77823BB-4C2A-42D9-A6F2-F5EF11FE99B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B54B9B92-100C-4037-817C-498F12DFD2A8}" type="parTrans" cxnId="{7C56E884-7A53-441D-81F3-251EEE2AAD8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28F7B25-0D08-4579-BB5C-C21DE56C7884}" type="sibTrans" cxnId="{7C56E884-7A53-441D-81F3-251EEE2AAD8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F8A1285-446B-4056-A53B-C59C586CB25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966E3168-283F-45DA-9CBF-94B4D5524AAB}" type="parTrans" cxnId="{9E19052A-E304-438C-99CE-742CC703FD4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1FEAED7-94B4-413B-B66F-EFD72641A830}" type="sibTrans" cxnId="{9E19052A-E304-438C-99CE-742CC703FD4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BA1C405-A322-43D8-97D5-EAA4546837B6}" type="presOf" srcId="{16809D64-93AC-41F9-96A2-E9234B359138}" destId="{0045AAE0-9BB3-4F66-A39D-FC0233DDC39E}" srcOrd="0" destOrd="4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A88D5309-8941-43C7-BC59-ACE88DD42A26}" type="presOf" srcId="{7465D797-4A82-46C3-BF29-FDB3964D863D}" destId="{0045AAE0-9BB3-4F66-A39D-FC0233DDC39E}" srcOrd="0" destOrd="2" presId="urn:microsoft.com/office/officeart/2005/8/layout/hList1"/>
    <dgm:cxn modelId="{72BF200A-F108-4EE9-8F65-09ADC40B9FD2}" srcId="{984116C9-7CB8-4743-8FBA-68A8BA0D0389}" destId="{864A7847-7B5F-47EB-BB2F-841C20E3375D}" srcOrd="16" destOrd="0" parTransId="{38835851-5EDC-4FD7-AF8B-8C80D3615538}" sibTransId="{9E2330AA-82D4-4891-9D01-F7FB8E105049}"/>
    <dgm:cxn modelId="{15764010-8879-478E-BE33-589A9CC22CF5}" type="presOf" srcId="{14EBBC2F-D3B2-4335-9C57-296E0A65EA29}" destId="{34083978-5BA0-40E3-AB18-2F3A89BB9529}" srcOrd="0" destOrd="6" presId="urn:microsoft.com/office/officeart/2005/8/layout/hList1"/>
    <dgm:cxn modelId="{599B1216-5AE1-40C4-B553-312776CB54D2}" type="presOf" srcId="{92106593-430C-4E72-ACD8-6B3F52E6088F}" destId="{0045AAE0-9BB3-4F66-A39D-FC0233DDC39E}" srcOrd="0" destOrd="8" presId="urn:microsoft.com/office/officeart/2005/8/layout/hList1"/>
    <dgm:cxn modelId="{7B44C319-DF63-48FE-82C6-8D55ACB4B237}" type="presOf" srcId="{6FE9FBA4-6B2E-427E-A250-9CBC75719F90}" destId="{0045AAE0-9BB3-4F66-A39D-FC0233DDC39E}" srcOrd="0" destOrd="9" presId="urn:microsoft.com/office/officeart/2005/8/layout/hList1"/>
    <dgm:cxn modelId="{1BACDB1A-1D7D-4A8A-850E-FFE4BDD6FE0E}" srcId="{984116C9-7CB8-4743-8FBA-68A8BA0D0389}" destId="{91388DE7-FB54-4AFA-B9E8-E17DC1AA7F60}" srcOrd="0" destOrd="0" parTransId="{C0064E85-CFCF-4D78-A142-4B6E0B7BC855}" sibTransId="{294C8AA0-31A9-4E89-AB2D-A470A1358BAF}"/>
    <dgm:cxn modelId="{AE4F6E1B-395D-4FB5-831D-EB4C6045BB42}" srcId="{984116C9-7CB8-4743-8FBA-68A8BA0D0389}" destId="{95398C38-FA6F-453F-B6E4-A27F3C66F213}" srcOrd="12" destOrd="0" parTransId="{8866FD8B-F951-4F44-BC73-E0061FF05159}" sibTransId="{2D409F6B-1EC4-49A4-BC78-46FF9BEAE204}"/>
    <dgm:cxn modelId="{4FA6CA1B-A1C6-4B0A-86C2-B8F1D5B0C73B}" srcId="{4F795D33-588E-4F04-A4A9-549DB1C8E26C}" destId="{594640F7-650B-4BE6-AD74-F23453AAF933}" srcOrd="3" destOrd="0" parTransId="{879A3B01-353D-428F-9086-61D0DFD640EE}" sibTransId="{B73D0157-DD60-4434-B2D6-B6D7E43D2396}"/>
    <dgm:cxn modelId="{3E5B8020-8A31-4E9E-B3CE-74585BC91953}" type="presOf" srcId="{DE7537F8-20CC-4715-9503-C15E0BF7481C}" destId="{11FB7C73-6081-42C7-8E15-28075061167B}" srcOrd="0" destOrd="4" presId="urn:microsoft.com/office/officeart/2005/8/layout/hList1"/>
    <dgm:cxn modelId="{30D83F21-F09E-4E04-A578-A439A721DB61}" type="presOf" srcId="{477823BB-4C2A-42D9-A6F2-F5EF11FE99BC}" destId="{11FB7C73-6081-42C7-8E15-28075061167B}" srcOrd="0" destOrd="10" presId="urn:microsoft.com/office/officeart/2005/8/layout/hList1"/>
    <dgm:cxn modelId="{6175DB21-3E9B-4B9A-85FC-1B5C6D060790}" type="presOf" srcId="{7783EBCD-17D5-4F51-9ACE-C9F8EE0C2E7F}" destId="{34083978-5BA0-40E3-AB18-2F3A89BB9529}" srcOrd="0" destOrd="4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9E19052A-E304-438C-99CE-742CC703FD4C}" srcId="{930452E1-293A-4804-9AD2-E53B94608D56}" destId="{2F8A1285-446B-4056-A53B-C59C586CB252}" srcOrd="11" destOrd="0" parTransId="{966E3168-283F-45DA-9CBF-94B4D5524AAB}" sibTransId="{31FEAED7-94B4-413B-B66F-EFD72641A830}"/>
    <dgm:cxn modelId="{6DB7662D-A7B0-4B6F-B620-B3D6D558A1A4}" type="presOf" srcId="{BD29525B-5D67-4A94-8C7C-2B8C5B6CF97A}" destId="{0045AAE0-9BB3-4F66-A39D-FC0233DDC39E}" srcOrd="0" destOrd="1" presId="urn:microsoft.com/office/officeart/2005/8/layout/hList1"/>
    <dgm:cxn modelId="{A1BF1B34-DFBC-42C6-B081-F0D18F2268D1}" srcId="{930452E1-293A-4804-9AD2-E53B94608D56}" destId="{DE7537F8-20CC-4715-9503-C15E0BF7481C}" srcOrd="4" destOrd="0" parTransId="{E6AC3781-CC9E-4FBC-886C-9603788C484B}" sibTransId="{3933939F-4609-4A66-AD22-4A7AB38B12C0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8182AB3B-AB3E-4BEA-A59A-D12437CD8F13}" srcId="{930452E1-293A-4804-9AD2-E53B94608D56}" destId="{C4640237-A4C3-40FD-BD4C-F834D927B826}" srcOrd="8" destOrd="0" parTransId="{2A8972B6-8216-49E1-AF30-893B7DA6705A}" sibTransId="{83BF4EE6-D9C4-44FB-86D0-689F0B4959F9}"/>
    <dgm:cxn modelId="{0A47133C-ED4E-4B76-90CA-CF001D64B773}" type="presOf" srcId="{D6B2F384-4ABD-4C47-AE93-D553B3F3B7EB}" destId="{0045AAE0-9BB3-4F66-A39D-FC0233DDC39E}" srcOrd="0" destOrd="14" presId="urn:microsoft.com/office/officeart/2005/8/layout/hList1"/>
    <dgm:cxn modelId="{DC27E93E-8267-49FC-BC57-778890666186}" srcId="{930452E1-293A-4804-9AD2-E53B94608D56}" destId="{AD6E84FF-F8B0-4F1D-B34F-F8235927D51E}" srcOrd="5" destOrd="0" parTransId="{3D2F1BEA-2577-4721-9012-31DC431CE5EA}" sibTransId="{47E7029B-500B-48AC-833A-584ACB3160ED}"/>
    <dgm:cxn modelId="{6F21A844-E2D7-4F22-A407-70037D6E0AA2}" srcId="{4F795D33-588E-4F04-A4A9-549DB1C8E26C}" destId="{7783EBCD-17D5-4F51-9ACE-C9F8EE0C2E7F}" srcOrd="4" destOrd="0" parTransId="{A49CEE70-8890-4A6A-B73E-01CE2C8D9808}" sibTransId="{AEE6B0C1-D801-4B5E-BF31-737C7B4A6F08}"/>
    <dgm:cxn modelId="{11D71045-6CCB-405F-81E6-530059346FF0}" srcId="{984116C9-7CB8-4743-8FBA-68A8BA0D0389}" destId="{A877A57D-72C9-4612-94C0-50CA6CFB0EAD}" srcOrd="17" destOrd="0" parTransId="{3AB63006-1644-41E5-8E5D-7126332F10CD}" sibTransId="{C946109B-559D-4379-AF17-6B0FEFB39273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354CBD4A-933A-4B59-BBC4-61FE30562988}" type="presOf" srcId="{0C2ABF09-328C-405B-9B9D-141DF5DC955E}" destId="{34083978-5BA0-40E3-AB18-2F3A89BB9529}" srcOrd="0" destOrd="5" presId="urn:microsoft.com/office/officeart/2005/8/layout/hList1"/>
    <dgm:cxn modelId="{95D02E4B-6638-41DB-9FE6-42C23971050D}" srcId="{4F795D33-588E-4F04-A4A9-549DB1C8E26C}" destId="{80681FB7-6A6D-4C2B-96BA-98C5B919EEF7}" srcOrd="2" destOrd="0" parTransId="{73B5119C-BC46-410C-A7DB-CDFF42F93D91}" sibTransId="{6DAB144B-EA3B-4B68-A1F0-9DCE1B181649}"/>
    <dgm:cxn modelId="{1D25384E-8E04-4B19-9337-A8806EAE1534}" srcId="{4F795D33-588E-4F04-A4A9-549DB1C8E26C}" destId="{F56DEC3F-5A5B-44D9-9DA8-BDF122638439}" srcOrd="1" destOrd="0" parTransId="{12CA32D5-59CD-4DAD-8683-F6E932082D64}" sibTransId="{0C114F5C-A05D-4104-8E6F-44CBE303CCB9}"/>
    <dgm:cxn modelId="{4B051751-BE17-4851-BB09-3475B23A1CCF}" srcId="{930452E1-293A-4804-9AD2-E53B94608D56}" destId="{672FF50E-7154-4A03-BE52-AF7076D6A296}" srcOrd="3" destOrd="0" parTransId="{E85BF99D-406E-4C6D-8280-26F64206ED9D}" sibTransId="{1272C3FC-2963-427D-907F-663E565AD4D0}"/>
    <dgm:cxn modelId="{C4CE8A57-2757-4E93-B48B-398F6DF3F2F7}" srcId="{984116C9-7CB8-4743-8FBA-68A8BA0D0389}" destId="{6FE9FBA4-6B2E-427E-A250-9CBC75719F90}" srcOrd="9" destOrd="0" parTransId="{1115848D-F1C6-40AE-81E7-31C57A2A1FBF}" sibTransId="{F93DA465-0658-4FA7-9AC2-CF5EF6FAA1CA}"/>
    <dgm:cxn modelId="{BD87CF57-61DE-4D72-B281-A9EF5E7C38B6}" type="presOf" srcId="{5458D66F-B0D3-4089-88BC-9C738AF66BBA}" destId="{0045AAE0-9BB3-4F66-A39D-FC0233DDC39E}" srcOrd="0" destOrd="5" presId="urn:microsoft.com/office/officeart/2005/8/layout/hList1"/>
    <dgm:cxn modelId="{A943B05A-4253-462E-B3B8-363E751897A2}" srcId="{984116C9-7CB8-4743-8FBA-68A8BA0D0389}" destId="{1B8073A1-585D-460E-BFA5-B506585D8E1B}" srcOrd="11" destOrd="0" parTransId="{C5BDB40D-C4B7-4B6E-B5BD-49F313B957EC}" sibTransId="{283D34C6-B84C-494B-8171-BABAB270D5D7}"/>
    <dgm:cxn modelId="{3118A15B-E4C9-46F8-B42F-3749F09DA961}" type="presOf" srcId="{10108D83-91FF-4059-871B-E9E69B93302F}" destId="{11FB7C73-6081-42C7-8E15-28075061167B}" srcOrd="0" destOrd="9" presId="urn:microsoft.com/office/officeart/2005/8/layout/hList1"/>
    <dgm:cxn modelId="{205CD15B-736C-490D-8FAC-398DB9748D5D}" srcId="{930452E1-293A-4804-9AD2-E53B94608D56}" destId="{47791BB6-B9B2-45A2-823F-4759F0C1101A}" srcOrd="6" destOrd="0" parTransId="{2F44D14A-49F3-4831-9427-E2E790390A2E}" sibTransId="{1F4CB6AF-845B-4293-B67B-561E90C9434E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C7B1B75D-C68F-48DB-B23F-85FC9496505E}" type="presOf" srcId="{864A7847-7B5F-47EB-BB2F-841C20E3375D}" destId="{0045AAE0-9BB3-4F66-A39D-FC0233DDC39E}" srcOrd="0" destOrd="16" presId="urn:microsoft.com/office/officeart/2005/8/layout/hList1"/>
    <dgm:cxn modelId="{3C4B605F-033C-4C05-9B3C-78004838B164}" type="presOf" srcId="{672FF50E-7154-4A03-BE52-AF7076D6A296}" destId="{11FB7C73-6081-42C7-8E15-28075061167B}" srcOrd="0" destOrd="3" presId="urn:microsoft.com/office/officeart/2005/8/layout/hList1"/>
    <dgm:cxn modelId="{DEC7E760-41F9-416C-B17E-D4EA76EA75B3}" type="presOf" srcId="{95398C38-FA6F-453F-B6E4-A27F3C66F213}" destId="{0045AAE0-9BB3-4F66-A39D-FC0233DDC39E}" srcOrd="0" destOrd="12" presId="urn:microsoft.com/office/officeart/2005/8/layout/hList1"/>
    <dgm:cxn modelId="{4B823D63-777D-47ED-AB95-F70895280878}" srcId="{930452E1-293A-4804-9AD2-E53B94608D56}" destId="{3FB1590C-BB2A-4354-9809-99942254B747}" srcOrd="7" destOrd="0" parTransId="{68982E0F-8D40-4DDE-9E2B-6238953A68BC}" sibTransId="{71E1E389-372B-47AE-81B9-9E5F9CEAEE76}"/>
    <dgm:cxn modelId="{F31A116B-FD18-41B7-AF1B-BFDC2B3ACA21}" type="presOf" srcId="{91388DE7-FB54-4AFA-B9E8-E17DC1AA7F60}" destId="{0045AAE0-9BB3-4F66-A39D-FC0233DDC39E}" srcOrd="0" destOrd="0" presId="urn:microsoft.com/office/officeart/2005/8/layout/hList1"/>
    <dgm:cxn modelId="{E94A266C-9D1D-459F-ADB8-3D8CE0925E54}" srcId="{984116C9-7CB8-4743-8FBA-68A8BA0D0389}" destId="{D5321955-03FF-42A6-9110-5F5789D3D0C7}" srcOrd="7" destOrd="0" parTransId="{E7CE0CC0-5657-42EC-92C4-30AC55E00EF7}" sibTransId="{855A5739-02C1-4F3A-B3E2-EF57ED817115}"/>
    <dgm:cxn modelId="{EAC8F16F-97C0-444E-8B54-FFAF8092FCB2}" type="presOf" srcId="{0DC07734-8AA5-4AF3-81D1-2129B9BBD09D}" destId="{0045AAE0-9BB3-4F66-A39D-FC0233DDC39E}" srcOrd="0" destOrd="15" presId="urn:microsoft.com/office/officeart/2005/8/layout/hList1"/>
    <dgm:cxn modelId="{30E58571-787C-4846-BEDB-88A8A37B70AE}" srcId="{930452E1-293A-4804-9AD2-E53B94608D56}" destId="{10108D83-91FF-4059-871B-E9E69B93302F}" srcOrd="9" destOrd="0" parTransId="{5949F2EA-EFFE-406D-8CFC-8C313D75191B}" sibTransId="{ADB0BD02-D6BB-4C1C-8764-F3F11ADD2E09}"/>
    <dgm:cxn modelId="{93A17476-C2EF-42F7-ABC6-0D8DFE386114}" type="presOf" srcId="{5BB876D3-BF1E-4D5F-8B8E-9F48FE2ACA47}" destId="{0045AAE0-9BB3-4F66-A39D-FC0233DDC39E}" srcOrd="0" destOrd="10" presId="urn:microsoft.com/office/officeart/2005/8/layout/hList1"/>
    <dgm:cxn modelId="{569A767C-99AC-4ACC-8EEF-292E5951E5CA}" type="presOf" srcId="{C32676BA-21FC-475A-BC7F-337DE095E239}" destId="{0045AAE0-9BB3-4F66-A39D-FC0233DDC39E}" srcOrd="0" destOrd="13" presId="urn:microsoft.com/office/officeart/2005/8/layout/hList1"/>
    <dgm:cxn modelId="{FF2F9A7C-730E-4853-9E40-9087DF23D9A2}" type="presOf" srcId="{D269E610-EC03-436C-8906-F34A7B222A7F}" destId="{11FB7C73-6081-42C7-8E15-28075061167B}" srcOrd="0" destOrd="2" presId="urn:microsoft.com/office/officeart/2005/8/layout/hList1"/>
    <dgm:cxn modelId="{675B0D80-B587-4846-A744-6250F0B7F92F}" type="presOf" srcId="{1B8073A1-585D-460E-BFA5-B506585D8E1B}" destId="{0045AAE0-9BB3-4F66-A39D-FC0233DDC39E}" srcOrd="0" destOrd="11" presId="urn:microsoft.com/office/officeart/2005/8/layout/hList1"/>
    <dgm:cxn modelId="{0CF3FB80-1649-4B74-8547-1243B6D53E46}" srcId="{984116C9-7CB8-4743-8FBA-68A8BA0D0389}" destId="{16809D64-93AC-41F9-96A2-E9234B359138}" srcOrd="4" destOrd="0" parTransId="{96F6059F-E900-4770-95B3-96D5F5ABE425}" sibTransId="{3988B321-6572-46EF-9437-C52ECF67F19C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7C56E884-7A53-441D-81F3-251EEE2AAD8C}" srcId="{930452E1-293A-4804-9AD2-E53B94608D56}" destId="{477823BB-4C2A-42D9-A6F2-F5EF11FE99BC}" srcOrd="10" destOrd="0" parTransId="{B54B9B92-100C-4037-817C-498F12DFD2A8}" sibTransId="{B28F7B25-0D08-4579-BB5C-C21DE56C7884}"/>
    <dgm:cxn modelId="{AAA42E85-54C6-4FF7-82FA-A0CC0E5F8350}" srcId="{984116C9-7CB8-4743-8FBA-68A8BA0D0389}" destId="{D6B2F384-4ABD-4C47-AE93-D553B3F3B7EB}" srcOrd="14" destOrd="0" parTransId="{16EF6366-0EF4-4F16-9F24-2F757A502B4E}" sibTransId="{BB3AB2E7-4ACB-49C8-AB4A-FE440CB4C8B0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42085B94-14D2-42D4-A048-26557BFB873E}" type="presOf" srcId="{D5321955-03FF-42A6-9110-5F5789D3D0C7}" destId="{0045AAE0-9BB3-4F66-A39D-FC0233DDC39E}" srcOrd="0" destOrd="7" presId="urn:microsoft.com/office/officeart/2005/8/layout/hList1"/>
    <dgm:cxn modelId="{5B12D295-C919-4A96-9196-4C706B9AAFDC}" type="presOf" srcId="{2F8A1285-446B-4056-A53B-C59C586CB252}" destId="{11FB7C73-6081-42C7-8E15-28075061167B}" srcOrd="0" destOrd="11" presId="urn:microsoft.com/office/officeart/2005/8/layout/hList1"/>
    <dgm:cxn modelId="{7B3F3BA2-ECF3-4785-8A2E-182AD89410AF}" srcId="{930452E1-293A-4804-9AD2-E53B94608D56}" destId="{D269E610-EC03-436C-8906-F34A7B222A7F}" srcOrd="2" destOrd="0" parTransId="{CE3F6ACC-ED49-46B5-92C2-C4BDC33B882A}" sibTransId="{EE7D9152-8352-475A-81B5-A87C2DD6BCB9}"/>
    <dgm:cxn modelId="{08DED0AB-C5D0-4988-899D-3CF4129476F9}" srcId="{984116C9-7CB8-4743-8FBA-68A8BA0D0389}" destId="{BD29525B-5D67-4A94-8C7C-2B8C5B6CF97A}" srcOrd="1" destOrd="0" parTransId="{2236A4D6-F305-44EC-8B90-86C238067389}" sibTransId="{CADA9563-C3B8-433A-A23A-DE93D8CF659A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7A648EAD-4308-4BC4-9E87-89A53533F7FB}" type="presOf" srcId="{A877A57D-72C9-4612-94C0-50CA6CFB0EAD}" destId="{0045AAE0-9BB3-4F66-A39D-FC0233DDC39E}" srcOrd="0" destOrd="17" presId="urn:microsoft.com/office/officeart/2005/8/layout/hList1"/>
    <dgm:cxn modelId="{8B4896B4-7953-4A2F-B36F-8ADFC96FD8B3}" srcId="{984116C9-7CB8-4743-8FBA-68A8BA0D0389}" destId="{992E5244-E4B2-46B6-865D-C95C5AD0722C}" srcOrd="3" destOrd="0" parTransId="{DCFBF871-3DBC-4EF8-98E2-FB6AD7A5BB15}" sibTransId="{946F1B31-C5FF-4AA8-B0BF-B00476BE88D7}"/>
    <dgm:cxn modelId="{3DE889B8-DAFC-4A28-BE85-8DEB0BBBD5C3}" type="presOf" srcId="{F56DEC3F-5A5B-44D9-9DA8-BDF122638439}" destId="{34083978-5BA0-40E3-AB18-2F3A89BB9529}" srcOrd="0" destOrd="1" presId="urn:microsoft.com/office/officeart/2005/8/layout/hList1"/>
    <dgm:cxn modelId="{62ADB0B8-3FBF-497A-B056-55F6F8370A5C}" srcId="{984116C9-7CB8-4743-8FBA-68A8BA0D0389}" destId="{C32676BA-21FC-475A-BC7F-337DE095E239}" srcOrd="13" destOrd="0" parTransId="{724ADDBD-F08F-461F-9004-974BA5C15EE0}" sibTransId="{DAFF915A-DBB6-45CA-B7C0-499EAC331776}"/>
    <dgm:cxn modelId="{27DB10BD-4BCF-4DEC-823C-D41E7B5418D4}" type="presOf" srcId="{C4640237-A4C3-40FD-BD4C-F834D927B826}" destId="{11FB7C73-6081-42C7-8E15-28075061167B}" srcOrd="0" destOrd="8" presId="urn:microsoft.com/office/officeart/2005/8/layout/hList1"/>
    <dgm:cxn modelId="{8D56F7C0-8819-4F06-9982-64A6D42C7533}" srcId="{984116C9-7CB8-4743-8FBA-68A8BA0D0389}" destId="{0DC07734-8AA5-4AF3-81D1-2129B9BBD09D}" srcOrd="15" destOrd="0" parTransId="{9BF7A40B-DE22-4AC6-B87C-2F1EDA1B5046}" sibTransId="{681A3402-50B1-4A70-88A8-8FF63C802D75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CE8B9FCB-7B62-4A66-B1ED-4A72C8A5FF9D}" type="presOf" srcId="{63323ABA-2FFA-4948-ACFD-64D78B28B4A5}" destId="{0045AAE0-9BB3-4F66-A39D-FC0233DDC39E}" srcOrd="0" destOrd="6" presId="urn:microsoft.com/office/officeart/2005/8/layout/hList1"/>
    <dgm:cxn modelId="{DD1024CD-464E-424E-B544-40E4C99B0349}" type="presOf" srcId="{992E5244-E4B2-46B6-865D-C95C5AD0722C}" destId="{0045AAE0-9BB3-4F66-A39D-FC0233DDC39E}" srcOrd="0" destOrd="3" presId="urn:microsoft.com/office/officeart/2005/8/layout/hList1"/>
    <dgm:cxn modelId="{B4239FD2-38AB-4C0F-8A15-C39713FB2A24}" srcId="{984116C9-7CB8-4743-8FBA-68A8BA0D0389}" destId="{5BB876D3-BF1E-4D5F-8B8E-9F48FE2ACA47}" srcOrd="10" destOrd="0" parTransId="{3C49BF48-95B6-419B-87B7-FEBF6F1DCFA8}" sibTransId="{65467984-FB50-4C03-B8A0-F564A02D6812}"/>
    <dgm:cxn modelId="{7E89E0D3-48F0-4103-8FDE-A41CE5D4E1B0}" type="presOf" srcId="{3FB1590C-BB2A-4354-9809-99942254B747}" destId="{11FB7C73-6081-42C7-8E15-28075061167B}" srcOrd="0" destOrd="7" presId="urn:microsoft.com/office/officeart/2005/8/layout/hList1"/>
    <dgm:cxn modelId="{A8FBC7D5-B355-44DF-B5BA-86AD2AA164C0}" type="presOf" srcId="{AD6E84FF-F8B0-4F1D-B34F-F8235927D51E}" destId="{11FB7C73-6081-42C7-8E15-28075061167B}" srcOrd="0" destOrd="5" presId="urn:microsoft.com/office/officeart/2005/8/layout/hList1"/>
    <dgm:cxn modelId="{898115DA-515D-4BEC-AEB7-B92000209AA7}" srcId="{4F795D33-588E-4F04-A4A9-549DB1C8E26C}" destId="{0C2ABF09-328C-405B-9B9D-141DF5DC955E}" srcOrd="5" destOrd="0" parTransId="{2418D55C-A6FA-496C-84B7-C70D35C2969A}" sibTransId="{CE5A787E-A0D9-4372-9EC3-0D10F3CAB625}"/>
    <dgm:cxn modelId="{27CA9EDF-E349-4CD2-9339-7E4DE9478848}" type="presOf" srcId="{306D0F17-84F7-4212-A9C6-549330F52CF3}" destId="{11FB7C73-6081-42C7-8E15-28075061167B}" srcOrd="0" destOrd="1" presId="urn:microsoft.com/office/officeart/2005/8/layout/hList1"/>
    <dgm:cxn modelId="{BF4F24E0-6681-425A-90D0-8E20E07CF070}" type="presOf" srcId="{80681FB7-6A6D-4C2B-96BA-98C5B919EEF7}" destId="{34083978-5BA0-40E3-AB18-2F3A89BB9529}" srcOrd="0" destOrd="2" presId="urn:microsoft.com/office/officeart/2005/8/layout/hList1"/>
    <dgm:cxn modelId="{7C9AABE6-542F-4816-B24D-27729C49848B}" srcId="{930452E1-293A-4804-9AD2-E53B94608D56}" destId="{306D0F17-84F7-4212-A9C6-549330F52CF3}" srcOrd="1" destOrd="0" parTransId="{0A040EA7-F372-460A-A052-63B02BA33E76}" sibTransId="{5219752D-260C-46DE-BAD3-D5A51A37A941}"/>
    <dgm:cxn modelId="{4E86E6EA-9A40-4372-B35A-54A7D5BFF887}" srcId="{984116C9-7CB8-4743-8FBA-68A8BA0D0389}" destId="{5458D66F-B0D3-4089-88BC-9C738AF66BBA}" srcOrd="5" destOrd="0" parTransId="{463ABB0E-CF60-47D3-BB01-85849A882B33}" sibTransId="{714056F7-B946-4534-88CB-8F1AC92362AA}"/>
    <dgm:cxn modelId="{31EC1EF0-1ED6-4DE2-9848-0DDF59A290DB}" srcId="{984116C9-7CB8-4743-8FBA-68A8BA0D0389}" destId="{7465D797-4A82-46C3-BF29-FDB3964D863D}" srcOrd="2" destOrd="0" parTransId="{28108184-16A4-4EA3-98AE-2B7CCB4F4FEC}" sibTransId="{DA0A6F7F-1800-4EA3-9FDA-C8A26518782A}"/>
    <dgm:cxn modelId="{B48799F0-56AF-4DF1-9BDB-EEE7E9D53580}" type="presOf" srcId="{47791BB6-B9B2-45A2-823F-4759F0C1101A}" destId="{11FB7C73-6081-42C7-8E15-28075061167B}" srcOrd="0" destOrd="6" presId="urn:microsoft.com/office/officeart/2005/8/layout/hList1"/>
    <dgm:cxn modelId="{9C5F0AF2-A406-4E17-94AE-929416377350}" srcId="{984116C9-7CB8-4743-8FBA-68A8BA0D0389}" destId="{63323ABA-2FFA-4948-ACFD-64D78B28B4A5}" srcOrd="6" destOrd="0" parTransId="{1CCA00BC-5697-4F5D-8C45-DD1865B85EFB}" sibTransId="{82E5C9BE-0B1E-4056-B68D-B6FC6DE41993}"/>
    <dgm:cxn modelId="{16858EF7-3B0B-4670-992D-0F2C1D02E909}" type="presOf" srcId="{594640F7-650B-4BE6-AD74-F23453AAF933}" destId="{34083978-5BA0-40E3-AB18-2F3A89BB9529}" srcOrd="0" destOrd="3" presId="urn:microsoft.com/office/officeart/2005/8/layout/hList1"/>
    <dgm:cxn modelId="{C6C663FA-CD32-4FC3-9C1F-E11342855210}" srcId="{4F795D33-588E-4F04-A4A9-549DB1C8E26C}" destId="{14EBBC2F-D3B2-4335-9C57-296E0A65EA29}" srcOrd="6" destOrd="0" parTransId="{B50A6DF5-316B-49D7-9A52-B1DE3B524D73}" sibTransId="{BD91E4F8-ED8B-474E-B778-7BDD73DAE9CB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293F31FE-04D8-4F12-AF9C-D26BD4CB7B9F}" srcId="{984116C9-7CB8-4743-8FBA-68A8BA0D0389}" destId="{92106593-430C-4E72-ACD8-6B3F52E6088F}" srcOrd="8" destOrd="0" parTransId="{A03226C9-68A7-4C14-AB7B-7A84F4F4CE7A}" sibTransId="{6057E445-F3FE-4DAB-A5F7-2E49C374F1CA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297206"/>
        <a:ext cx="2515341" cy="428167"/>
      </dsp:txXfrm>
    </dsp:sp>
    <dsp:sp modelId="{0045AAE0-9BB3-4F66-A39D-FC0233DDC39E}">
      <dsp:nvSpPr>
        <dsp:cNvPr id="0" name=""/>
        <dsp:cNvSpPr/>
      </dsp:nvSpPr>
      <dsp:spPr>
        <a:xfrm>
          <a:off x="2579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Bartenders</a:t>
          </a:r>
          <a:endParaRPr lang="en-US" sz="1200" b="1" i="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Cashiers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Childcare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Dishwashers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Farmworkers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Fast Food and Counter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Food Preparation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Hairdressers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Janitors and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Laundry and Dry-Cleaning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Maids and Housekeeping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Preschool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Retail Salespersons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Security Guards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Substitute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Waitstaff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579" y="725374"/>
        <a:ext cx="2515341" cy="4348080"/>
      </dsp:txXfrm>
    </dsp:sp>
    <dsp:sp modelId="{1A385492-E76F-4B22-9064-58D648E04DA7}">
      <dsp:nvSpPr>
        <dsp:cNvPr id="0" name=""/>
        <dsp:cNvSpPr/>
      </dsp:nvSpPr>
      <dsp:spPr>
        <a:xfrm>
          <a:off x="2870069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297206"/>
        <a:ext cx="2515341" cy="428167"/>
      </dsp:txXfrm>
    </dsp:sp>
    <dsp:sp modelId="{11FB7C73-6081-42C7-8E15-28075061167B}">
      <dsp:nvSpPr>
        <dsp:cNvPr id="0" name=""/>
        <dsp:cNvSpPr/>
      </dsp:nvSpPr>
      <dsp:spPr>
        <a:xfrm>
          <a:off x="2870069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Construction Laborers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Restaurant Cooks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Customer Service Reps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Light Truck Drivers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Medical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Nursing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Office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Pharmacy Techs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Receptionists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Veterinary Techs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870069" y="725374"/>
        <a:ext cx="2515341" cy="4348080"/>
      </dsp:txXfrm>
    </dsp:sp>
    <dsp:sp modelId="{528B556C-5429-4133-8BB3-15AEA9F447C7}">
      <dsp:nvSpPr>
        <dsp:cNvPr id="0" name=""/>
        <dsp:cNvSpPr/>
      </dsp:nvSpPr>
      <dsp:spPr>
        <a:xfrm>
          <a:off x="5737558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297206"/>
        <a:ext cx="2515341" cy="428167"/>
      </dsp:txXfrm>
    </dsp:sp>
    <dsp:sp modelId="{34083978-5BA0-40E3-AB18-2F3A89BB9529}">
      <dsp:nvSpPr>
        <dsp:cNvPr id="0" name=""/>
        <dsp:cNvSpPr/>
      </dsp:nvSpPr>
      <dsp:spPr>
        <a:xfrm>
          <a:off x="5737558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Auto Techs and Mechanics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Bus Drivers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Dental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Painters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Roofers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Tellers</a:t>
          </a:r>
          <a:endParaRPr lang="en-US" sz="1200" kern="1200" dirty="0">
            <a:latin typeface="Tw Cen MT" panose="020B0602020104020603" pitchFamily="34" charset="0"/>
          </a:endParaRPr>
        </a:p>
      </dsp:txBody>
      <dsp:txXfrm>
        <a:off x="5737558" y="725374"/>
        <a:ext cx="2515341" cy="4348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0.13077</cdr:x>
      <cdr:y>0.49041</cdr:y>
    </cdr:from>
    <cdr:to>
      <cdr:x>0.34398</cdr:x>
      <cdr:y>0.77434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899763E4-3335-B5BD-12CA-F030EC61D2D1}"/>
            </a:ext>
          </a:extLst>
        </cdr:cNvPr>
        <cdr:cNvSpPr txBox="1"/>
      </cdr:nvSpPr>
      <cdr:spPr>
        <a:xfrm xmlns:a="http://schemas.openxmlformats.org/drawingml/2006/main">
          <a:off x="1083890" y="2308241"/>
          <a:ext cx="1767258" cy="13363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0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Hillsborough County median sales prices peaked just below the statewide median at $356,000 in 2006 (2023 dollars). 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0.33823</cdr:x>
      <cdr:y>0.25916</cdr:y>
    </cdr:from>
    <cdr:to>
      <cdr:x>0.56171</cdr:x>
      <cdr:y>0.45676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E8D248F-7867-C8F1-42B4-7CFD9D7E4AD7}"/>
            </a:ext>
          </a:extLst>
        </cdr:cNvPr>
        <cdr:cNvSpPr txBox="1"/>
      </cdr:nvSpPr>
      <cdr:spPr>
        <a:xfrm xmlns:a="http://schemas.openxmlformats.org/drawingml/2006/main">
          <a:off x="2803497" y="1219793"/>
          <a:ext cx="1852385" cy="9300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Prices in Hillsborough County fell in tandem with state prices. The county median price  bottomed out at $195,000 in 2011.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0.73009</cdr:x>
      <cdr:y>0.41116</cdr:y>
    </cdr:from>
    <cdr:to>
      <cdr:x>0.96553</cdr:x>
      <cdr:y>0.60876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14B55BAE-9AEA-00BA-E428-90BDF532AABA}"/>
            </a:ext>
          </a:extLst>
        </cdr:cNvPr>
        <cdr:cNvSpPr txBox="1"/>
      </cdr:nvSpPr>
      <cdr:spPr>
        <a:xfrm xmlns:a="http://schemas.openxmlformats.org/drawingml/2006/main">
          <a:off x="6051550" y="1935219"/>
          <a:ext cx="1951516" cy="9300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58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State and county prices now exceed their 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their mid-2000s peak. Hillsborough County's median price was $390,000 in the first half of 2023.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0.47462</cdr:x>
      <cdr:y>0.29816</cdr:y>
    </cdr:from>
    <cdr:to>
      <cdr:x>0.66398</cdr:x>
      <cdr:y>0.378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5553A4C-21D0-5213-2B09-146286F8622F}"/>
            </a:ext>
          </a:extLst>
        </cdr:cNvPr>
        <cdr:cNvCxnSpPr/>
      </cdr:nvCxnSpPr>
      <cdr:spPr>
        <a:xfrm xmlns:a="http://schemas.openxmlformats.org/drawingml/2006/main" flipV="1">
          <a:off x="3363468" y="1276350"/>
          <a:ext cx="1341882" cy="34180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0.46815</cdr:x>
      <cdr:y>0.29378</cdr:y>
    </cdr:from>
    <cdr:to>
      <cdr:x>0.64745</cdr:x>
      <cdr:y>0.3434</cdr:y>
    </cdr:to>
    <cdr:sp macro="" textlink="">
      <cdr:nvSpPr>
        <cdr:cNvPr id="6" name="TextBox 5"/>
        <cdr:cNvSpPr txBox="1"/>
      </cdr:nvSpPr>
      <cdr:spPr>
        <a:xfrm xmlns:a="http://schemas.openxmlformats.org/drawingml/2006/main" rot="20696786">
          <a:off x="3317568" y="1257626"/>
          <a:ext cx="1270627" cy="2124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latin typeface="Tw Cen MT" panose="020B0602020104020603" pitchFamily="34" charset="0"/>
            </a:rPr>
            <a:t>+ 71,643 units</a:t>
          </a:r>
        </a:p>
      </cdr:txBody>
    </cdr:sp>
  </cdr:relSizeAnchor>
  <cdr:relSizeAnchor xmlns:cdr="http://schemas.openxmlformats.org/drawingml/2006/chartDrawing">
    <cdr:from>
      <cdr:x>0.47446</cdr:x>
      <cdr:y>0.74094</cdr:y>
    </cdr:from>
    <cdr:to>
      <cdr:x>0.66263</cdr:x>
      <cdr:y>0.80769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C8321DC6-19C0-AD15-3E9E-992335830477}"/>
            </a:ext>
          </a:extLst>
        </cdr:cNvPr>
        <cdr:cNvCxnSpPr/>
      </cdr:nvCxnSpPr>
      <cdr:spPr>
        <a:xfrm xmlns:a="http://schemas.openxmlformats.org/drawingml/2006/main">
          <a:off x="3362325" y="3171825"/>
          <a:ext cx="1333500" cy="2857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0.48803</cdr:x>
      <cdr:y>0.72131</cdr:y>
    </cdr:from>
    <cdr:to>
      <cdr:x>0.64007</cdr:x>
      <cdr:y>0.77057</cdr:y>
    </cdr:to>
    <cdr:sp macro="" textlink="">
      <cdr:nvSpPr>
        <cdr:cNvPr id="10" name="TextBox 1"/>
        <cdr:cNvSpPr txBox="1"/>
      </cdr:nvSpPr>
      <cdr:spPr>
        <a:xfrm xmlns:a="http://schemas.openxmlformats.org/drawingml/2006/main" rot="736433">
          <a:off x="3458502" y="3087821"/>
          <a:ext cx="1077447" cy="2108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aseline="0" dirty="0">
              <a:latin typeface="Tw Cen MT" panose="020B0602020104020603" pitchFamily="34" charset="0"/>
            </a:rPr>
            <a:t>-42,891 units</a:t>
          </a:r>
          <a:endParaRPr lang="en-US" sz="1000" dirty="0">
            <a:latin typeface="Tw Cen MT" panose="020B06020201040206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0.88686</cdr:x>
      <cdr:y>0.09408</cdr:y>
    </cdr:from>
    <cdr:to>
      <cdr:x>0.98548</cdr:x>
      <cdr:y>0.17807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20194" y="436145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0.88944</cdr:x>
      <cdr:y>0.77982</cdr:y>
    </cdr:from>
    <cdr:to>
      <cdr:x>0.98806</cdr:x>
      <cdr:y>0.8638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42680" y="3615234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B245D-144D-4F97-91CF-CCCB4B860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1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21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71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25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30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59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842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0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69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0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7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Hillsborough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60120BA-0487-0923-D6B4-4E51199E6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4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57881"/>
              </p:ext>
            </p:extLst>
          </p:nvPr>
        </p:nvGraphicFramePr>
        <p:xfrm>
          <a:off x="457200" y="1078992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D8A770-D2B3-8E0C-44E2-871E1EAC31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5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10C6548-C1DA-4283-A850-E736C0847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780193"/>
              </p:ext>
            </p:extLst>
          </p:nvPr>
        </p:nvGraphicFramePr>
        <p:xfrm>
          <a:off x="184111" y="1251727"/>
          <a:ext cx="8288816" cy="470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41" y="343483"/>
            <a:ext cx="8471237" cy="642991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Median home prices in Hillsborough closely track statewide medians. Prices have surpassed the mid-2000s peak.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295863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2022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41" y="6030610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Hillsborough 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97315" y="2258175"/>
            <a:ext cx="122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Hillsborough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97315" y="2007619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Florida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Hillsborough County added nearly 29,000 rental units between 2012 and 2022 but </a:t>
            </a:r>
            <a:r>
              <a:rPr lang="en-US" sz="2000" i="1" dirty="0">
                <a:solidFill>
                  <a:srgbClr val="000000"/>
                </a:solidFill>
              </a:rPr>
              <a:t>lost</a:t>
            </a:r>
            <a:r>
              <a:rPr lang="en-US" sz="2000" dirty="0">
                <a:solidFill>
                  <a:srgbClr val="000000"/>
                </a:solidFill>
              </a:rPr>
              <a:t> units renting for $1,200 or less (2022 $).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799" y="5730296"/>
            <a:ext cx="8026910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(2022 $), Hillsborough County, 2012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694" y="6088599"/>
            <a:ext cx="6952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2012 and 2021 American Community Survey. Year 2012 rents adjusted to 2022 dollars using Consumer Price Index. 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490136" y="1316633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increase 2012-2021: 28,752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nearly 72,000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noProof="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nearly 43,000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983651"/>
              </p:ext>
            </p:extLst>
          </p:nvPr>
        </p:nvGraphicFramePr>
        <p:xfrm>
          <a:off x="0" y="1282236"/>
          <a:ext cx="6382871" cy="444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2024 Hillsborough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9858963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56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194185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424835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$33,450-47,750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$16-$23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$895-$1,241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$53,520-76,400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$26-$37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$15-$19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$1,433-$1,987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$80,280-114,600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$39-$55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$22-$28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$2,149-$2,980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78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Hillsborough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Hillsborough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 County,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Hillsborough County housing wage: $31.90/hour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$1,659/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Hillsborough County, 2023: $22.01/hour. A full-time, year-round worker with this wage can afford $1,145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Tampa-St.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Petersburg-Clearwater MSA. Assumes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Hillsborough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E0BE108-4F69-45F3-B8A3-AFD3C2F006CD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774DF5FD-20A3-5C92-3233-1757837A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146939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fell sharply in Q2 2020 </a:t>
            </a:r>
            <a:r>
              <a:rPr lang="en-US" sz="200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during the state </a:t>
            </a:r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moratorium, then increased when filings were permitted again. Eviction filings have now risen above pre-pandemic levels and foreclosure filings are nearing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40740</TotalTime>
  <Words>906</Words>
  <Application>Microsoft Macintosh PowerPoint</Application>
  <PresentationFormat>On-screen Show (4:3)</PresentationFormat>
  <Paragraphs>129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Median home prices in Hillsborough closely track statewide medians. Prices have surpassed the mid-2000s peak.</vt:lpstr>
      <vt:lpstr>Hillsborough County added nearly 29,000 rental units between 2012 and 2022 but lost units renting for $1,200 or less (2022 $). </vt:lpstr>
      <vt:lpstr>Affordable Housing Terminology</vt:lpstr>
      <vt:lpstr>2024 Hillsborough County Income (% AMI) and Housing Cost Limits</vt:lpstr>
      <vt:lpstr>Very low-income renters make up the largest group of cost-burdened households in Hillsborough County.</vt:lpstr>
      <vt:lpstr>Housing costs outpace wages for many occupations. </vt:lpstr>
      <vt:lpstr>How much can workers afford to pay for housing each month?</vt:lpstr>
      <vt:lpstr>Eviction &amp; foreclosure fell sharply in Q2 2020 during the state moratorium, then increased when filings were permitted again. Eviction filings have now risen above pre-pandemic levels and foreclosure filings are nearing pre-pandemic levels.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216</cp:revision>
  <dcterms:created xsi:type="dcterms:W3CDTF">2021-07-20T20:40:42Z</dcterms:created>
  <dcterms:modified xsi:type="dcterms:W3CDTF">2024-06-28T20:22:07Z</dcterms:modified>
</cp:coreProperties>
</file>