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6"/>
  </p:notesMasterIdLst>
  <p:sldIdLst>
    <p:sldId id="257" r:id="rId5"/>
    <p:sldId id="289" r:id="rId6"/>
    <p:sldId id="284" r:id="rId7"/>
    <p:sldId id="285" r:id="rId8"/>
    <p:sldId id="287" r:id="rId9"/>
    <p:sldId id="277" r:id="rId10"/>
    <p:sldId id="278" r:id="rId11"/>
    <p:sldId id="298" r:id="rId12"/>
    <p:sldId id="299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144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ray\Dropbox%20(UFL)\Class%20and%20Conference%20Presentations\County%20presentation%20template%202022\SF%20Med%20Sales%20Price\County%20real%20median%20sf%20price%20graph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Class%20and%20Conference%20Presentations\County%20presentation%20template%202022\Jacobs%20files%20Spring%2024\1k%20county%20MSA%20graphs%202022%20PUM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0.10916604925621745"/>
          <c:w val="0.8370996865071878"/>
          <c:h val="0.82990284267987779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54545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5454"/>
              </a:solidFill>
              <a:ln w="9525">
                <a:noFill/>
              </a:ln>
              <a:effectLst/>
            </c:spPr>
          </c:marker>
          <c:cat>
            <c:strRef>
              <c:f>Marion!$B$2:$B$22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Marion!$C$2:$C$22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7A-4044-99C0-E1D5602B23F5}"/>
            </c:ext>
          </c:extLst>
        </c:ser>
        <c:ser>
          <c:idx val="2"/>
          <c:order val="1"/>
          <c:spPr>
            <a:ln w="28575" cap="rnd">
              <a:solidFill>
                <a:srgbClr val="02336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23366"/>
              </a:solidFill>
              <a:ln w="9525">
                <a:noFill/>
              </a:ln>
              <a:effectLst/>
            </c:spPr>
          </c:marker>
          <c:cat>
            <c:strRef>
              <c:f>Marion!$B$2:$B$22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Marion!$D$2:$D$22</c:f>
              <c:numCache>
                <c:formatCode>"$"#,##0</c:formatCode>
                <c:ptCount val="21"/>
                <c:pt idx="0">
                  <c:v>213429.26628000001</c:v>
                </c:pt>
                <c:pt idx="1">
                  <c:v>221201.98516000001</c:v>
                </c:pt>
                <c:pt idx="2">
                  <c:v>248771.94065999999</c:v>
                </c:pt>
                <c:pt idx="3">
                  <c:v>285471.23021000001</c:v>
                </c:pt>
                <c:pt idx="4">
                  <c:v>280544.13887999998</c:v>
                </c:pt>
                <c:pt idx="5">
                  <c:v>225099.86064</c:v>
                </c:pt>
                <c:pt idx="6">
                  <c:v>204757.57574</c:v>
                </c:pt>
                <c:pt idx="7">
                  <c:v>180545.62122999999</c:v>
                </c:pt>
                <c:pt idx="8">
                  <c:v>150843.93061000001</c:v>
                </c:pt>
                <c:pt idx="9">
                  <c:v>148415.72299000001</c:v>
                </c:pt>
                <c:pt idx="10">
                  <c:v>158145</c:v>
                </c:pt>
                <c:pt idx="11">
                  <c:v>163670.93361000001</c:v>
                </c:pt>
                <c:pt idx="12">
                  <c:v>169981.85657999999</c:v>
                </c:pt>
                <c:pt idx="13">
                  <c:v>177953.74995</c:v>
                </c:pt>
                <c:pt idx="14">
                  <c:v>191552.42752</c:v>
                </c:pt>
                <c:pt idx="15">
                  <c:v>199038.23181</c:v>
                </c:pt>
                <c:pt idx="16">
                  <c:v>207303.48065000001</c:v>
                </c:pt>
                <c:pt idx="17">
                  <c:v>216524.34318</c:v>
                </c:pt>
                <c:pt idx="18">
                  <c:v>251373.46861000001</c:v>
                </c:pt>
                <c:pt idx="19">
                  <c:v>286652.88686000003</c:v>
                </c:pt>
                <c:pt idx="20">
                  <c:v>272000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47A-4044-99C0-E1D5602B2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4562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'Marion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'Marion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'Marion 12-22'!$C$3:$D$3</c:f>
              <c:numCache>
                <c:formatCode>#,##0_);[Red]\(#,##0\)</c:formatCode>
                <c:ptCount val="2"/>
                <c:pt idx="0">
                  <c:v>24182</c:v>
                </c:pt>
                <c:pt idx="1">
                  <c:v>18808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77C-42F4-9C0F-16FD662F7230}"/>
            </c:ext>
          </c:extLst>
        </c:ser>
        <c:ser>
          <c:idx val="1"/>
          <c:order val="1"/>
          <c:tx>
            <c:strRef>
              <c:f>'Marion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'Marion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'Marion 12-22'!$C$4:$D$4</c:f>
              <c:numCache>
                <c:formatCode>#,##0_);[Red]\(#,##0\)</c:formatCode>
                <c:ptCount val="2"/>
                <c:pt idx="0">
                  <c:v>8752</c:v>
                </c:pt>
                <c:pt idx="1">
                  <c:v>13652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C-42F4-9C0F-16FD662F72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3801360307012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7.4718706047819869E-2"/>
                  <c:y val="-0.15312701482914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F-4958-9D0E-D66837B06006}"/>
                </c:ext>
              </c:extLst>
            </c:dLbl>
            <c:dLbl>
              <c:idx val="7"/>
              <c:layout>
                <c:manualLayout>
                  <c:x val="7.0323488045006918E-2"/>
                  <c:y val="-6.71609714162906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F-4958-9D0E-D66837B06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15654</c:v>
                </c:pt>
                <c:pt idx="1">
                  <c:v>7800</c:v>
                </c:pt>
                <c:pt idx="2">
                  <c:v>3605</c:v>
                </c:pt>
                <c:pt idx="3">
                  <c:v>3005</c:v>
                </c:pt>
                <c:pt idx="4">
                  <c:v>10000</c:v>
                </c:pt>
                <c:pt idx="5">
                  <c:v>4338</c:v>
                </c:pt>
                <c:pt idx="6">
                  <c:v>957</c:v>
                </c:pt>
                <c:pt idx="7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F-4958-9D0E-D66837B06006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10773</c:v>
                </c:pt>
                <c:pt idx="1">
                  <c:v>15365</c:v>
                </c:pt>
                <c:pt idx="2">
                  <c:v>18477</c:v>
                </c:pt>
                <c:pt idx="3">
                  <c:v>53767</c:v>
                </c:pt>
                <c:pt idx="4">
                  <c:v>2344</c:v>
                </c:pt>
                <c:pt idx="5">
                  <c:v>2349</c:v>
                </c:pt>
                <c:pt idx="6">
                  <c:v>6770</c:v>
                </c:pt>
                <c:pt idx="7">
                  <c:v>7638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F-4958-9D0E-D66837B060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Marion!$A$5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Marion!$B$3:$U$4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Marion!$B$5:$U$5</c:f>
              <c:numCache>
                <c:formatCode>_(* #,##0_);_(* \(#,##0\);_(* "-"??_);_(@_)</c:formatCode>
                <c:ptCount val="20"/>
                <c:pt idx="0">
                  <c:v>376</c:v>
                </c:pt>
                <c:pt idx="1">
                  <c:v>368</c:v>
                </c:pt>
                <c:pt idx="2">
                  <c:v>524</c:v>
                </c:pt>
                <c:pt idx="3">
                  <c:v>359</c:v>
                </c:pt>
                <c:pt idx="4">
                  <c:v>312</c:v>
                </c:pt>
                <c:pt idx="5">
                  <c:v>116</c:v>
                </c:pt>
                <c:pt idx="6">
                  <c:v>272</c:v>
                </c:pt>
                <c:pt idx="7">
                  <c:v>475</c:v>
                </c:pt>
                <c:pt idx="8">
                  <c:v>300</c:v>
                </c:pt>
                <c:pt idx="9">
                  <c:v>219</c:v>
                </c:pt>
                <c:pt idx="10">
                  <c:v>179</c:v>
                </c:pt>
                <c:pt idx="11">
                  <c:v>243</c:v>
                </c:pt>
                <c:pt idx="12">
                  <c:v>334</c:v>
                </c:pt>
                <c:pt idx="13">
                  <c:v>360</c:v>
                </c:pt>
                <c:pt idx="14">
                  <c:v>456</c:v>
                </c:pt>
                <c:pt idx="15">
                  <c:v>386</c:v>
                </c:pt>
                <c:pt idx="16">
                  <c:v>425</c:v>
                </c:pt>
                <c:pt idx="17">
                  <c:v>393</c:v>
                </c:pt>
                <c:pt idx="18">
                  <c:v>429</c:v>
                </c:pt>
                <c:pt idx="19">
                  <c:v>370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AD-45CD-8CE9-591264F92FAA}"/>
            </c:ext>
          </c:extLst>
        </c:ser>
        <c:ser>
          <c:idx val="1"/>
          <c:order val="1"/>
          <c:tx>
            <c:strRef>
              <c:f>Marion!$A$6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Marion!$B$3:$U$4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Marion!$B$6:$U$6</c:f>
              <c:numCache>
                <c:formatCode>_(* #,##0_);_(* \(#,##0\);_(* "-"??_);_(@_)</c:formatCode>
                <c:ptCount val="20"/>
                <c:pt idx="0">
                  <c:v>250</c:v>
                </c:pt>
                <c:pt idx="1">
                  <c:v>216</c:v>
                </c:pt>
                <c:pt idx="2">
                  <c:v>209</c:v>
                </c:pt>
                <c:pt idx="3">
                  <c:v>181</c:v>
                </c:pt>
                <c:pt idx="4">
                  <c:v>141</c:v>
                </c:pt>
                <c:pt idx="5">
                  <c:v>24</c:v>
                </c:pt>
                <c:pt idx="6">
                  <c:v>51</c:v>
                </c:pt>
                <c:pt idx="7">
                  <c:v>66</c:v>
                </c:pt>
                <c:pt idx="8">
                  <c:v>68</c:v>
                </c:pt>
                <c:pt idx="9">
                  <c:v>71</c:v>
                </c:pt>
                <c:pt idx="10">
                  <c:v>66</c:v>
                </c:pt>
                <c:pt idx="11">
                  <c:v>55</c:v>
                </c:pt>
                <c:pt idx="12">
                  <c:v>141</c:v>
                </c:pt>
                <c:pt idx="13">
                  <c:v>164</c:v>
                </c:pt>
                <c:pt idx="14">
                  <c:v>171</c:v>
                </c:pt>
                <c:pt idx="15">
                  <c:v>120</c:v>
                </c:pt>
                <c:pt idx="16">
                  <c:v>125</c:v>
                </c:pt>
                <c:pt idx="17">
                  <c:v>164</c:v>
                </c:pt>
                <c:pt idx="18">
                  <c:v>145</c:v>
                </c:pt>
                <c:pt idx="19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AD-45CD-8CE9-591264F92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B28592-18DB-4BB8-91BA-01D60D15466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E7BBD5BF-F5A6-4C6C-BB24-F9D0A26C32A6}" type="parTrans" cxnId="{8DBF5A86-FA32-4314-AAF0-090A0B886E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9B69E7-9585-4289-96FE-A75111DEC3D6}" type="sibTrans" cxnId="{8DBF5A86-FA32-4314-AAF0-090A0B886E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28790E-25B4-435B-BB50-62FF3F5495E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>
            <a:latin typeface="Tw Cen MT" panose="020B0602020104020603" pitchFamily="34" charset="0"/>
          </a:endParaRPr>
        </a:p>
      </dgm:t>
    </dgm:pt>
    <dgm:pt modelId="{114CD629-22DD-4FF4-8C44-A4FA5D8B0CAE}" type="parTrans" cxnId="{8CE0DF85-683F-4FCB-B6FF-D52AB2790D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F8A6AE-09F9-4A50-A841-8BA651EB6B22}" type="sibTrans" cxnId="{8CE0DF85-683F-4FCB-B6FF-D52AB2790DE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D9224-5A1D-4DC4-9B58-E0445006BAE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Child, Family, and School Social Workers</a:t>
          </a:r>
          <a:endParaRPr lang="en-US">
            <a:latin typeface="Tw Cen MT" panose="020B0602020104020603" pitchFamily="34" charset="0"/>
          </a:endParaRPr>
        </a:p>
      </dgm:t>
    </dgm:pt>
    <dgm:pt modelId="{ABE4B326-7965-4373-B7D5-B03F13ED1EBA}" type="parTrans" cxnId="{DD12B8D9-BEE6-450C-BC9D-C861AB49C5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67B47E-F247-47DF-9A33-4D2659E8CE9C}" type="sibTrans" cxnId="{DD12B8D9-BEE6-450C-BC9D-C861AB49C5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4D86DE-F54C-4658-989B-6BFC5FC6F63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Officers</a:t>
          </a:r>
          <a:endParaRPr lang="en-US">
            <a:latin typeface="Tw Cen MT" panose="020B0602020104020603" pitchFamily="34" charset="0"/>
          </a:endParaRPr>
        </a:p>
      </dgm:t>
    </dgm:pt>
    <dgm:pt modelId="{C0037232-D73E-4804-AD3E-75C572F9CAAD}" type="parTrans" cxnId="{E02FE032-AEF1-483F-91AF-815891A4A3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7017C4-7447-4AFB-9BA9-6AE18118452D}" type="sibTrans" cxnId="{E02FE032-AEF1-483F-91AF-815891A4A3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017C01-A123-4EE1-A43E-33980DCC088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0EDBE6E8-58E7-4D03-8476-A6A0C82973AC}" type="parTrans" cxnId="{9C1BEB52-4AF4-4EF3-8027-4933DCA1384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223CF1-BBA8-4873-B200-D1AAC6FD7ECE}" type="sibTrans" cxnId="{9C1BEB52-4AF4-4EF3-8027-4933DCA1384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61A0A5-2905-4AA5-9831-1F8316701BC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Electricians</a:t>
          </a:r>
          <a:endParaRPr lang="en-US">
            <a:latin typeface="Tw Cen MT" panose="020B0602020104020603" pitchFamily="34" charset="0"/>
          </a:endParaRPr>
        </a:p>
      </dgm:t>
    </dgm:pt>
    <dgm:pt modelId="{BDB9663A-3D35-49A3-B625-740531F9D9C6}" type="parTrans" cxnId="{B9823145-3F51-4A50-AEC5-B3EE0BBC45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C6A554-56FE-43B4-8626-9F08ABBE9527}" type="sibTrans" cxnId="{B9823145-3F51-4A50-AEC5-B3EE0BBC45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C70102-8E52-49CB-A371-62B23059D1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HVAC and Refrigeration Mechanics</a:t>
          </a:r>
          <a:endParaRPr lang="en-US">
            <a:latin typeface="Tw Cen MT" panose="020B0602020104020603" pitchFamily="34" charset="0"/>
          </a:endParaRPr>
        </a:p>
      </dgm:t>
    </dgm:pt>
    <dgm:pt modelId="{F9DD0758-4ABD-4C94-AB98-B53038BE2F6E}" type="parTrans" cxnId="{1A59E601-EFD9-4391-A270-BE45AE5BC4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2198D1-95D9-4B14-90FB-175B20E960A4}" type="sibTrans" cxnId="{1A59E601-EFD9-4391-A270-BE45AE5BC4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81FF0D-E42E-4EDD-BBDD-622A9D2C0B5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Heavy and Tractor-Trailer Truck Drivers</a:t>
          </a:r>
          <a:endParaRPr lang="en-US">
            <a:latin typeface="Tw Cen MT" panose="020B0602020104020603" pitchFamily="34" charset="0"/>
          </a:endParaRPr>
        </a:p>
      </dgm:t>
    </dgm:pt>
    <dgm:pt modelId="{99058736-3EDF-4C8D-931B-BF829D272BB6}" type="parTrans" cxnId="{4239D01A-16E0-4876-B602-5A91BF9CD3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5F8F1D-8853-426B-9511-0CBA6FA3EA2D}" type="sibTrans" cxnId="{4239D01A-16E0-4876-B602-5A91BF9CD3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1BE312-78A7-4675-9F1B-119B7B2C292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Mental Health and Substance Abuse Social Workers</a:t>
          </a:r>
          <a:endParaRPr lang="en-US">
            <a:latin typeface="Tw Cen MT" panose="020B0602020104020603" pitchFamily="34" charset="0"/>
          </a:endParaRPr>
        </a:p>
      </dgm:t>
    </dgm:pt>
    <dgm:pt modelId="{C6DA648F-0478-406B-9824-BFB12D18A0F6}" type="parTrans" cxnId="{216EF3F2-B6C2-40D6-A782-16E4CAC567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6528CA-B9F0-4EF4-B269-07946585A8DA}" type="sibTrans" cxnId="{216EF3F2-B6C2-40D6-A782-16E4CAC5677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9FC7C2-06E3-4772-811A-757C9AA8076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Paramedics</a:t>
          </a:r>
          <a:endParaRPr lang="en-US">
            <a:latin typeface="Tw Cen MT" panose="020B0602020104020603" pitchFamily="34" charset="0"/>
          </a:endParaRPr>
        </a:p>
      </dgm:t>
    </dgm:pt>
    <dgm:pt modelId="{1A3D7B2A-433E-4F00-892E-D1823889FC3F}" type="parTrans" cxnId="{7513582C-EAF0-48BA-8D0E-1D54CACE80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A57EAA-AC5E-4059-AF33-EA9630926D43}" type="sibTrans" cxnId="{7513582C-EAF0-48BA-8D0E-1D54CACE80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FFD68B8-AD59-4B98-829B-ED4DE1F727C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Plumbers, Pipefitters, and Steamfitters</a:t>
          </a:r>
          <a:endParaRPr lang="en-US">
            <a:latin typeface="Tw Cen MT" panose="020B0602020104020603" pitchFamily="34" charset="0"/>
          </a:endParaRPr>
        </a:p>
      </dgm:t>
    </dgm:pt>
    <dgm:pt modelId="{0CC42CFF-C69E-4D4B-9198-78DEE83EDE7A}" type="parTrans" cxnId="{CC9C4FAC-9054-439A-AB5D-E6A3C0DF05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2DF94C-1DC7-4AFD-BC28-7E1134AD3818}" type="sibTrans" cxnId="{CC9C4FAC-9054-439A-AB5D-E6A3C0DF05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4AFA1F-C80E-4F60-B753-53DD41E2DB7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5914E315-01E0-4127-B817-42F8B7EEB1B6}" type="parTrans" cxnId="{3A8A45A3-7EF0-4F3E-A1D7-DDF78C22DB1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6A0FF11-82AA-4D19-B29E-2215A3E44567}" type="sibTrans" cxnId="{3A8A45A3-7EF0-4F3E-A1D7-DDF78C22DB1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11BD57-3B1F-4339-8987-12E2D42E57A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8CF88DE8-0937-4264-B894-F664FC8035B1}" type="parTrans" cxnId="{0A4104BD-1AC3-4C3D-9C21-65EDD94C21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88B039-5F1D-4A9E-9946-5C4DBAD57909}" type="sibTrans" cxnId="{0A4104BD-1AC3-4C3D-9C21-65EDD94C21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E033C9-9FDB-4ADB-9861-59860465C56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C8C8AA4B-FBE1-4671-8809-5F776A0C5BE1}" type="parTrans" cxnId="{125103CD-A69E-4FFE-B7A8-224DF2CBCE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8C083C-E494-4A9F-BDB0-9BD9744F9B51}" type="sibTrans" cxnId="{125103CD-A69E-4FFE-B7A8-224DF2CBCE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A3863E-2FB6-4D28-888F-F69DD7042C6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3BAE2682-9C1C-4621-BD83-D806760994BB}" type="parTrans" cxnId="{DE099B8B-F945-4409-B357-61816CC41B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9CECA1-D680-4165-AAB8-6F6783ACE233}" type="sibTrans" cxnId="{DE099B8B-F945-4409-B357-61816CC41BC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7879DD-A3E3-41C5-AEE0-6961163CBCE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Cooks</a:t>
          </a:r>
          <a:endParaRPr lang="en-US" dirty="0">
            <a:latin typeface="Tw Cen MT" panose="020B0602020104020603" pitchFamily="34" charset="0"/>
          </a:endParaRPr>
        </a:p>
      </dgm:t>
    </dgm:pt>
    <dgm:pt modelId="{81B3CCB1-977E-45F0-BB4F-F6062FECC562}" type="parTrans" cxnId="{36BD0E3E-426D-442B-BF14-D5587990F1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0CA8A0-8279-42A0-A74A-E4B691DC3F28}" type="sibTrans" cxnId="{36BD0E3E-426D-442B-BF14-D5587990F1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688803-535C-45EC-BDBA-7199149515B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988E976D-B9FB-4E10-9AA7-1EBAA191559A}" type="parTrans" cxnId="{D4DFCB92-3A04-4C5B-8ACB-C69E12570B4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89E7F5-FF33-457A-AFB4-33F726C82F38}" type="sibTrans" cxnId="{D4DFCB92-3A04-4C5B-8ACB-C69E12570B4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4538EF-31C0-43A7-89B5-3F77D63954A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B97EECFA-9C5B-41F6-A4D3-A30601394143}" type="parTrans" cxnId="{2C6ABA6F-3D7C-423A-A0AD-8E9BAB3CF1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EE8D86-A2A7-4BF3-8916-70FF1332AD9F}" type="sibTrans" cxnId="{2C6ABA6F-3D7C-423A-A0AD-8E9BAB3CF1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374497E-8669-4A2C-BFF8-9AE3615032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384FB5A2-78A4-46E9-B7F9-AA67473AA628}" type="parTrans" cxnId="{F01A43F6-1FE4-4FF4-BF4C-969B7D0730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19A98A-7B30-441B-90CB-D0B208C78A20}" type="sibTrans" cxnId="{F01A43F6-1FE4-4FF4-BF4C-969B7D0730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CE2AB4B-AD80-46E8-9F91-C6E815C7946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2518F08E-30B5-469F-B407-C225F044EA35}" type="parTrans" cxnId="{EEEC4F74-1A2F-4D17-B1CA-A1AAE23C61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3EC03FE-D986-497C-B672-D586222C1A4D}" type="sibTrans" cxnId="{EEEC4F74-1A2F-4D17-B1CA-A1AAE23C61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3221E4B-379F-4B72-8894-0ED563DDFC3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577A9D85-A1CD-4039-AEA1-3378EDC978C7}" type="parTrans" cxnId="{17602657-8568-4C9A-BF87-17A1F6338A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370C2A-5451-4D02-962C-ADC2BA56BF94}" type="sibTrans" cxnId="{17602657-8568-4C9A-BF87-17A1F6338A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4F7561-CCDC-440F-A46B-48DBE9E6859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4F2BA083-E704-4AB0-8FD8-95037BC515BE}" type="parTrans" cxnId="{4D7B8E12-4408-4FBC-8322-6EFB4CF3C2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1108D3-C4FF-4946-B8EC-DEFC6B420BAA}" type="sibTrans" cxnId="{4D7B8E12-4408-4FBC-8322-6EFB4CF3C2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8BDD54-C78A-4E71-9AF0-078EA345ADD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5EC808FC-A5CB-4C23-82C6-655E1860C3DB}" type="parTrans" cxnId="{C5BB1790-E66D-43DD-B0D4-EAD9803C40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8A1C99-19EE-4F95-97B1-A1966ED897C7}" type="sibTrans" cxnId="{C5BB1790-E66D-43DD-B0D4-EAD9803C40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96E1C1-68BE-441C-8D9E-B5AEF0A03AF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11F8D8C1-00C4-4E4E-BB1D-12BFF8AF5386}" type="parTrans" cxnId="{4B6FCD10-DFA9-4681-99BB-897C6B5DAC4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CC39BE-60EC-4115-B050-6A3441D36E78}" type="sibTrans" cxnId="{4B6FCD10-DFA9-4681-99BB-897C6B5DAC4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A089EDE-DDBE-4BE8-8E8B-317C4A33A2D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FADB2764-304F-47C1-BEEA-AE08BBAEC221}" type="parTrans" cxnId="{AA851221-F01C-4FF7-B682-BB9836CC26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BE1093-C1E9-4B03-A28C-5B9FCE3862F1}" type="sibTrans" cxnId="{AA851221-F01C-4FF7-B682-BB9836CC26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CDDD54-E3B9-41AD-9007-844FE64625D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903ABFEE-7B94-461B-A97F-9F6640544045}" type="parTrans" cxnId="{B9012613-F08C-49D0-AB28-52EAC9431E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846183-3DB5-484A-A684-F457BCFBFDD9}" type="sibTrans" cxnId="{B9012613-F08C-49D0-AB28-52EAC9431E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0760F57-948B-4C9A-AFCA-A22C389CB6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B049E806-CC4C-4153-9D94-8910A5EA9D50}" type="parTrans" cxnId="{E0D8C935-5FE7-45DF-9F64-8DD79473460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78F36F-69BB-49F9-B5E2-76A82E398D2A}" type="sibTrans" cxnId="{E0D8C935-5FE7-45DF-9F64-8DD79473460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81CB47-E5FD-42BB-B8AD-CABF7760E53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B19F60D8-3DBD-4DC1-9BE4-650B7F468780}" type="parTrans" cxnId="{B2AACAE9-601A-4B90-B6ED-753CC8025B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90E7E4-423E-48FD-9B4E-3D21F3387285}" type="sibTrans" cxnId="{B2AACAE9-601A-4B90-B6ED-753CC8025B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3F34B2-48BE-497D-8820-162B1D6C19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38BCCCE2-2D53-4AAB-A2AC-0C6DF45E1972}" type="parTrans" cxnId="{67B45465-27A3-4A95-9E34-DD508AFCE5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3DEC05-40E0-483A-8A62-AD260929D9C8}" type="sibTrans" cxnId="{67B45465-27A3-4A95-9E34-DD508AFCE5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F4D390-D054-44F7-8EEB-2D51D4AD9A9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2A9C765F-2481-43B1-904C-1269995D18B5}" type="parTrans" cxnId="{E7CA84CC-9EFA-4F10-BCE0-1FBC2F2985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6DC83F-AA3E-4A39-87CB-0338F168AF9F}" type="sibTrans" cxnId="{E7CA84CC-9EFA-4F10-BCE0-1FBC2F2985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C1FF9B1-9973-4262-925B-452021270C0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54A8E7B2-1B14-44DF-99A9-7E0CE3B90B4A}" type="parTrans" cxnId="{9444AFFD-6ED3-4C61-849E-B58DA8976B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37671E-3C0C-411B-BA6F-16A1EC066BB5}" type="sibTrans" cxnId="{9444AFFD-6ED3-4C61-849E-B58DA8976B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2908E4-A1F1-4E2B-97A8-B528106CFDB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3F124FED-A545-47A2-9CD3-A35B7FC9E2FC}" type="parTrans" cxnId="{EB598645-392D-426A-B840-ADF6BA721D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A059A7A-4E1D-4A12-B762-BB89EE5C75BB}" type="sibTrans" cxnId="{EB598645-392D-426A-B840-ADF6BA721D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FA76A5-31B7-4685-850A-AE286BD23D6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893103AF-E1AC-400B-8FE0-2A73B168914C}" type="parTrans" cxnId="{EF01AFB9-EE8D-4E85-B8F2-3E15B67215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F77FF6-011A-4E41-A77C-D1B55C117332}" type="sibTrans" cxnId="{EF01AFB9-EE8D-4E85-B8F2-3E15B67215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C0B5E5-9320-4769-99F6-BD1EC7E9AE0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31C579A8-B21B-457E-89C0-85F3F64063E8}" type="parTrans" cxnId="{5E0FCF2E-DB63-4747-9B84-853B94FA6F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E41C105-4944-45DE-947A-58BEA239B52F}" type="sibTrans" cxnId="{5E0FCF2E-DB63-4747-9B84-853B94FA6F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03F74F-217F-4334-9249-4C20DED1675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Assistants</a:t>
          </a:r>
          <a:endParaRPr lang="en-US" dirty="0">
            <a:latin typeface="Tw Cen MT" panose="020B0602020104020603" pitchFamily="34" charset="0"/>
          </a:endParaRPr>
        </a:p>
      </dgm:t>
    </dgm:pt>
    <dgm:pt modelId="{6EC8E488-A883-497A-813F-F410518A4D49}" type="parTrans" cxnId="{0A1213E8-39B1-44AE-8E7B-BF3F0AF75E9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A23D6A6-35DF-4B47-9BC8-3D8000222A51}" type="sibTrans" cxnId="{0A1213E8-39B1-44AE-8E7B-BF3F0AF75E9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B4C605-32DD-41E8-BE64-BB821B1CC29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07705617-7101-483C-801B-3AFC59199FE8}" type="parTrans" cxnId="{2D9ACE88-3920-4464-8B0B-D662E76731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2AD29B-F5B5-4514-BBE0-A8C908AEF365}" type="sibTrans" cxnId="{2D9ACE88-3920-4464-8B0B-D662E76731D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91968F-2776-463D-BAA5-E4A899CEEFE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44B2C3EF-2C00-424A-8AB2-7C34EEB26E9D}" type="parTrans" cxnId="{73DE17BC-B10B-480B-8D3E-65C4BF5B714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22C27E-57A3-4487-987E-7DF9D1189DA0}" type="sibTrans" cxnId="{73DE17BC-B10B-480B-8D3E-65C4BF5B714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A9B1423-0F75-4D62-837D-70E7A4699FF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F93EF2E7-6BBF-4D11-9B7E-3EE96C341043}" type="parTrans" cxnId="{AF104575-9A2F-44E0-A0AB-9D55D9BB9A3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E85C5F-1525-4047-8D45-81ED15AFCE81}" type="sibTrans" cxnId="{AF104575-9A2F-44E0-A0AB-9D55D9BB9A3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E784D0-6A1D-41EC-85D5-1CAC478A3BA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2F93656E-AA12-4AC9-8DA3-A44183438868}" type="parTrans" cxnId="{3E11FB3D-8328-450B-B78F-8C21FD052F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77A693-BABF-4B82-BB38-63E6FD1581F8}" type="sibTrans" cxnId="{3E11FB3D-8328-450B-B78F-8C21FD052F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E33C34-56B1-4966-9298-A39E01E376C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177B2794-601D-4ED6-B857-A8FFA8DAD063}" type="parTrans" cxnId="{698F50EF-243A-46F5-9A54-6B31123D58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19AF90-168A-4D8B-892A-81617EE38B08}" type="sibTrans" cxnId="{698F50EF-243A-46F5-9A54-6B31123D588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7052FA-5234-4A7C-B046-263A721E2A4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DB751548-38E6-46F5-8D70-E750B2515EDB}" type="parTrans" cxnId="{AD90BCD3-045F-42F2-9685-ABDFBB2983D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646BE7-3115-466D-8A7C-2EE6F65666AA}" type="sibTrans" cxnId="{AD90BCD3-045F-42F2-9685-ABDFBB2983D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and Counter Workers (&lt;$600)</a:t>
          </a:r>
          <a:endParaRPr lang="en-US" b="0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A59E601-EFD9-4391-A270-BE45AE5BC4AE}" srcId="{4F795D33-588E-4F04-A4A9-549DB1C8E26C}" destId="{B2C70102-8E52-49CB-A371-62B23059D102}" srcOrd="6" destOrd="0" parTransId="{F9DD0758-4ABD-4C94-AB98-B53038BE2F6E}" sibTransId="{572198D1-95D9-4B14-90FB-175B20E960A4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9A9D0D0E-7274-46C9-9ED4-98591190C5C8}" type="presOf" srcId="{2FE784D0-6A1D-41EC-85D5-1CAC478A3BA0}" destId="{11FB7C73-6081-42C7-8E15-28075061167B}" srcOrd="0" destOrd="9" presId="urn:microsoft.com/office/officeart/2005/8/layout/hList1"/>
    <dgm:cxn modelId="{4B6FCD10-DFA9-4681-99BB-897C6B5DAC48}" srcId="{984116C9-7CB8-4743-8FBA-68A8BA0D0389}" destId="{F396E1C1-68BE-441C-8D9E-B5AEF0A03AF4}" srcOrd="12" destOrd="0" parTransId="{11F8D8C1-00C4-4E4E-BB1D-12BFF8AF5386}" sibTransId="{67CC39BE-60EC-4115-B050-6A3441D36E78}"/>
    <dgm:cxn modelId="{4D7B8E12-4408-4FBC-8322-6EFB4CF3C256}" srcId="{984116C9-7CB8-4743-8FBA-68A8BA0D0389}" destId="{934F7561-CCDC-440F-A46B-48DBE9E68593}" srcOrd="10" destOrd="0" parTransId="{4F2BA083-E704-4AB0-8FD8-95037BC515BE}" sibTransId="{551108D3-C4FF-4946-B8EC-DEFC6B420BAA}"/>
    <dgm:cxn modelId="{B9012613-F08C-49D0-AB28-52EAC9431E00}" srcId="{984116C9-7CB8-4743-8FBA-68A8BA0D0389}" destId="{03CDDD54-E3B9-41AD-9007-844FE64625D5}" srcOrd="14" destOrd="0" parTransId="{903ABFEE-7B94-461B-A97F-9F6640544045}" sibTransId="{CB846183-3DB5-484A-A684-F457BCFBFDD9}"/>
    <dgm:cxn modelId="{CE194213-D859-4536-94EB-ADCF919CF62D}" type="presOf" srcId="{E1017C01-A123-4EE1-A43E-33980DCC088B}" destId="{34083978-5BA0-40E3-AB18-2F3A89BB9529}" srcOrd="0" destOrd="4" presId="urn:microsoft.com/office/officeart/2005/8/layout/hList1"/>
    <dgm:cxn modelId="{EE205A16-0C77-463E-86CB-1EDFA45F7AAB}" type="presOf" srcId="{2C1FF9B1-9973-4262-925B-452021270C04}" destId="{11FB7C73-6081-42C7-8E15-28075061167B}" srcOrd="0" destOrd="1" presId="urn:microsoft.com/office/officeart/2005/8/layout/hList1"/>
    <dgm:cxn modelId="{52637918-4BA1-4A6A-AB21-CA74414BFD57}" type="presOf" srcId="{C181FF0D-E42E-4EDD-BBDD-622A9D2C0B56}" destId="{34083978-5BA0-40E3-AB18-2F3A89BB9529}" srcOrd="0" destOrd="7" presId="urn:microsoft.com/office/officeart/2005/8/layout/hList1"/>
    <dgm:cxn modelId="{4239D01A-16E0-4876-B602-5A91BF9CD3FE}" srcId="{4F795D33-588E-4F04-A4A9-549DB1C8E26C}" destId="{C181FF0D-E42E-4EDD-BBDD-622A9D2C0B56}" srcOrd="7" destOrd="0" parTransId="{99058736-3EDF-4C8D-931B-BF829D272BB6}" sibTransId="{D95F8F1D-8853-426B-9511-0CBA6FA3EA2D}"/>
    <dgm:cxn modelId="{D290E71D-8F8D-4D4B-97FC-B9E6A65C4248}" type="presOf" srcId="{F396E1C1-68BE-441C-8D9E-B5AEF0A03AF4}" destId="{0045AAE0-9BB3-4F66-A39D-FC0233DDC39E}" srcOrd="0" destOrd="12" presId="urn:microsoft.com/office/officeart/2005/8/layout/hList1"/>
    <dgm:cxn modelId="{AA851221-F01C-4FF7-B682-BB9836CC2668}" srcId="{984116C9-7CB8-4743-8FBA-68A8BA0D0389}" destId="{FA089EDE-DDBE-4BE8-8E8B-317C4A33A2DC}" srcOrd="13" destOrd="0" parTransId="{FADB2764-304F-47C1-BEEA-AE08BBAEC221}" sibTransId="{B6BE1093-C1E9-4B03-A28C-5B9FCE3862F1}"/>
    <dgm:cxn modelId="{CF786725-E564-4694-A46C-BC7EFFD66049}" type="presOf" srcId="{13221E4B-379F-4B72-8894-0ED563DDFC30}" destId="{0045AAE0-9BB3-4F66-A39D-FC0233DDC39E}" srcOrd="0" destOrd="9" presId="urn:microsoft.com/office/officeart/2005/8/layout/hList1"/>
    <dgm:cxn modelId="{1A413B27-3752-4050-B7C9-43E44054C0BB}" type="presOf" srcId="{DB688803-535C-45EC-BDBA-7199149515B5}" destId="{0045AAE0-9BB3-4F66-A39D-FC0233DDC39E}" srcOrd="0" destOrd="5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E02D4F2C-72FE-4783-8B4B-817F7AF3A4CB}" type="presOf" srcId="{D99FC7C2-06E3-4772-811A-757C9AA8076D}" destId="{34083978-5BA0-40E3-AB18-2F3A89BB9529}" srcOrd="0" destOrd="9" presId="urn:microsoft.com/office/officeart/2005/8/layout/hList1"/>
    <dgm:cxn modelId="{7513582C-EAF0-48BA-8D0E-1D54CACE802B}" srcId="{4F795D33-588E-4F04-A4A9-549DB1C8E26C}" destId="{D99FC7C2-06E3-4772-811A-757C9AA8076D}" srcOrd="9" destOrd="0" parTransId="{1A3D7B2A-433E-4F00-892E-D1823889FC3F}" sibTransId="{F3A57EAA-AC5E-4059-AF33-EA9630926D43}"/>
    <dgm:cxn modelId="{5E0FCF2E-DB63-4747-9B84-853B94FA6FA0}" srcId="{930452E1-293A-4804-9AD2-E53B94608D56}" destId="{25C0B5E5-9320-4769-99F6-BD1EC7E9AE01}" srcOrd="4" destOrd="0" parTransId="{31C579A8-B21B-457E-89C0-85F3F64063E8}" sibTransId="{FE41C105-4944-45DE-947A-58BEA239B52F}"/>
    <dgm:cxn modelId="{09AA4E30-039A-4F01-9B53-AE7050238F8D}" type="presOf" srcId="{5DE033C9-9FDB-4ADB-9861-59860465C56A}" destId="{0045AAE0-9BB3-4F66-A39D-FC0233DDC39E}" srcOrd="0" destOrd="2" presId="urn:microsoft.com/office/officeart/2005/8/layout/hList1"/>
    <dgm:cxn modelId="{E02FE032-AEF1-483F-91AF-815891A4A390}" srcId="{4F795D33-588E-4F04-A4A9-549DB1C8E26C}" destId="{E14D86DE-F54C-4658-989B-6BFC5FC6F633}" srcOrd="3" destOrd="0" parTransId="{C0037232-D73E-4804-AD3E-75C572F9CAAD}" sibTransId="{A47017C4-7447-4AFB-9BA9-6AE18118452D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E0D8C935-5FE7-45DF-9F64-8DD794734607}" srcId="{984116C9-7CB8-4743-8FBA-68A8BA0D0389}" destId="{E0760F57-948B-4C9A-AFCA-A22C389CB69B}" srcOrd="15" destOrd="0" parTransId="{B049E806-CC4C-4153-9D94-8910A5EA9D50}" sibTransId="{CD78F36F-69BB-49F9-B5E2-76A82E398D2A}"/>
    <dgm:cxn modelId="{CB1B4A3C-3D43-41D6-B975-96A5AF187EB9}" type="presOf" srcId="{4374497E-8669-4A2C-BFF8-9AE361503207}" destId="{0045AAE0-9BB3-4F66-A39D-FC0233DDC39E}" srcOrd="0" destOrd="7" presId="urn:microsoft.com/office/officeart/2005/8/layout/hList1"/>
    <dgm:cxn modelId="{3E11FB3D-8328-450B-B78F-8C21FD052FA0}" srcId="{930452E1-293A-4804-9AD2-E53B94608D56}" destId="{2FE784D0-6A1D-41EC-85D5-1CAC478A3BA0}" srcOrd="9" destOrd="0" parTransId="{2F93656E-AA12-4AC9-8DA3-A44183438868}" sibTransId="{2777A693-BABF-4B82-BB38-63E6FD1581F8}"/>
    <dgm:cxn modelId="{36BD0E3E-426D-442B-BF14-D5587990F15C}" srcId="{984116C9-7CB8-4743-8FBA-68A8BA0D0389}" destId="{0D7879DD-A3E3-41C5-AEE0-6961163CBCE5}" srcOrd="4" destOrd="0" parTransId="{81B3CCB1-977E-45F0-BB4F-F6062FECC562}" sibTransId="{2F0CA8A0-8279-42A0-A74A-E4B691DC3F28}"/>
    <dgm:cxn modelId="{1FC7B140-9238-41CB-BEE1-21945D765425}" type="presOf" srcId="{CB28790E-25B4-435B-BB50-62FF3F5495E1}" destId="{34083978-5BA0-40E3-AB18-2F3A89BB9529}" srcOrd="0" destOrd="1" presId="urn:microsoft.com/office/officeart/2005/8/layout/hList1"/>
    <dgm:cxn modelId="{03A26D41-EF95-44AB-9FF3-C4164937DADD}" type="presOf" srcId="{8D91968F-2776-463D-BAA5-E4A899CEEFE2}" destId="{11FB7C73-6081-42C7-8E15-28075061167B}" srcOrd="0" destOrd="7" presId="urn:microsoft.com/office/officeart/2005/8/layout/hList1"/>
    <dgm:cxn modelId="{B9823145-3F51-4A50-AEC5-B3EE0BBC45A0}" srcId="{4F795D33-588E-4F04-A4A9-549DB1C8E26C}" destId="{3C61A0A5-2905-4AA5-9831-1F8316701BC1}" srcOrd="5" destOrd="0" parTransId="{BDB9663A-3D35-49A3-B625-740531F9D9C6}" sibTransId="{F7C6A554-56FE-43B4-8626-9F08ABBE9527}"/>
    <dgm:cxn modelId="{EB598645-392D-426A-B840-ADF6BA721DFD}" srcId="{930452E1-293A-4804-9AD2-E53B94608D56}" destId="{892908E4-A1F1-4E2B-97A8-B528106CFDB1}" srcOrd="2" destOrd="0" parTransId="{3F124FED-A545-47A2-9CD3-A35B7FC9E2FC}" sibTransId="{4A059A7A-4E1D-4A12-B762-BB89EE5C75BB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7F4144B-C6FE-405B-AD49-C4E612FDC554}" type="presOf" srcId="{934F7561-CCDC-440F-A46B-48DBE9E68593}" destId="{0045AAE0-9BB3-4F66-A39D-FC0233DDC39E}" srcOrd="0" destOrd="10" presId="urn:microsoft.com/office/officeart/2005/8/layout/hList1"/>
    <dgm:cxn modelId="{704BF64F-8D86-48B4-BE43-CCB5C0584468}" type="presOf" srcId="{A7E33C34-56B1-4966-9298-A39E01E376C6}" destId="{11FB7C73-6081-42C7-8E15-28075061167B}" srcOrd="0" destOrd="10" presId="urn:microsoft.com/office/officeart/2005/8/layout/hList1"/>
    <dgm:cxn modelId="{9C1BEB52-4AF4-4EF3-8027-4933DCA13848}" srcId="{4F795D33-588E-4F04-A4A9-549DB1C8E26C}" destId="{E1017C01-A123-4EE1-A43E-33980DCC088B}" srcOrd="4" destOrd="0" parTransId="{0EDBE6E8-58E7-4D03-8476-A6A0C82973AC}" sibTransId="{D2223CF1-BBA8-4873-B200-D1AAC6FD7ECE}"/>
    <dgm:cxn modelId="{17602657-8568-4C9A-BF87-17A1F6338A54}" srcId="{984116C9-7CB8-4743-8FBA-68A8BA0D0389}" destId="{13221E4B-379F-4B72-8894-0ED563DDFC30}" srcOrd="9" destOrd="0" parTransId="{577A9D85-A1CD-4039-AEA1-3378EDC978C7}" sibTransId="{C0370C2A-5451-4D02-962C-ADC2BA56BF94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1F40145B-9AA4-426D-8E71-154990831D93}" type="presOf" srcId="{ACE2AB4B-AD80-46E8-9F91-C6E815C79467}" destId="{0045AAE0-9BB3-4F66-A39D-FC0233DDC39E}" srcOrd="0" destOrd="8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1456135F-CF6D-4ED9-B8C1-8CFF887D710D}" type="presOf" srcId="{903D9224-5A1D-4DC4-9B58-E0445006BAE9}" destId="{34083978-5BA0-40E3-AB18-2F3A89BB9529}" srcOrd="0" destOrd="2" presId="urn:microsoft.com/office/officeart/2005/8/layout/hList1"/>
    <dgm:cxn modelId="{67B45465-27A3-4A95-9E34-DD508AFCE545}" srcId="{984116C9-7CB8-4743-8FBA-68A8BA0D0389}" destId="{8D3F34B2-48BE-497D-8820-162B1D6C1984}" srcOrd="17" destOrd="0" parTransId="{38BCCCE2-2D53-4AAB-A2AC-0C6DF45E1972}" sibTransId="{FD3DEC05-40E0-483A-8A62-AD260929D9C8}"/>
    <dgm:cxn modelId="{A077106A-6B0B-4664-AAA8-F47B7F2D7651}" type="presOf" srcId="{22B4C605-32DD-41E8-BE64-BB821B1CC295}" destId="{11FB7C73-6081-42C7-8E15-28075061167B}" srcOrd="0" destOrd="6" presId="urn:microsoft.com/office/officeart/2005/8/layout/hList1"/>
    <dgm:cxn modelId="{2C6ABA6F-3D7C-423A-A0AD-8E9BAB3CF1A4}" srcId="{984116C9-7CB8-4743-8FBA-68A8BA0D0389}" destId="{DE4538EF-31C0-43A7-89B5-3F77D63954A5}" srcOrd="6" destOrd="0" parTransId="{B97EECFA-9C5B-41F6-A4D3-A30601394143}" sibTransId="{6DEE8D86-A2A7-4BF3-8916-70FF1332AD9F}"/>
    <dgm:cxn modelId="{EEEC4F74-1A2F-4D17-B1CA-A1AAE23C6101}" srcId="{984116C9-7CB8-4743-8FBA-68A8BA0D0389}" destId="{ACE2AB4B-AD80-46E8-9F91-C6E815C79467}" srcOrd="8" destOrd="0" parTransId="{2518F08E-30B5-469F-B407-C225F044EA35}" sibTransId="{13EC03FE-D986-497C-B672-D586222C1A4D}"/>
    <dgm:cxn modelId="{53B67374-6167-4379-8702-27DE2FCC82C6}" type="presOf" srcId="{5681CB47-E5FD-42BB-B8AD-CABF7760E53F}" destId="{0045AAE0-9BB3-4F66-A39D-FC0233DDC39E}" srcOrd="0" destOrd="16" presId="urn:microsoft.com/office/officeart/2005/8/layout/hList1"/>
    <dgm:cxn modelId="{AF104575-9A2F-44E0-A0AB-9D55D9BB9A3F}" srcId="{930452E1-293A-4804-9AD2-E53B94608D56}" destId="{CA9B1423-0F75-4D62-837D-70E7A4699FFA}" srcOrd="8" destOrd="0" parTransId="{F93EF2E7-6BBF-4D11-9B7E-3EE96C341043}" sibTransId="{47E85C5F-1525-4047-8D45-81ED15AFCE81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F6BAC782-029E-435C-8454-FAC84987D8D8}" type="presOf" srcId="{0D7879DD-A3E3-41C5-AEE0-6961163CBCE5}" destId="{0045AAE0-9BB3-4F66-A39D-FC0233DDC39E}" srcOrd="0" destOrd="4" presId="urn:microsoft.com/office/officeart/2005/8/layout/hList1"/>
    <dgm:cxn modelId="{8CE0DF85-683F-4FCB-B6FF-D52AB2790DE0}" srcId="{4F795D33-588E-4F04-A4A9-549DB1C8E26C}" destId="{CB28790E-25B4-435B-BB50-62FF3F5495E1}" srcOrd="1" destOrd="0" parTransId="{114CD629-22DD-4FF4-8C44-A4FA5D8B0CAE}" sibTransId="{97F8A6AE-09F9-4A50-A841-8BA651EB6B22}"/>
    <dgm:cxn modelId="{8DBF5A86-FA32-4314-AAF0-090A0B886EEF}" srcId="{984116C9-7CB8-4743-8FBA-68A8BA0D0389}" destId="{82B28592-18DB-4BB8-91BA-01D60D15466A}" srcOrd="1" destOrd="0" parTransId="{E7BBD5BF-F5A6-4C6C-BB24-F9D0A26C32A6}" sibTransId="{289B69E7-9585-4289-96FE-A75111DEC3D6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2D9ACE88-3920-4464-8B0B-D662E76731D2}" srcId="{930452E1-293A-4804-9AD2-E53B94608D56}" destId="{22B4C605-32DD-41E8-BE64-BB821B1CC295}" srcOrd="6" destOrd="0" parTransId="{07705617-7101-483C-801B-3AFC59199FE8}" sibTransId="{F42AD29B-F5B5-4514-BBE0-A8C908AEF365}"/>
    <dgm:cxn modelId="{DE099B8B-F945-4409-B357-61816CC41BC0}" srcId="{984116C9-7CB8-4743-8FBA-68A8BA0D0389}" destId="{B9A3863E-2FB6-4D28-888F-F69DD7042C6E}" srcOrd="3" destOrd="0" parTransId="{3BAE2682-9C1C-4621-BD83-D806760994BB}" sibTransId="{E09CECA1-D680-4165-AAB8-6F6783ACE233}"/>
    <dgm:cxn modelId="{C5BB1790-E66D-43DD-B0D4-EAD9803C4024}" srcId="{984116C9-7CB8-4743-8FBA-68A8BA0D0389}" destId="{718BDD54-C78A-4E71-9AF0-078EA345ADDE}" srcOrd="11" destOrd="0" parTransId="{5EC808FC-A5CB-4C23-82C6-655E1860C3DB}" sibTransId="{4F8A1C99-19EE-4F95-97B1-A1966ED897C7}"/>
    <dgm:cxn modelId="{D0124990-F1E8-4ACD-88CA-14C49589863D}" type="presOf" srcId="{8D3F34B2-48BE-497D-8820-162B1D6C1984}" destId="{0045AAE0-9BB3-4F66-A39D-FC0233DDC39E}" srcOrd="0" destOrd="17" presId="urn:microsoft.com/office/officeart/2005/8/layout/hList1"/>
    <dgm:cxn modelId="{D4DFCB92-3A04-4C5B-8ACB-C69E12570B4C}" srcId="{984116C9-7CB8-4743-8FBA-68A8BA0D0389}" destId="{DB688803-535C-45EC-BDBA-7199149515B5}" srcOrd="5" destOrd="0" parTransId="{988E976D-B9FB-4E10-9AA7-1EBAA191559A}" sibTransId="{CD89E7F5-FF33-457A-AFB4-33F726C82F38}"/>
    <dgm:cxn modelId="{F82D309D-ED8A-4A43-BCA6-DB5C7AE1F862}" type="presOf" srcId="{194AFA1F-C80E-4F60-B753-53DD41E2DB76}" destId="{34083978-5BA0-40E3-AB18-2F3A89BB9529}" srcOrd="0" destOrd="11" presId="urn:microsoft.com/office/officeart/2005/8/layout/hList1"/>
    <dgm:cxn modelId="{3A8A45A3-7EF0-4F3E-A1D7-DDF78C22DB1C}" srcId="{4F795D33-588E-4F04-A4A9-549DB1C8E26C}" destId="{194AFA1F-C80E-4F60-B753-53DD41E2DB76}" srcOrd="11" destOrd="0" parTransId="{5914E315-01E0-4127-B817-42F8B7EEB1B6}" sibTransId="{A6A0FF11-82AA-4D19-B29E-2215A3E44567}"/>
    <dgm:cxn modelId="{C7BF1AA6-6BC5-4197-8BBB-429AFEC4A6DA}" type="presOf" srcId="{597052FA-5234-4A7C-B046-263A721E2A40}" destId="{11FB7C73-6081-42C7-8E15-28075061167B}" srcOrd="0" destOrd="11" presId="urn:microsoft.com/office/officeart/2005/8/layout/hList1"/>
    <dgm:cxn modelId="{B75449AA-A4E8-4398-A73E-282FBB645434}" type="presOf" srcId="{25C0B5E5-9320-4769-99F6-BD1EC7E9AE01}" destId="{11FB7C73-6081-42C7-8E15-28075061167B}" srcOrd="0" destOrd="4" presId="urn:microsoft.com/office/officeart/2005/8/layout/hList1"/>
    <dgm:cxn modelId="{CC9C4FAC-9054-439A-AB5D-E6A3C0DF05AA}" srcId="{4F795D33-588E-4F04-A4A9-549DB1C8E26C}" destId="{AFFD68B8-AD59-4B98-829B-ED4DE1F727C7}" srcOrd="10" destOrd="0" parTransId="{0CC42CFF-C69E-4D4B-9198-78DEE83EDE7A}" sibTransId="{D22DF94C-1DC7-4AFD-BC28-7E1134AD3818}"/>
    <dgm:cxn modelId="{384390AC-51AC-4717-A630-E3B83F1DE40D}" type="presOf" srcId="{4F1BE312-78A7-4675-9F1B-119B7B2C2927}" destId="{34083978-5BA0-40E3-AB18-2F3A89BB9529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84AE6DAE-B8D5-4AB7-9ECD-DF08E98AA273}" type="presOf" srcId="{B9A3863E-2FB6-4D28-888F-F69DD7042C6E}" destId="{0045AAE0-9BB3-4F66-A39D-FC0233DDC39E}" srcOrd="0" destOrd="3" presId="urn:microsoft.com/office/officeart/2005/8/layout/hList1"/>
    <dgm:cxn modelId="{EF01AFB9-EE8D-4E85-B8F2-3E15B67215CC}" srcId="{930452E1-293A-4804-9AD2-E53B94608D56}" destId="{B9FA76A5-31B7-4685-850A-AE286BD23D6D}" srcOrd="3" destOrd="0" parTransId="{893103AF-E1AC-400B-8FE0-2A73B168914C}" sibTransId="{29F77FF6-011A-4E41-A77C-D1B55C117332}"/>
    <dgm:cxn modelId="{FC6FCBB9-A5B2-46C6-979E-36C6507C35C6}" type="presOf" srcId="{E0760F57-948B-4C9A-AFCA-A22C389CB69B}" destId="{0045AAE0-9BB3-4F66-A39D-FC0233DDC39E}" srcOrd="0" destOrd="15" presId="urn:microsoft.com/office/officeart/2005/8/layout/hList1"/>
    <dgm:cxn modelId="{5EAFE9B9-AAB1-42C1-8F47-F3A5C7702CC3}" type="presOf" srcId="{B9FA76A5-31B7-4685-850A-AE286BD23D6D}" destId="{11FB7C73-6081-42C7-8E15-28075061167B}" srcOrd="0" destOrd="3" presId="urn:microsoft.com/office/officeart/2005/8/layout/hList1"/>
    <dgm:cxn modelId="{73DE17BC-B10B-480B-8D3E-65C4BF5B714E}" srcId="{930452E1-293A-4804-9AD2-E53B94608D56}" destId="{8D91968F-2776-463D-BAA5-E4A899CEEFE2}" srcOrd="7" destOrd="0" parTransId="{44B2C3EF-2C00-424A-8AB2-7C34EEB26E9D}" sibTransId="{3722C27E-57A3-4487-987E-7DF9D1189DA0}"/>
    <dgm:cxn modelId="{0A612ABC-5C6F-4666-AEA7-35C4C76A8FA3}" type="presOf" srcId="{892908E4-A1F1-4E2B-97A8-B528106CFDB1}" destId="{11FB7C73-6081-42C7-8E15-28075061167B}" srcOrd="0" destOrd="2" presId="urn:microsoft.com/office/officeart/2005/8/layout/hList1"/>
    <dgm:cxn modelId="{DAB57EBC-6031-4E75-A3A1-8EFAB55F51F6}" type="presOf" srcId="{DDF4D390-D054-44F7-8EEB-2D51D4AD9A94}" destId="{0045AAE0-9BB3-4F66-A39D-FC0233DDC39E}" srcOrd="0" destOrd="18" presId="urn:microsoft.com/office/officeart/2005/8/layout/hList1"/>
    <dgm:cxn modelId="{0A4104BD-1AC3-4C3D-9C21-65EDD94C214A}" srcId="{4F795D33-588E-4F04-A4A9-549DB1C8E26C}" destId="{0D11BD57-3B1F-4339-8987-12E2D42E57AB}" srcOrd="12" destOrd="0" parTransId="{8CF88DE8-0937-4264-B894-F664FC8035B1}" sibTransId="{1688B039-5F1D-4A9E-9946-5C4DBAD57909}"/>
    <dgm:cxn modelId="{B35B39C1-F8F0-4D4A-A50D-CF5776D6E50C}" type="presOf" srcId="{0D11BD57-3B1F-4339-8987-12E2D42E57AB}" destId="{34083978-5BA0-40E3-AB18-2F3A89BB9529}" srcOrd="0" destOrd="12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38CAF0C2-4E01-4BAD-8397-F88410876C77}" type="presOf" srcId="{B2C70102-8E52-49CB-A371-62B23059D102}" destId="{34083978-5BA0-40E3-AB18-2F3A89BB9529}" srcOrd="0" destOrd="6" presId="urn:microsoft.com/office/officeart/2005/8/layout/hList1"/>
    <dgm:cxn modelId="{D998B9C4-5EB8-4847-B101-A547553AB073}" type="presOf" srcId="{03CDDD54-E3B9-41AD-9007-844FE64625D5}" destId="{0045AAE0-9BB3-4F66-A39D-FC0233DDC39E}" srcOrd="0" destOrd="14" presId="urn:microsoft.com/office/officeart/2005/8/layout/hList1"/>
    <dgm:cxn modelId="{2AA023C6-3426-41A7-9453-7D058E9ED776}" type="presOf" srcId="{CA9B1423-0F75-4D62-837D-70E7A4699FFA}" destId="{11FB7C73-6081-42C7-8E15-28075061167B}" srcOrd="0" destOrd="8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E7CA84CC-9EFA-4F10-BCE0-1FBC2F298556}" srcId="{984116C9-7CB8-4743-8FBA-68A8BA0D0389}" destId="{DDF4D390-D054-44F7-8EEB-2D51D4AD9A94}" srcOrd="18" destOrd="0" parTransId="{2A9C765F-2481-43B1-904C-1269995D18B5}" sibTransId="{306DC83F-AA3E-4A39-87CB-0338F168AF9F}"/>
    <dgm:cxn modelId="{125103CD-A69E-4FFE-B7A8-224DF2CBCE8E}" srcId="{984116C9-7CB8-4743-8FBA-68A8BA0D0389}" destId="{5DE033C9-9FDB-4ADB-9861-59860465C56A}" srcOrd="2" destOrd="0" parTransId="{C8C8AA4B-FBE1-4671-8809-5F776A0C5BE1}" sibTransId="{FC8C083C-E494-4A9F-BDB0-9BD9744F9B51}"/>
    <dgm:cxn modelId="{AD90BCD3-045F-42F2-9685-ABDFBB2983D6}" srcId="{930452E1-293A-4804-9AD2-E53B94608D56}" destId="{597052FA-5234-4A7C-B046-263A721E2A40}" srcOrd="11" destOrd="0" parTransId="{DB751548-38E6-46F5-8D70-E750B2515EDB}" sibTransId="{06646BE7-3115-466D-8A7C-2EE6F65666AA}"/>
    <dgm:cxn modelId="{B7B2BDD3-18B2-4FAD-A973-CE182132609B}" type="presOf" srcId="{2503F74F-217F-4334-9249-4C20DED1675F}" destId="{11FB7C73-6081-42C7-8E15-28075061167B}" srcOrd="0" destOrd="5" presId="urn:microsoft.com/office/officeart/2005/8/layout/hList1"/>
    <dgm:cxn modelId="{13E609D4-FBA9-46B0-98AC-7A6FD0EFECFB}" type="presOf" srcId="{E14D86DE-F54C-4658-989B-6BFC5FC6F633}" destId="{34083978-5BA0-40E3-AB18-2F3A89BB9529}" srcOrd="0" destOrd="3" presId="urn:microsoft.com/office/officeart/2005/8/layout/hList1"/>
    <dgm:cxn modelId="{DD12B8D9-BEE6-450C-BC9D-C861AB49C5BB}" srcId="{4F795D33-588E-4F04-A4A9-549DB1C8E26C}" destId="{903D9224-5A1D-4DC4-9B58-E0445006BAE9}" srcOrd="2" destOrd="0" parTransId="{ABE4B326-7965-4373-B7D5-B03F13ED1EBA}" sibTransId="{DD67B47E-F247-47DF-9A33-4D2659E8CE9C}"/>
    <dgm:cxn modelId="{0A1213E8-39B1-44AE-8E7B-BF3F0AF75E94}" srcId="{930452E1-293A-4804-9AD2-E53B94608D56}" destId="{2503F74F-217F-4334-9249-4C20DED1675F}" srcOrd="5" destOrd="0" parTransId="{6EC8E488-A883-497A-813F-F410518A4D49}" sibTransId="{1A23D6A6-35DF-4B47-9BC8-3D8000222A51}"/>
    <dgm:cxn modelId="{B2AACAE9-601A-4B90-B6ED-753CC8025B44}" srcId="{984116C9-7CB8-4743-8FBA-68A8BA0D0389}" destId="{5681CB47-E5FD-42BB-B8AD-CABF7760E53F}" srcOrd="16" destOrd="0" parTransId="{B19F60D8-3DBD-4DC1-9BE4-650B7F468780}" sibTransId="{2290E7E4-423E-48FD-9B4E-3D21F3387285}"/>
    <dgm:cxn modelId="{698F50EF-243A-46F5-9A54-6B31123D588F}" srcId="{930452E1-293A-4804-9AD2-E53B94608D56}" destId="{A7E33C34-56B1-4966-9298-A39E01E376C6}" srcOrd="10" destOrd="0" parTransId="{177B2794-601D-4ED6-B857-A8FFA8DAD063}" sibTransId="{E719AF90-168A-4D8B-892A-81617EE38B08}"/>
    <dgm:cxn modelId="{77CD59EF-6BD3-46A2-83A9-DA481ABB797C}" type="presOf" srcId="{82B28592-18DB-4BB8-91BA-01D60D15466A}" destId="{0045AAE0-9BB3-4F66-A39D-FC0233DDC39E}" srcOrd="0" destOrd="1" presId="urn:microsoft.com/office/officeart/2005/8/layout/hList1"/>
    <dgm:cxn modelId="{4A13B5EF-B4F2-43F3-ABC7-905EC5077B8C}" type="presOf" srcId="{3C61A0A5-2905-4AA5-9831-1F8316701BC1}" destId="{34083978-5BA0-40E3-AB18-2F3A89BB9529}" srcOrd="0" destOrd="5" presId="urn:microsoft.com/office/officeart/2005/8/layout/hList1"/>
    <dgm:cxn modelId="{EBCD51F1-E6DC-43EA-89B0-ED8A1615A216}" type="presOf" srcId="{FA089EDE-DDBE-4BE8-8E8B-317C4A33A2DC}" destId="{0045AAE0-9BB3-4F66-A39D-FC0233DDC39E}" srcOrd="0" destOrd="13" presId="urn:microsoft.com/office/officeart/2005/8/layout/hList1"/>
    <dgm:cxn modelId="{216EF3F2-B6C2-40D6-A782-16E4CAC56775}" srcId="{4F795D33-588E-4F04-A4A9-549DB1C8E26C}" destId="{4F1BE312-78A7-4675-9F1B-119B7B2C2927}" srcOrd="8" destOrd="0" parTransId="{C6DA648F-0478-406B-9824-BFB12D18A0F6}" sibTransId="{376528CA-B9F0-4EF4-B269-07946585A8DA}"/>
    <dgm:cxn modelId="{F01A43F6-1FE4-4FF4-BF4C-969B7D0730D7}" srcId="{984116C9-7CB8-4743-8FBA-68A8BA0D0389}" destId="{4374497E-8669-4A2C-BFF8-9AE361503207}" srcOrd="7" destOrd="0" parTransId="{384FB5A2-78A4-46E9-B7F9-AA67473AA628}" sibTransId="{8919A98A-7B30-441B-90CB-D0B208C78A20}"/>
    <dgm:cxn modelId="{57AE6FF7-3354-4DFF-960F-E4E6090034D6}" type="presOf" srcId="{DE4538EF-31C0-43A7-89B5-3F77D63954A5}" destId="{0045AAE0-9BB3-4F66-A39D-FC0233DDC39E}" srcOrd="0" destOrd="6" presId="urn:microsoft.com/office/officeart/2005/8/layout/hList1"/>
    <dgm:cxn modelId="{5B5E35F8-BC33-4293-903C-4A8B743DB6E8}" type="presOf" srcId="{718BDD54-C78A-4E71-9AF0-078EA345ADDE}" destId="{0045AAE0-9BB3-4F66-A39D-FC0233DDC39E}" srcOrd="0" destOrd="11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9444AFFD-6ED3-4C61-849E-B58DA8976BBA}" srcId="{930452E1-293A-4804-9AD2-E53B94608D56}" destId="{2C1FF9B1-9973-4262-925B-452021270C04}" srcOrd="1" destOrd="0" parTransId="{54A8E7B2-1B14-44DF-99A9-7E0CE3B90B4A}" sibTransId="{F137671E-3C0C-411B-BA6F-16A1EC066BB5}"/>
    <dgm:cxn modelId="{14AE3EFF-83B1-4B48-B691-4275A226AEAA}" type="presOf" srcId="{AFFD68B8-AD59-4B98-829B-ED4DE1F727C7}" destId="{34083978-5BA0-40E3-AB18-2F3A89BB9529}" srcOrd="0" destOrd="1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3368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3368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461854"/>
          <a:ext cx="2515341" cy="48751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Fast Food and Counter Workers (&lt;$600)</a:t>
          </a:r>
          <a:endParaRPr lang="en-US" sz="1200" b="0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Restaurant Cooks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461854"/>
        <a:ext cx="2515341" cy="4875119"/>
      </dsp:txXfrm>
    </dsp:sp>
    <dsp:sp modelId="{1A385492-E76F-4B22-9064-58D648E04DA7}">
      <dsp:nvSpPr>
        <dsp:cNvPr id="0" name=""/>
        <dsp:cNvSpPr/>
      </dsp:nvSpPr>
      <dsp:spPr>
        <a:xfrm>
          <a:off x="2870069" y="3368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3368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461854"/>
          <a:ext cx="2515341" cy="48751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Medical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Nursing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Painters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461854"/>
        <a:ext cx="2515341" cy="4875119"/>
      </dsp:txXfrm>
    </dsp:sp>
    <dsp:sp modelId="{528B556C-5429-4133-8BB3-15AEA9F447C7}">
      <dsp:nvSpPr>
        <dsp:cNvPr id="0" name=""/>
        <dsp:cNvSpPr/>
      </dsp:nvSpPr>
      <dsp:spPr>
        <a:xfrm>
          <a:off x="5737558" y="3368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3368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461854"/>
          <a:ext cx="2515341" cy="48751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Carpenters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Child, Family, and School Social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Correctional Officers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Dental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Electricians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HVAC and Refrigeration Mechanics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Heavy and Tractor-Trailer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Mental Health and Substance Abuse Social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Paramedics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Plumbers, Pipefitters, and Steamfitters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5737558" y="461854"/>
        <a:ext cx="2515341" cy="487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0.12426</cdr:x>
      <cdr:y>0.59418</cdr:y>
    </cdr:from>
    <cdr:to>
      <cdr:x>0.39514</cdr:x>
      <cdr:y>0.89448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933196" y="3084725"/>
          <a:ext cx="2034327" cy="1559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Marion County generally offers more affordable sale prices than the state as a whole, although the gap briefly narrowed after the mid-2000s housing boom. Marion County's median home price peaked in 2006 at $285,000 (2023 $), compared to $376,000 statewide.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0.4363</cdr:x>
      <cdr:y>0.681</cdr:y>
    </cdr:from>
    <cdr:to>
      <cdr:x>0.63625</cdr:x>
      <cdr:y>0.8292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276643" y="3535443"/>
          <a:ext cx="1501638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The county median price fell to $148,000 in 2012, then began rising slowly.</a:t>
          </a:r>
        </a:p>
      </cdr:txBody>
    </cdr:sp>
  </cdr:relSizeAnchor>
  <cdr:relSizeAnchor xmlns:cdr="http://schemas.openxmlformats.org/drawingml/2006/chartDrawing">
    <cdr:from>
      <cdr:x>0.70579</cdr:x>
      <cdr:y>0.58014</cdr:y>
    </cdr:from>
    <cdr:to>
      <cdr:x>0.95263</cdr:x>
      <cdr:y>0.79356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300531" y="3011843"/>
          <a:ext cx="1853785" cy="11079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0000"/>
              </a:solidFill>
              <a:latin typeface="Tw Cen MT" panose="020B0602020104020603" pitchFamily="34" charset="0"/>
            </a:rPr>
            <a:t>The county</a:t>
          </a:r>
          <a:r>
            <a:rPr lang="en-US" baseline="0" dirty="0">
              <a:solidFill>
                <a:srgbClr val="000000"/>
              </a:solidFill>
              <a:latin typeface="Tw Cen MT" panose="020B0602020104020603" pitchFamily="34" charset="0"/>
            </a:rPr>
            <a:t> median price is close to the mid-2000s peak (median Marion price $272,000 in Q1-2 2023, compared to $400,000 statewide).</a:t>
          </a:r>
          <a:endParaRPr lang="en-US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0.47043</cdr:x>
      <cdr:y>0.22473</cdr:y>
    </cdr:from>
    <cdr:to>
      <cdr:x>0.66263</cdr:x>
      <cdr:y>0.25143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33750" y="962025"/>
          <a:ext cx="1362075" cy="1143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0.46949</cdr:x>
      <cdr:y>0.18698</cdr:y>
    </cdr:from>
    <cdr:to>
      <cdr:x>0.64879</cdr:x>
      <cdr:y>0.2366</cdr:y>
    </cdr:to>
    <cdr:sp macro="" textlink="">
      <cdr:nvSpPr>
        <cdr:cNvPr id="6" name="TextBox 5"/>
        <cdr:cNvSpPr txBox="1"/>
      </cdr:nvSpPr>
      <cdr:spPr>
        <a:xfrm xmlns:a="http://schemas.openxmlformats.org/drawingml/2006/main" rot="21301985">
          <a:off x="3327092" y="800427"/>
          <a:ext cx="1270627" cy="212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+ 4,900 units</a:t>
          </a:r>
        </a:p>
      </cdr:txBody>
    </cdr:sp>
  </cdr:relSizeAnchor>
  <cdr:relSizeAnchor xmlns:cdr="http://schemas.openxmlformats.org/drawingml/2006/chartDrawing">
    <cdr:from>
      <cdr:x>0.47043</cdr:x>
      <cdr:y>0.58519</cdr:y>
    </cdr:from>
    <cdr:to>
      <cdr:x>0.6586</cdr:x>
      <cdr:y>0.63414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33750" y="2505075"/>
          <a:ext cx="1333500" cy="2095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0.48559</cdr:x>
      <cdr:y>0.55898</cdr:y>
    </cdr:from>
    <cdr:to>
      <cdr:x>0.63763</cdr:x>
      <cdr:y>0.60759</cdr:y>
    </cdr:to>
    <cdr:sp macro="" textlink="">
      <cdr:nvSpPr>
        <cdr:cNvPr id="10" name="TextBox 1"/>
        <cdr:cNvSpPr txBox="1"/>
      </cdr:nvSpPr>
      <cdr:spPr>
        <a:xfrm xmlns:a="http://schemas.openxmlformats.org/drawingml/2006/main" rot="513840">
          <a:off x="3441162" y="2392907"/>
          <a:ext cx="1077447" cy="208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-5,374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0.89163</cdr:x>
      <cdr:y>0.36005</cdr:y>
    </cdr:from>
    <cdr:to>
      <cdr:x>0.99025</cdr:x>
      <cdr:y>0.44404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61757" y="1669199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0.66625</cdr:y>
    </cdr:from>
    <cdr:to>
      <cdr:x>0.98488</cdr:x>
      <cdr:y>0.75023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088761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Marion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FA1D989-D8BF-D0DF-954D-DE3BE390B7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4598991"/>
              </p:ext>
            </p:extLst>
          </p:nvPr>
        </p:nvGraphicFramePr>
        <p:xfrm>
          <a:off x="5334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9A212-DC1B-882E-F906-5B6343B40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204159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Marion County offers relatively affordable home sale prices, but prices are approaching their mid-2000s peak level.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85445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604494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Marion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 County &amp; Florida, 2003-2022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7511" y="162025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347676" y="284198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Marion County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4D41F0-C764-4047-A645-65C0E46B3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18757"/>
              </p:ext>
            </p:extLst>
          </p:nvPr>
        </p:nvGraphicFramePr>
        <p:xfrm>
          <a:off x="445148" y="733108"/>
          <a:ext cx="7510068" cy="51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67743"/>
              </p:ext>
            </p:extLst>
          </p:nvPr>
        </p:nvGraphicFramePr>
        <p:xfrm>
          <a:off x="243840" y="1322051"/>
          <a:ext cx="6502501" cy="457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Marion County’s rental supply stayed the same size between 2012 and 2022, but the county lost units renting for less than $1,200 and gained units renting for more than $1,200 (2022 $).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895437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Marion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789" y="6130924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Census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746341" y="1322051"/>
            <a:ext cx="2035411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4,900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for $1,200 or less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5,400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Marion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9467970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9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$25,350-36,150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$678-$940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$40,560-57,840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$20-$28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$1,086-$1,504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$60,840-86,760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$29-$42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$1,629-$2,256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http://flhousingdata.shimberg.ufl.edu/income-and-rent-limits/results?nid=4100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and renters make up the largest groups of cost-burdened households in Marion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238862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975050"/>
            <a:ext cx="8120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Marion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678287"/>
              </p:ext>
            </p:extLst>
          </p:nvPr>
        </p:nvGraphicFramePr>
        <p:xfrm>
          <a:off x="237744" y="1065276"/>
          <a:ext cx="8668512" cy="490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Marion County housing wage: $21.75/hour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$1,131/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Marion County, 2023: $18.50/hour. A full-time, year-round worker with this wage can afford $962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Marion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63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</a:rPr>
              <a:t>Marion County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65FA9A-CE52-456E-905A-FD3CEB50CAC9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EF96331-41AD-0DF7-5D6D-5647584CAA61}"/>
              </a:ext>
            </a:extLst>
          </p:cNvPr>
          <p:cNvSpPr txBox="1">
            <a:spLocks/>
          </p:cNvSpPr>
          <p:nvPr/>
        </p:nvSpPr>
        <p:spPr>
          <a:xfrm>
            <a:off x="331245" y="294655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filings fell when a statewide moratorium and household assistance were in place. Filings are now at or near historic levels. </a:t>
            </a:r>
          </a:p>
        </p:txBody>
      </p:sp>
    </p:spTree>
    <p:extLst>
      <p:ext uri="{BB962C8B-B14F-4D97-AF65-F5344CB8AC3E}">
        <p14:creationId xmlns:p14="http://schemas.microsoft.com/office/powerpoint/2010/main" val="6471708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33502</TotalTime>
  <Words>958</Words>
  <Application>Microsoft Macintosh PowerPoint</Application>
  <PresentationFormat>On-screen Show (4:3)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Marion County offers relatively affordable home sale prices, but prices are approaching their mid-2000s peak level.</vt:lpstr>
      <vt:lpstr>Marion County’s rental supply stayed the same size between 2012 and 2022, but the county lost units renting for less than $1,200 and gained units renting for more than $1,200 (2022 $).</vt:lpstr>
      <vt:lpstr>Affordable Housing Terminology</vt:lpstr>
      <vt:lpstr>2024 Marion County Income (% AMI) and Housing Cost Limits</vt:lpstr>
      <vt:lpstr>Very low-income homeowners and renters make up the largest groups of cost-burdened households in Marion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228</cp:revision>
  <dcterms:created xsi:type="dcterms:W3CDTF">2021-07-20T20:40:42Z</dcterms:created>
  <dcterms:modified xsi:type="dcterms:W3CDTF">2024-06-28T20:17:57Z</dcterms:modified>
</cp:coreProperties>
</file>