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1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2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4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5.xml" ContentType="application/vnd.openxmlformats-officedocument.themeOverr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6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7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8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22"/>
  </p:notesMasterIdLst>
  <p:handoutMasterIdLst>
    <p:handoutMasterId r:id="rId23"/>
  </p:handoutMasterIdLst>
  <p:sldIdLst>
    <p:sldId id="360" r:id="rId2"/>
    <p:sldId id="410" r:id="rId3"/>
    <p:sldId id="436" r:id="rId4"/>
    <p:sldId id="412" r:id="rId5"/>
    <p:sldId id="455" r:id="rId6"/>
    <p:sldId id="456" r:id="rId7"/>
    <p:sldId id="457" r:id="rId8"/>
    <p:sldId id="440" r:id="rId9"/>
    <p:sldId id="441" r:id="rId10"/>
    <p:sldId id="442" r:id="rId11"/>
    <p:sldId id="443" r:id="rId12"/>
    <p:sldId id="445" r:id="rId13"/>
    <p:sldId id="437" r:id="rId14"/>
    <p:sldId id="447" r:id="rId15"/>
    <p:sldId id="448" r:id="rId16"/>
    <p:sldId id="449" r:id="rId17"/>
    <p:sldId id="452" r:id="rId18"/>
    <p:sldId id="453" r:id="rId19"/>
    <p:sldId id="454" r:id="rId20"/>
    <p:sldId id="426" r:id="rId21"/>
  </p:sldIdLst>
  <p:sldSz cx="9144000" cy="6858000" type="screen4x3"/>
  <p:notesSz cx="9309100" cy="7023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pos="34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2" userDrawn="1">
          <p15:clr>
            <a:srgbClr val="A4A3A4"/>
          </p15:clr>
        </p15:guide>
        <p15:guide id="2" pos="293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80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9" autoAdjust="0"/>
    <p:restoredTop sz="94660"/>
  </p:normalViewPr>
  <p:slideViewPr>
    <p:cSldViewPr showGuides="1">
      <p:cViewPr varScale="1">
        <p:scale>
          <a:sx n="82" d="100"/>
          <a:sy n="82" d="100"/>
        </p:scale>
        <p:origin x="582" y="102"/>
      </p:cViewPr>
      <p:guideLst>
        <p:guide orient="horz" pos="1056"/>
        <p:guide pos="3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1" d="100"/>
          <a:sy n="111" d="100"/>
        </p:scale>
        <p:origin x="2394" y="90"/>
      </p:cViewPr>
      <p:guideLst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ad.ufl.edu\dcp\Home\aray\Class%20and%20Conference%20Presentations\NEFRPC%20Bank%20meeting%20June%202017\NEFRPC%20tables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Class%20and%20Conference%20Presentations\NEFRPC%20Bank%20meeting%20June%202017\NEFRPC%20tables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2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\\ad.ufl.edu\dcp\Home\aray\Class%20and%20Conference%20Presentations\NEFRPC%20Bank%20meeting%20June%202017\NEFRPC%20tables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\\ad.ufl.edu\dcp\Home\aray\Class%20and%20Conference%20Presentations\NEFRPC%20Bank%20meeting%20June%202017\NEFRPC%20tables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\\ad.ufl.edu\dcp\Home\aray\Class%20and%20Conference%20Presentations\NEFRPC%20Bank%20meeting%20June%202017\NEFRPC%20tables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\\ad.ufl.edu\dcp\Home\aray\Class%20and%20Conference%20Presentations\NEFRPC%20Bank%20meeting%20June%202017\NEFRPC%20tables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\\ad.ufl.edu\dcp\Home\aray\Class%20and%20Conference%20Presentations\NEFRPC%20Bank%20meeting%20June%202017\NEFRPC%20tables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Class%20and%20Conference%20Presentations\NEFRPC%20Bank%20meeting%20June%202017\NEFRPC%20table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Class%20and%20Conference%20Presentations\NEFRPC%20Bank%20meeting%20June%202017\NEFRPC%20table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Class%20and%20Conference%20Presentations\NEFRPC%20Bank%20meeting%20June%202017\NEFRPC%20table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Class%20and%20Conference%20Presentations\NEFRPC%20Bank%20meeting%20June%202017\NEFRPC%20tabl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ad.ufl.edu\dcp\Home\aray\Class%20and%20Conference%20Presentations\NEFRPC%20Bank%20meeting%20June%202017\NEFRPC%20table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ad.ufl.edu\dcp\Home\aray\Class%20and%20Conference%20Presentations\NEFRPC%20Bank%20meeting%20June%202017\NEFRPC%20table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Class%20and%20Conference%20Presentations\NEFRPC%20Bank%20meeting%20June%202017\NEFRPC%20table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Class%20and%20Conference%20Presentations\NEFRPC%20Bank%20meeting%20June%202017\NEFRPC%20tabl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Class%20and%20Conference%20Presentations\NEFRPC%20Bank%20meeting%20June%202017\NEFRPC%20table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Class%20and%20Conference%20Presentations\NEFRPC%20Bank%20meeting%20June%202017\NEFRPC%20table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Class%20and%20Conference%20Presentations\NEFRPC%20Bank%20meeting%20June%202017\NEFRPC%20tables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1355099815936949"/>
          <c:y val="2.9451773073820312E-2"/>
          <c:w val="0.64938878372778086"/>
          <c:h val="0.848763904511936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workforce!$B$2</c:f>
              <c:strCache>
                <c:ptCount val="1"/>
                <c:pt idx="0">
                  <c:v>Maximum Affordable Rent (30% of Income)</c:v>
                </c:pt>
              </c:strCache>
            </c:strRef>
          </c:tx>
          <c:spPr>
            <a:solidFill>
              <a:srgbClr val="0070C0"/>
            </a:solidFill>
            <a:ln w="12700">
              <a:noFill/>
            </a:ln>
            <a:effectLst/>
          </c:spPr>
          <c:invertIfNegative val="0"/>
          <c:dPt>
            <c:idx val="14"/>
            <c:invertIfNegative val="0"/>
            <c:bubble3D val="0"/>
            <c:spPr>
              <a:solidFill>
                <a:srgbClr val="FF0000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EB4-43F3-A3D8-9E492D6FDBF9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workforce!$A$3:$A$17</c:f>
              <c:strCache>
                <c:ptCount val="15"/>
                <c:pt idx="0">
                  <c:v>SSI Disability</c:v>
                </c:pt>
                <c:pt idx="1">
                  <c:v>Social Security Retiree</c:v>
                </c:pt>
                <c:pt idx="2">
                  <c:v>Cashiers</c:v>
                </c:pt>
                <c:pt idx="3">
                  <c:v>Maids &amp; Housekeeping Cleaners</c:v>
                </c:pt>
                <c:pt idx="4">
                  <c:v>Retail Salespersons</c:v>
                </c:pt>
                <c:pt idx="5">
                  <c:v>Preschool Teachers</c:v>
                </c:pt>
                <c:pt idx="6">
                  <c:v>Landscaping &amp; Groundskeeping Workers</c:v>
                </c:pt>
                <c:pt idx="7">
                  <c:v>Construction Laborers</c:v>
                </c:pt>
                <c:pt idx="8">
                  <c:v>Receptionists</c:v>
                </c:pt>
                <c:pt idx="9">
                  <c:v>Pharmacy Technicians</c:v>
                </c:pt>
                <c:pt idx="10">
                  <c:v>Bank Tellers</c:v>
                </c:pt>
                <c:pt idx="11">
                  <c:v>Secretaries &amp; Administrative Assistants</c:v>
                </c:pt>
                <c:pt idx="12">
                  <c:v>Carpenters</c:v>
                </c:pt>
                <c:pt idx="13">
                  <c:v>Auto Technicians &amp; Mechanics</c:v>
                </c:pt>
                <c:pt idx="14">
                  <c:v>2-Bedroom Fair Market Rent</c:v>
                </c:pt>
              </c:strCache>
            </c:strRef>
          </c:cat>
          <c:val>
            <c:numRef>
              <c:f>workforce!$B$3:$B$17</c:f>
              <c:numCache>
                <c:formatCode>"$"#,##0_);[Red]\("$"#,##0\)</c:formatCode>
                <c:ptCount val="15"/>
                <c:pt idx="0">
                  <c:v>220</c:v>
                </c:pt>
                <c:pt idx="1">
                  <c:v>396</c:v>
                </c:pt>
                <c:pt idx="2">
                  <c:v>462</c:v>
                </c:pt>
                <c:pt idx="3">
                  <c:v>484</c:v>
                </c:pt>
                <c:pt idx="4">
                  <c:v>500</c:v>
                </c:pt>
                <c:pt idx="5">
                  <c:v>597</c:v>
                </c:pt>
                <c:pt idx="6">
                  <c:v>599</c:v>
                </c:pt>
                <c:pt idx="7">
                  <c:v>648</c:v>
                </c:pt>
                <c:pt idx="8">
                  <c:v>666</c:v>
                </c:pt>
                <c:pt idx="9">
                  <c:v>684</c:v>
                </c:pt>
                <c:pt idx="10">
                  <c:v>736</c:v>
                </c:pt>
                <c:pt idx="11">
                  <c:v>759</c:v>
                </c:pt>
                <c:pt idx="12">
                  <c:v>862.5</c:v>
                </c:pt>
                <c:pt idx="13">
                  <c:v>902</c:v>
                </c:pt>
                <c:pt idx="14">
                  <c:v>960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B4-43F3-A3D8-9E492D6FDBF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1730848"/>
        <c:axId val="101733648"/>
      </c:barChart>
      <c:catAx>
        <c:axId val="1017308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01733648"/>
        <c:crosses val="autoZero"/>
        <c:auto val="1"/>
        <c:lblAlgn val="ctr"/>
        <c:lblOffset val="100"/>
        <c:noMultiLvlLbl val="0"/>
      </c:catAx>
      <c:valAx>
        <c:axId val="101733648"/>
        <c:scaling>
          <c:orientation val="minMax"/>
          <c:max val="1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r>
                  <a:rPr lang="en-US"/>
                  <a:t>Max. Affordable Rent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ckwell" panose="02060603020205020403" pitchFamily="18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01730848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Rockwell" panose="02060603020205020403" pitchFamily="18" charset="0"/>
        </a:defRPr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223119992939862"/>
          <c:y val="0.11371712864250177"/>
          <c:w val="0.79529415610097309"/>
          <c:h val="0.7577894554225498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'aff units'!$I$49</c:f>
              <c:strCache>
                <c:ptCount val="1"/>
                <c:pt idx="0">
                  <c:v>Affordable at 50% AMI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'aff units'!$J$48:$P$48</c:f>
              <c:strCache>
                <c:ptCount val="7"/>
                <c:pt idx="0">
                  <c:v>Baker</c:v>
                </c:pt>
                <c:pt idx="1">
                  <c:v>Clay</c:v>
                </c:pt>
                <c:pt idx="2">
                  <c:v>Duval</c:v>
                </c:pt>
                <c:pt idx="3">
                  <c:v>Flagler</c:v>
                </c:pt>
                <c:pt idx="4">
                  <c:v>Nassau</c:v>
                </c:pt>
                <c:pt idx="5">
                  <c:v>Putnam</c:v>
                </c:pt>
                <c:pt idx="6">
                  <c:v>St. Johns</c:v>
                </c:pt>
              </c:strCache>
            </c:strRef>
          </c:cat>
          <c:val>
            <c:numRef>
              <c:f>'aff units'!$J$49:$P$49</c:f>
              <c:numCache>
                <c:formatCode>_(* #,##0_);_(* \(#,##0\);_(* "-"??_);_(@_)</c:formatCode>
                <c:ptCount val="7"/>
                <c:pt idx="0">
                  <c:v>855</c:v>
                </c:pt>
                <c:pt idx="1">
                  <c:v>2890</c:v>
                </c:pt>
                <c:pt idx="2">
                  <c:v>28000</c:v>
                </c:pt>
                <c:pt idx="3">
                  <c:v>940</c:v>
                </c:pt>
                <c:pt idx="4">
                  <c:v>1945</c:v>
                </c:pt>
                <c:pt idx="5">
                  <c:v>2700</c:v>
                </c:pt>
                <c:pt idx="6">
                  <c:v>3015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B9-4370-A766-EEFE0D4B9462}"/>
            </c:ext>
          </c:extLst>
        </c:ser>
        <c:ser>
          <c:idx val="1"/>
          <c:order val="1"/>
          <c:tx>
            <c:strRef>
              <c:f>'aff units'!$I$50</c:f>
              <c:strCache>
                <c:ptCount val="1"/>
                <c:pt idx="0">
                  <c:v>Affordable at 50.01-80% AMI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'aff units'!$J$48:$P$48</c:f>
              <c:strCache>
                <c:ptCount val="7"/>
                <c:pt idx="0">
                  <c:v>Baker</c:v>
                </c:pt>
                <c:pt idx="1">
                  <c:v>Clay</c:v>
                </c:pt>
                <c:pt idx="2">
                  <c:v>Duval</c:v>
                </c:pt>
                <c:pt idx="3">
                  <c:v>Flagler</c:v>
                </c:pt>
                <c:pt idx="4">
                  <c:v>Nassau</c:v>
                </c:pt>
                <c:pt idx="5">
                  <c:v>Putnam</c:v>
                </c:pt>
                <c:pt idx="6">
                  <c:v>St. Johns</c:v>
                </c:pt>
              </c:strCache>
            </c:strRef>
          </c:cat>
          <c:val>
            <c:numRef>
              <c:f>'aff units'!$J$50:$P$50</c:f>
              <c:numCache>
                <c:formatCode>_(* #,##0_);_(* \(#,##0\);_(* "-"??_);_(@_)</c:formatCode>
                <c:ptCount val="7"/>
                <c:pt idx="0">
                  <c:v>820</c:v>
                </c:pt>
                <c:pt idx="1">
                  <c:v>9490</c:v>
                </c:pt>
                <c:pt idx="2">
                  <c:v>70390</c:v>
                </c:pt>
                <c:pt idx="3">
                  <c:v>3750</c:v>
                </c:pt>
                <c:pt idx="4">
                  <c:v>2305</c:v>
                </c:pt>
                <c:pt idx="5">
                  <c:v>2695</c:v>
                </c:pt>
                <c:pt idx="6">
                  <c:v>8565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B9-4370-A766-EEFE0D4B9462}"/>
            </c:ext>
          </c:extLst>
        </c:ser>
        <c:ser>
          <c:idx val="2"/>
          <c:order val="2"/>
          <c:tx>
            <c:strRef>
              <c:f>'aff units'!$I$51</c:f>
              <c:strCache>
                <c:ptCount val="1"/>
                <c:pt idx="0">
                  <c:v>Above 80% AMI Affordability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'aff units'!$J$48:$P$48</c:f>
              <c:strCache>
                <c:ptCount val="7"/>
                <c:pt idx="0">
                  <c:v>Baker</c:v>
                </c:pt>
                <c:pt idx="1">
                  <c:v>Clay</c:v>
                </c:pt>
                <c:pt idx="2">
                  <c:v>Duval</c:v>
                </c:pt>
                <c:pt idx="3">
                  <c:v>Flagler</c:v>
                </c:pt>
                <c:pt idx="4">
                  <c:v>Nassau</c:v>
                </c:pt>
                <c:pt idx="5">
                  <c:v>Putnam</c:v>
                </c:pt>
                <c:pt idx="6">
                  <c:v>St. Johns</c:v>
                </c:pt>
              </c:strCache>
            </c:strRef>
          </c:cat>
          <c:val>
            <c:numRef>
              <c:f>'aff units'!$J$51:$P$51</c:f>
              <c:numCache>
                <c:formatCode>_(* #,##0_);_(* \(#,##0\);_(* "-"??_);_(@_)</c:formatCode>
                <c:ptCount val="7"/>
                <c:pt idx="0">
                  <c:v>255</c:v>
                </c:pt>
                <c:pt idx="1">
                  <c:v>4405</c:v>
                </c:pt>
                <c:pt idx="2">
                  <c:v>34450</c:v>
                </c:pt>
                <c:pt idx="3">
                  <c:v>2590</c:v>
                </c:pt>
                <c:pt idx="4">
                  <c:v>2050</c:v>
                </c:pt>
                <c:pt idx="5">
                  <c:v>1510</c:v>
                </c:pt>
                <c:pt idx="6">
                  <c:v>7355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B9-4370-A766-EEFE0D4B946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9"/>
        <c:overlap val="100"/>
        <c:axId val="158058016"/>
        <c:axId val="158058576"/>
      </c:barChart>
      <c:catAx>
        <c:axId val="158058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58576"/>
        <c:crosses val="autoZero"/>
        <c:auto val="1"/>
        <c:lblAlgn val="ctr"/>
        <c:lblOffset val="100"/>
        <c:noMultiLvlLbl val="0"/>
      </c:catAx>
      <c:valAx>
        <c:axId val="158058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58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Rockwell" panose="02060603020205020403" pitchFamily="18" charset="0"/>
        </a:defRPr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'sales chg'!$A$2</c:f>
              <c:strCache>
                <c:ptCount val="1"/>
                <c:pt idx="0">
                  <c:v>Florida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strRef>
              <c:f>'sales chg'!$B$1:$R$1</c:f>
              <c:strCach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 (partial)</c:v>
                </c:pt>
              </c:strCache>
            </c:strRef>
          </c:cat>
          <c:val>
            <c:numRef>
              <c:f>'sales chg'!$B$2:$R$2</c:f>
              <c:numCache>
                <c:formatCode>"$"#,##0</c:formatCode>
                <c:ptCount val="16"/>
                <c:pt idx="0">
                  <c:v>177662.9944</c:v>
                </c:pt>
                <c:pt idx="1">
                  <c:v>189043.91329</c:v>
                </c:pt>
                <c:pt idx="2">
                  <c:v>203184.51089999999</c:v>
                </c:pt>
                <c:pt idx="3">
                  <c:v>228215.98728</c:v>
                </c:pt>
                <c:pt idx="4">
                  <c:v>277025.34554000001</c:v>
                </c:pt>
                <c:pt idx="5">
                  <c:v>296999.00799999997</c:v>
                </c:pt>
                <c:pt idx="6">
                  <c:v>277279.30536</c:v>
                </c:pt>
                <c:pt idx="7">
                  <c:v>216240.00937000001</c:v>
                </c:pt>
                <c:pt idx="8">
                  <c:v>184230.76931</c:v>
                </c:pt>
                <c:pt idx="9">
                  <c:v>174601.10034999999</c:v>
                </c:pt>
                <c:pt idx="10">
                  <c:v>163997.33210999999</c:v>
                </c:pt>
                <c:pt idx="11">
                  <c:v>170028.31012000001</c:v>
                </c:pt>
                <c:pt idx="12">
                  <c:v>190160.94425999999</c:v>
                </c:pt>
                <c:pt idx="13">
                  <c:v>204389.52264000001</c:v>
                </c:pt>
                <c:pt idx="14">
                  <c:v>217267.93244999999</c:v>
                </c:pt>
                <c:pt idx="15">
                  <c:v>212000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F3D-474C-A9C6-F90B416A1692}"/>
            </c:ext>
          </c:extLst>
        </c:ser>
        <c:ser>
          <c:idx val="1"/>
          <c:order val="1"/>
          <c:tx>
            <c:strRef>
              <c:f>'sales chg'!$A$3</c:f>
              <c:strCache>
                <c:ptCount val="1"/>
                <c:pt idx="0">
                  <c:v>Region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'sales chg'!$B$1:$R$1</c:f>
              <c:strCach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 (partial)</c:v>
                </c:pt>
              </c:strCache>
            </c:strRef>
          </c:cat>
          <c:val>
            <c:numRef>
              <c:f>'sales chg'!$B$3:$R$3</c:f>
              <c:numCache>
                <c:formatCode>"$"#,##0</c:formatCode>
                <c:ptCount val="16"/>
                <c:pt idx="0">
                  <c:v>171168.07913999999</c:v>
                </c:pt>
                <c:pt idx="1">
                  <c:v>179724.84714</c:v>
                </c:pt>
                <c:pt idx="2">
                  <c:v>195114.40221</c:v>
                </c:pt>
                <c:pt idx="3">
                  <c:v>211099.78823000001</c:v>
                </c:pt>
                <c:pt idx="4">
                  <c:v>240358.42285999999</c:v>
                </c:pt>
                <c:pt idx="5">
                  <c:v>267299.10720000003</c:v>
                </c:pt>
                <c:pt idx="6">
                  <c:v>243081.52437</c:v>
                </c:pt>
                <c:pt idx="7">
                  <c:v>211454.46103999999</c:v>
                </c:pt>
                <c:pt idx="8">
                  <c:v>206561.77165000001</c:v>
                </c:pt>
                <c:pt idx="9">
                  <c:v>197661.62304000001</c:v>
                </c:pt>
                <c:pt idx="10">
                  <c:v>186360.60467999999</c:v>
                </c:pt>
                <c:pt idx="11">
                  <c:v>182545.73173</c:v>
                </c:pt>
                <c:pt idx="12">
                  <c:v>194683.69104000001</c:v>
                </c:pt>
                <c:pt idx="13">
                  <c:v>210460.49856000001</c:v>
                </c:pt>
                <c:pt idx="14">
                  <c:v>217267.93244999999</c:v>
                </c:pt>
                <c:pt idx="15">
                  <c:v>198000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3D-474C-A9C6-F90B416A16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052976"/>
        <c:axId val="158067536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'sales chg'!$A$4</c15:sqref>
                        </c15:formulaRef>
                      </c:ext>
                    </c:extLst>
                    <c:strCache>
                      <c:ptCount val="1"/>
                      <c:pt idx="0">
                        <c:v>Baker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cat>
                  <c:strRef>
                    <c:extLst>
                      <c:ext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'sales chg'!$B$4:$R$4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114066.94918</c:v>
                      </c:pt>
                      <c:pt idx="1">
                        <c:v>121746.94275</c:v>
                      </c:pt>
                      <c:pt idx="2">
                        <c:v>134067.93481000001</c:v>
                      </c:pt>
                      <c:pt idx="3">
                        <c:v>152143.99152000001</c:v>
                      </c:pt>
                      <c:pt idx="4">
                        <c:v>193574.37270000001</c:v>
                      </c:pt>
                      <c:pt idx="5">
                        <c:v>219779.26592000001</c:v>
                      </c:pt>
                      <c:pt idx="6">
                        <c:v>218357.45297000001</c:v>
                      </c:pt>
                      <c:pt idx="7">
                        <c:v>178066.91456</c:v>
                      </c:pt>
                      <c:pt idx="8">
                        <c:v>164356.17722000001</c:v>
                      </c:pt>
                      <c:pt idx="9">
                        <c:v>159227.41855999999</c:v>
                      </c:pt>
                      <c:pt idx="10">
                        <c:v>149088.48374</c:v>
                      </c:pt>
                      <c:pt idx="11">
                        <c:v>151252.17772000001</c:v>
                      </c:pt>
                      <c:pt idx="12">
                        <c:v>154184.54939999999</c:v>
                      </c:pt>
                      <c:pt idx="13">
                        <c:v>148738.91003999999</c:v>
                      </c:pt>
                      <c:pt idx="14">
                        <c:v>156635.02106999999</c:v>
                      </c:pt>
                      <c:pt idx="15">
                        <c:v>160000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DF3D-474C-A9C6-F90B416A1692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chg'!$A$5</c15:sqref>
                        </c15:formulaRef>
                      </c:ext>
                    </c:extLst>
                    <c:strCache>
                      <c:ptCount val="1"/>
                      <c:pt idx="0">
                        <c:v>Clay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/>
                    </a:solidFill>
                    <a:ln w="9525">
                      <a:solidFill>
                        <a:schemeClr val="accent4"/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chg'!$B$5:$R$5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172724.15259000001</c:v>
                      </c:pt>
                      <c:pt idx="1">
                        <c:v>180323.92996000001</c:v>
                      </c:pt>
                      <c:pt idx="2">
                        <c:v>190595.14134</c:v>
                      </c:pt>
                      <c:pt idx="3">
                        <c:v>214269.45472000001</c:v>
                      </c:pt>
                      <c:pt idx="4">
                        <c:v>233000.51196</c:v>
                      </c:pt>
                      <c:pt idx="5">
                        <c:v>268902.90184000001</c:v>
                      </c:pt>
                      <c:pt idx="6">
                        <c:v>248973.7096</c:v>
                      </c:pt>
                      <c:pt idx="7">
                        <c:v>211454.46103999999</c:v>
                      </c:pt>
                      <c:pt idx="8">
                        <c:v>190204.31242999999</c:v>
                      </c:pt>
                      <c:pt idx="9">
                        <c:v>175699.22047999999</c:v>
                      </c:pt>
                      <c:pt idx="10">
                        <c:v>165062.24986000001</c:v>
                      </c:pt>
                      <c:pt idx="11">
                        <c:v>166898.95472000001</c:v>
                      </c:pt>
                      <c:pt idx="12">
                        <c:v>174742.48931999999</c:v>
                      </c:pt>
                      <c:pt idx="13">
                        <c:v>183191.69839000001</c:v>
                      </c:pt>
                      <c:pt idx="14">
                        <c:v>192004.21937000001</c:v>
                      </c:pt>
                      <c:pt idx="15">
                        <c:v>179500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DF3D-474C-A9C6-F90B416A1692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chg'!$A$6</c15:sqref>
                        </c15:formulaRef>
                      </c:ext>
                    </c:extLst>
                    <c:strCache>
                      <c:ptCount val="1"/>
                      <c:pt idx="0">
                        <c:v>Duval County</c:v>
                      </c:pt>
                    </c:strCache>
                  </c:strRef>
                </c:tx>
                <c:spPr>
                  <a:ln w="28575" cap="rnd">
                    <a:solidFill>
                      <a:srgbClr val="7030A0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7030A0"/>
                    </a:solidFill>
                    <a:ln w="9525">
                      <a:solidFill>
                        <a:srgbClr val="7030A0"/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chg'!$B$6:$R$6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159260.73451000001</c:v>
                      </c:pt>
                      <c:pt idx="1">
                        <c:v>169074.48582999999</c:v>
                      </c:pt>
                      <c:pt idx="2">
                        <c:v>184831.52176999999</c:v>
                      </c:pt>
                      <c:pt idx="3">
                        <c:v>193856.80252999999</c:v>
                      </c:pt>
                      <c:pt idx="4">
                        <c:v>213992.57545999999</c:v>
                      </c:pt>
                      <c:pt idx="5">
                        <c:v>228095.23814</c:v>
                      </c:pt>
                      <c:pt idx="6">
                        <c:v>218357.45297000001</c:v>
                      </c:pt>
                      <c:pt idx="7">
                        <c:v>193647.76957999999</c:v>
                      </c:pt>
                      <c:pt idx="8">
                        <c:v>194279.72036000001</c:v>
                      </c:pt>
                      <c:pt idx="9">
                        <c:v>184484.18150000001</c:v>
                      </c:pt>
                      <c:pt idx="10">
                        <c:v>170386.83856</c:v>
                      </c:pt>
                      <c:pt idx="11">
                        <c:v>157093.64113</c:v>
                      </c:pt>
                      <c:pt idx="12">
                        <c:v>168575.10733999999</c:v>
                      </c:pt>
                      <c:pt idx="13">
                        <c:v>182028.09466999999</c:v>
                      </c:pt>
                      <c:pt idx="14">
                        <c:v>193924.26156000001</c:v>
                      </c:pt>
                      <c:pt idx="15">
                        <c:v>175000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DF3D-474C-A9C6-F90B416A1692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chg'!$A$7</c15:sqref>
                        </c15:formulaRef>
                      </c:ext>
                    </c:extLst>
                    <c:strCache>
                      <c:ptCount val="1"/>
                      <c:pt idx="0">
                        <c:v>Flagler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6"/>
                    </a:solidFill>
                    <a:ln w="9525">
                      <a:solidFill>
                        <a:schemeClr val="accent6"/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chg'!$B$7:$R$7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155607.34468000001</c:v>
                      </c:pt>
                      <c:pt idx="1">
                        <c:v>159755.41967999999</c:v>
                      </c:pt>
                      <c:pt idx="2">
                        <c:v>170513.58699000001</c:v>
                      </c:pt>
                      <c:pt idx="3">
                        <c:v>202985.44201999999</c:v>
                      </c:pt>
                      <c:pt idx="4">
                        <c:v>259979.51861</c:v>
                      </c:pt>
                      <c:pt idx="5">
                        <c:v>296286.21038</c:v>
                      </c:pt>
                      <c:pt idx="6">
                        <c:v>256483.35746</c:v>
                      </c:pt>
                      <c:pt idx="7">
                        <c:v>206390.68315999999</c:v>
                      </c:pt>
                      <c:pt idx="8">
                        <c:v>189813.51989</c:v>
                      </c:pt>
                      <c:pt idx="9">
                        <c:v>175699.22047999999</c:v>
                      </c:pt>
                      <c:pt idx="10">
                        <c:v>149088.48374</c:v>
                      </c:pt>
                      <c:pt idx="11">
                        <c:v>156467.77004999999</c:v>
                      </c:pt>
                      <c:pt idx="12">
                        <c:v>165902.57514999999</c:v>
                      </c:pt>
                      <c:pt idx="13">
                        <c:v>172010.98439999999</c:v>
                      </c:pt>
                      <c:pt idx="14">
                        <c:v>186951.47675999999</c:v>
                      </c:pt>
                      <c:pt idx="15">
                        <c:v>188650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DF3D-474C-A9C6-F90B416A1692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chg'!$A$8</c15:sqref>
                        </c15:formulaRef>
                      </c:ext>
                    </c:extLst>
                    <c:strCache>
                      <c:ptCount val="1"/>
                      <c:pt idx="0">
                        <c:v>Nassau County</c:v>
                      </c:pt>
                    </c:strCache>
                  </c:strRef>
                </c:tx>
                <c:spPr>
                  <a:ln w="28575" cap="rnd">
                    <a:solidFill>
                      <a:srgbClr val="ED7D31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ED7D31"/>
                    </a:solidFill>
                    <a:ln w="9525">
                      <a:solidFill>
                        <a:srgbClr val="ED7D31"/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chg'!$B$8:$R$8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223262.71192999999</c:v>
                      </c:pt>
                      <c:pt idx="1">
                        <c:v>232976.6537</c:v>
                      </c:pt>
                      <c:pt idx="2">
                        <c:v>232210.86960000001</c:v>
                      </c:pt>
                      <c:pt idx="3">
                        <c:v>241084.83322999999</c:v>
                      </c:pt>
                      <c:pt idx="4">
                        <c:v>275308.49965999997</c:v>
                      </c:pt>
                      <c:pt idx="5">
                        <c:v>302938.98816000001</c:v>
                      </c:pt>
                      <c:pt idx="6">
                        <c:v>293684.99758999998</c:v>
                      </c:pt>
                      <c:pt idx="7">
                        <c:v>259143.00659999999</c:v>
                      </c:pt>
                      <c:pt idx="8">
                        <c:v>234475.52457000001</c:v>
                      </c:pt>
                      <c:pt idx="9">
                        <c:v>236425.26355999999</c:v>
                      </c:pt>
                      <c:pt idx="10">
                        <c:v>205422.63224000001</c:v>
                      </c:pt>
                      <c:pt idx="11">
                        <c:v>208623.69339999999</c:v>
                      </c:pt>
                      <c:pt idx="12">
                        <c:v>212723.28331999999</c:v>
                      </c:pt>
                      <c:pt idx="13">
                        <c:v>236363.32915000001</c:v>
                      </c:pt>
                      <c:pt idx="14">
                        <c:v>232325.10544000001</c:v>
                      </c:pt>
                      <c:pt idx="15">
                        <c:v>246000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DF3D-474C-A9C6-F90B416A1692}"/>
                  </c:ext>
                </c:extLst>
              </c15:ser>
            </c15:filteredLineSeries>
            <c15:filteredLin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chg'!$A$9</c15:sqref>
                        </c15:formulaRef>
                      </c:ext>
                    </c:extLst>
                    <c:strCache>
                      <c:ptCount val="1"/>
                      <c:pt idx="0">
                        <c:v>Putnam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>
                        <a:lumMod val="60000"/>
                      </a:schemeClr>
                    </a:solidFill>
                    <a:ln w="9525">
                      <a:solidFill>
                        <a:schemeClr val="accent2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chg'!$B$9:$R$9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96408.898331000004</c:v>
                      </c:pt>
                      <c:pt idx="1">
                        <c:v>99847.137300000002</c:v>
                      </c:pt>
                      <c:pt idx="2">
                        <c:v>104130.4348</c:v>
                      </c:pt>
                      <c:pt idx="3">
                        <c:v>120447.32662000001</c:v>
                      </c:pt>
                      <c:pt idx="4">
                        <c:v>147158.21807999999</c:v>
                      </c:pt>
                      <c:pt idx="5">
                        <c:v>163943.45241999999</c:v>
                      </c:pt>
                      <c:pt idx="6">
                        <c:v>155969.60926999999</c:v>
                      </c:pt>
                      <c:pt idx="7">
                        <c:v>143288.22031</c:v>
                      </c:pt>
                      <c:pt idx="8">
                        <c:v>122820.51287000001</c:v>
                      </c:pt>
                      <c:pt idx="9">
                        <c:v>115302.61344</c:v>
                      </c:pt>
                      <c:pt idx="10">
                        <c:v>95842.596690000006</c:v>
                      </c:pt>
                      <c:pt idx="11">
                        <c:v>113908.53660000001</c:v>
                      </c:pt>
                      <c:pt idx="12">
                        <c:v>107929.18458</c:v>
                      </c:pt>
                      <c:pt idx="13">
                        <c:v>105736.16394</c:v>
                      </c:pt>
                      <c:pt idx="14">
                        <c:v>101307.48943</c:v>
                      </c:pt>
                      <c:pt idx="15">
                        <c:v>110450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DF3D-474C-A9C6-F90B416A1692}"/>
                  </c:ext>
                </c:extLst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chg'!$A$10</c15:sqref>
                        </c15:formulaRef>
                      </c:ext>
                    </c:extLst>
                    <c:strCache>
                      <c:ptCount val="1"/>
                      <c:pt idx="0">
                        <c:v>St. Johns County</c:v>
                      </c:pt>
                    </c:strCache>
                  </c:strRef>
                </c:tx>
                <c:spPr>
                  <a:ln w="28575" cap="rnd">
                    <a:solidFill>
                      <a:sysClr val="window" lastClr="FFFFFF">
                        <a:lumMod val="75000"/>
                      </a:sysClr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5B9BD5">
                        <a:lumMod val="40000"/>
                        <a:lumOff val="60000"/>
                      </a:srgbClr>
                    </a:solidFill>
                    <a:ln w="9525">
                      <a:solidFill>
                        <a:sysClr val="window" lastClr="FFFFFF">
                          <a:lumMod val="75000"/>
                        </a:sysClr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chg'!$B$10:$R$10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246265.53679000001</c:v>
                      </c:pt>
                      <c:pt idx="1">
                        <c:v>266259.03279999999</c:v>
                      </c:pt>
                      <c:pt idx="2">
                        <c:v>281022.01091999997</c:v>
                      </c:pt>
                      <c:pt idx="3">
                        <c:v>306950.50289</c:v>
                      </c:pt>
                      <c:pt idx="4">
                        <c:v>343614.43922</c:v>
                      </c:pt>
                      <c:pt idx="5">
                        <c:v>380158.73024</c:v>
                      </c:pt>
                      <c:pt idx="6">
                        <c:v>334641.46165999997</c:v>
                      </c:pt>
                      <c:pt idx="7">
                        <c:v>289859.54936</c:v>
                      </c:pt>
                      <c:pt idx="8">
                        <c:v>273554.77867000003</c:v>
                      </c:pt>
                      <c:pt idx="9">
                        <c:v>272773.03980000003</c:v>
                      </c:pt>
                      <c:pt idx="10">
                        <c:v>255580.25784000001</c:v>
                      </c:pt>
                      <c:pt idx="11">
                        <c:v>257650.26134999999</c:v>
                      </c:pt>
                      <c:pt idx="12">
                        <c:v>267612.98291000002</c:v>
                      </c:pt>
                      <c:pt idx="13">
                        <c:v>288371.35619999998</c:v>
                      </c:pt>
                      <c:pt idx="14">
                        <c:v>298111.81429000001</c:v>
                      </c:pt>
                      <c:pt idx="15">
                        <c:v>285000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DF3D-474C-A9C6-F90B416A1692}"/>
                  </c:ext>
                </c:extLst>
              </c15:ser>
            </c15:filteredLineSeries>
          </c:ext>
        </c:extLst>
      </c:lineChart>
      <c:catAx>
        <c:axId val="158052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67536"/>
        <c:crosses val="autoZero"/>
        <c:auto val="1"/>
        <c:lblAlgn val="ctr"/>
        <c:lblOffset val="100"/>
        <c:noMultiLvlLbl val="0"/>
      </c:catAx>
      <c:valAx>
        <c:axId val="158067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52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'sales chg'!$A$2</c:f>
              <c:strCache>
                <c:ptCount val="1"/>
                <c:pt idx="0">
                  <c:v>Florida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strRef>
              <c:f>'sales chg'!$B$1:$R$1</c:f>
              <c:strCach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 (partial)</c:v>
                </c:pt>
              </c:strCache>
            </c:strRef>
          </c:cat>
          <c:val>
            <c:numRef>
              <c:f>'sales chg'!$B$2:$R$2</c:f>
              <c:numCache>
                <c:formatCode>"$"#,##0</c:formatCode>
                <c:ptCount val="16"/>
                <c:pt idx="0">
                  <c:v>177662.9944</c:v>
                </c:pt>
                <c:pt idx="1">
                  <c:v>189043.91329</c:v>
                </c:pt>
                <c:pt idx="2">
                  <c:v>203184.51089999999</c:v>
                </c:pt>
                <c:pt idx="3">
                  <c:v>228215.98728</c:v>
                </c:pt>
                <c:pt idx="4">
                  <c:v>277025.34554000001</c:v>
                </c:pt>
                <c:pt idx="5">
                  <c:v>296999.00799999997</c:v>
                </c:pt>
                <c:pt idx="6">
                  <c:v>277279.30536</c:v>
                </c:pt>
                <c:pt idx="7">
                  <c:v>216240.00937000001</c:v>
                </c:pt>
                <c:pt idx="8">
                  <c:v>184230.76931</c:v>
                </c:pt>
                <c:pt idx="9">
                  <c:v>174601.10034999999</c:v>
                </c:pt>
                <c:pt idx="10">
                  <c:v>163997.33210999999</c:v>
                </c:pt>
                <c:pt idx="11">
                  <c:v>170028.31012000001</c:v>
                </c:pt>
                <c:pt idx="12">
                  <c:v>190160.94425999999</c:v>
                </c:pt>
                <c:pt idx="13">
                  <c:v>204389.52264000001</c:v>
                </c:pt>
                <c:pt idx="14">
                  <c:v>217267.93244999999</c:v>
                </c:pt>
                <c:pt idx="15">
                  <c:v>212000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5E-4B0A-B699-27C0AE57939E}"/>
            </c:ext>
          </c:extLst>
        </c:ser>
        <c:ser>
          <c:idx val="3"/>
          <c:order val="3"/>
          <c:tx>
            <c:strRef>
              <c:f>'sales chg'!$A$5</c:f>
              <c:strCache>
                <c:ptCount val="1"/>
                <c:pt idx="0">
                  <c:v>Clay County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'sales chg'!$B$1:$R$1</c:f>
              <c:strCach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 (partial)</c:v>
                </c:pt>
              </c:strCache>
            </c:strRef>
          </c:cat>
          <c:val>
            <c:numRef>
              <c:f>'sales chg'!$B$5:$R$5</c:f>
              <c:numCache>
                <c:formatCode>"$"#,##0</c:formatCode>
                <c:ptCount val="16"/>
                <c:pt idx="0">
                  <c:v>172724.15259000001</c:v>
                </c:pt>
                <c:pt idx="1">
                  <c:v>180323.92996000001</c:v>
                </c:pt>
                <c:pt idx="2">
                  <c:v>190595.14134</c:v>
                </c:pt>
                <c:pt idx="3">
                  <c:v>214269.45472000001</c:v>
                </c:pt>
                <c:pt idx="4">
                  <c:v>233000.51196</c:v>
                </c:pt>
                <c:pt idx="5">
                  <c:v>268902.90184000001</c:v>
                </c:pt>
                <c:pt idx="6">
                  <c:v>248973.7096</c:v>
                </c:pt>
                <c:pt idx="7">
                  <c:v>211454.46103999999</c:v>
                </c:pt>
                <c:pt idx="8">
                  <c:v>190204.31242999999</c:v>
                </c:pt>
                <c:pt idx="9">
                  <c:v>175699.22047999999</c:v>
                </c:pt>
                <c:pt idx="10">
                  <c:v>165062.24986000001</c:v>
                </c:pt>
                <c:pt idx="11">
                  <c:v>166898.95472000001</c:v>
                </c:pt>
                <c:pt idx="12">
                  <c:v>174742.48931999999</c:v>
                </c:pt>
                <c:pt idx="13">
                  <c:v>183191.69839000001</c:v>
                </c:pt>
                <c:pt idx="14">
                  <c:v>192004.21937000001</c:v>
                </c:pt>
                <c:pt idx="15">
                  <c:v>179500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5E-4B0A-B699-27C0AE57939E}"/>
            </c:ext>
          </c:extLst>
        </c:ser>
        <c:ser>
          <c:idx val="5"/>
          <c:order val="4"/>
          <c:tx>
            <c:strRef>
              <c:f>'sales chg'!$A$7</c:f>
              <c:strCache>
                <c:ptCount val="1"/>
                <c:pt idx="0">
                  <c:v>Flagler County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accent6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'sales chg'!$B$1:$R$1</c:f>
              <c:strCach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 (partial)</c:v>
                </c:pt>
              </c:strCache>
            </c:strRef>
          </c:cat>
          <c:val>
            <c:numRef>
              <c:f>'sales chg'!$B$7:$R$7</c:f>
              <c:numCache>
                <c:formatCode>"$"#,##0</c:formatCode>
                <c:ptCount val="16"/>
                <c:pt idx="0">
                  <c:v>155607.34468000001</c:v>
                </c:pt>
                <c:pt idx="1">
                  <c:v>159755.41967999999</c:v>
                </c:pt>
                <c:pt idx="2">
                  <c:v>170513.58699000001</c:v>
                </c:pt>
                <c:pt idx="3">
                  <c:v>202985.44201999999</c:v>
                </c:pt>
                <c:pt idx="4">
                  <c:v>259979.51861</c:v>
                </c:pt>
                <c:pt idx="5">
                  <c:v>296286.21038</c:v>
                </c:pt>
                <c:pt idx="6">
                  <c:v>256483.35746</c:v>
                </c:pt>
                <c:pt idx="7">
                  <c:v>206390.68315999999</c:v>
                </c:pt>
                <c:pt idx="8">
                  <c:v>189813.51989</c:v>
                </c:pt>
                <c:pt idx="9">
                  <c:v>175699.22047999999</c:v>
                </c:pt>
                <c:pt idx="10">
                  <c:v>149088.48374</c:v>
                </c:pt>
                <c:pt idx="11">
                  <c:v>156467.77004999999</c:v>
                </c:pt>
                <c:pt idx="12">
                  <c:v>165902.57514999999</c:v>
                </c:pt>
                <c:pt idx="13">
                  <c:v>172010.98439999999</c:v>
                </c:pt>
                <c:pt idx="14">
                  <c:v>186951.47675999999</c:v>
                </c:pt>
                <c:pt idx="15">
                  <c:v>188650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35E-4B0A-B699-27C0AE5793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052976"/>
        <c:axId val="158067536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'sales chg'!$A$3</c15:sqref>
                        </c15:formulaRef>
                      </c:ext>
                    </c:extLst>
                    <c:strCache>
                      <c:ptCount val="1"/>
                      <c:pt idx="0">
                        <c:v>Region</c:v>
                      </c:pt>
                    </c:strCache>
                  </c:strRef>
                </c:tx>
                <c:spPr>
                  <a:ln w="28575" cap="rnd">
                    <a:solidFill>
                      <a:srgbClr val="FF0000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</a:ln>
                    <a:effectLst/>
                  </c:spPr>
                </c:marker>
                <c:cat>
                  <c:strRef>
                    <c:extLst>
                      <c:ext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'sales chg'!$B$3:$R$3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171168.07913999999</c:v>
                      </c:pt>
                      <c:pt idx="1">
                        <c:v>179724.84714</c:v>
                      </c:pt>
                      <c:pt idx="2">
                        <c:v>195114.40221</c:v>
                      </c:pt>
                      <c:pt idx="3">
                        <c:v>211099.78823000001</c:v>
                      </c:pt>
                      <c:pt idx="4">
                        <c:v>240358.42285999999</c:v>
                      </c:pt>
                      <c:pt idx="5">
                        <c:v>267299.10720000003</c:v>
                      </c:pt>
                      <c:pt idx="6">
                        <c:v>243081.52437</c:v>
                      </c:pt>
                      <c:pt idx="7">
                        <c:v>211454.46103999999</c:v>
                      </c:pt>
                      <c:pt idx="8">
                        <c:v>206561.77165000001</c:v>
                      </c:pt>
                      <c:pt idx="9">
                        <c:v>197661.62304000001</c:v>
                      </c:pt>
                      <c:pt idx="10">
                        <c:v>186360.60467999999</c:v>
                      </c:pt>
                      <c:pt idx="11">
                        <c:v>182545.73173</c:v>
                      </c:pt>
                      <c:pt idx="12">
                        <c:v>194683.69104000001</c:v>
                      </c:pt>
                      <c:pt idx="13">
                        <c:v>210460.49856000001</c:v>
                      </c:pt>
                      <c:pt idx="14">
                        <c:v>217267.93244999999</c:v>
                      </c:pt>
                      <c:pt idx="15">
                        <c:v>198000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E35E-4B0A-B699-27C0AE57939E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chg'!$A$4</c15:sqref>
                        </c15:formulaRef>
                      </c:ext>
                    </c:extLst>
                    <c:strCache>
                      <c:ptCount val="1"/>
                      <c:pt idx="0">
                        <c:v>Baker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chg'!$B$4:$R$4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114066.94918</c:v>
                      </c:pt>
                      <c:pt idx="1">
                        <c:v>121746.94275</c:v>
                      </c:pt>
                      <c:pt idx="2">
                        <c:v>134067.93481000001</c:v>
                      </c:pt>
                      <c:pt idx="3">
                        <c:v>152143.99152000001</c:v>
                      </c:pt>
                      <c:pt idx="4">
                        <c:v>193574.37270000001</c:v>
                      </c:pt>
                      <c:pt idx="5">
                        <c:v>219779.26592000001</c:v>
                      </c:pt>
                      <c:pt idx="6">
                        <c:v>218357.45297000001</c:v>
                      </c:pt>
                      <c:pt idx="7">
                        <c:v>178066.91456</c:v>
                      </c:pt>
                      <c:pt idx="8">
                        <c:v>164356.17722000001</c:v>
                      </c:pt>
                      <c:pt idx="9">
                        <c:v>159227.41855999999</c:v>
                      </c:pt>
                      <c:pt idx="10">
                        <c:v>149088.48374</c:v>
                      </c:pt>
                      <c:pt idx="11">
                        <c:v>151252.17772000001</c:v>
                      </c:pt>
                      <c:pt idx="12">
                        <c:v>154184.54939999999</c:v>
                      </c:pt>
                      <c:pt idx="13">
                        <c:v>148738.91003999999</c:v>
                      </c:pt>
                      <c:pt idx="14">
                        <c:v>156635.02106999999</c:v>
                      </c:pt>
                      <c:pt idx="15">
                        <c:v>160000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E35E-4B0A-B699-27C0AE57939E}"/>
                  </c:ext>
                </c:extLst>
              </c15:ser>
            </c15:filteredLineSeries>
            <c15:filteredLineSeries>
              <c15:ser>
                <c:idx val="6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chg'!$A$8</c15:sqref>
                        </c15:formulaRef>
                      </c:ext>
                    </c:extLst>
                    <c:strCache>
                      <c:ptCount val="1"/>
                      <c:pt idx="0">
                        <c:v>Nassau County</c:v>
                      </c:pt>
                    </c:strCache>
                  </c:strRef>
                </c:tx>
                <c:spPr>
                  <a:ln w="28575" cap="rnd">
                    <a:solidFill>
                      <a:srgbClr val="ED7D31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ED7D31"/>
                    </a:solidFill>
                    <a:ln w="9525">
                      <a:solidFill>
                        <a:srgbClr val="ED7D31"/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chg'!$B$8:$R$8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223262.71192999999</c:v>
                      </c:pt>
                      <c:pt idx="1">
                        <c:v>232976.6537</c:v>
                      </c:pt>
                      <c:pt idx="2">
                        <c:v>232210.86960000001</c:v>
                      </c:pt>
                      <c:pt idx="3">
                        <c:v>241084.83322999999</c:v>
                      </c:pt>
                      <c:pt idx="4">
                        <c:v>275308.49965999997</c:v>
                      </c:pt>
                      <c:pt idx="5">
                        <c:v>302938.98816000001</c:v>
                      </c:pt>
                      <c:pt idx="6">
                        <c:v>293684.99758999998</c:v>
                      </c:pt>
                      <c:pt idx="7">
                        <c:v>259143.00659999999</c:v>
                      </c:pt>
                      <c:pt idx="8">
                        <c:v>234475.52457000001</c:v>
                      </c:pt>
                      <c:pt idx="9">
                        <c:v>236425.26355999999</c:v>
                      </c:pt>
                      <c:pt idx="10">
                        <c:v>205422.63224000001</c:v>
                      </c:pt>
                      <c:pt idx="11">
                        <c:v>208623.69339999999</c:v>
                      </c:pt>
                      <c:pt idx="12">
                        <c:v>212723.28331999999</c:v>
                      </c:pt>
                      <c:pt idx="13">
                        <c:v>236363.32915000001</c:v>
                      </c:pt>
                      <c:pt idx="14">
                        <c:v>232325.10544000001</c:v>
                      </c:pt>
                      <c:pt idx="15">
                        <c:v>246000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E35E-4B0A-B699-27C0AE57939E}"/>
                  </c:ext>
                </c:extLst>
              </c15:ser>
            </c15:filteredLineSeries>
            <c15:filteredLineSeries>
              <c15:ser>
                <c:idx val="7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chg'!$A$9</c15:sqref>
                        </c15:formulaRef>
                      </c:ext>
                    </c:extLst>
                    <c:strCache>
                      <c:ptCount val="1"/>
                      <c:pt idx="0">
                        <c:v>Putnam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>
                        <a:lumMod val="60000"/>
                      </a:schemeClr>
                    </a:solidFill>
                    <a:ln w="9525">
                      <a:solidFill>
                        <a:schemeClr val="accent2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chg'!$B$9:$R$9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96408.898331000004</c:v>
                      </c:pt>
                      <c:pt idx="1">
                        <c:v>99847.137300000002</c:v>
                      </c:pt>
                      <c:pt idx="2">
                        <c:v>104130.4348</c:v>
                      </c:pt>
                      <c:pt idx="3">
                        <c:v>120447.32662000001</c:v>
                      </c:pt>
                      <c:pt idx="4">
                        <c:v>147158.21807999999</c:v>
                      </c:pt>
                      <c:pt idx="5">
                        <c:v>163943.45241999999</c:v>
                      </c:pt>
                      <c:pt idx="6">
                        <c:v>155969.60926999999</c:v>
                      </c:pt>
                      <c:pt idx="7">
                        <c:v>143288.22031</c:v>
                      </c:pt>
                      <c:pt idx="8">
                        <c:v>122820.51287000001</c:v>
                      </c:pt>
                      <c:pt idx="9">
                        <c:v>115302.61344</c:v>
                      </c:pt>
                      <c:pt idx="10">
                        <c:v>95842.596690000006</c:v>
                      </c:pt>
                      <c:pt idx="11">
                        <c:v>113908.53660000001</c:v>
                      </c:pt>
                      <c:pt idx="12">
                        <c:v>107929.18458</c:v>
                      </c:pt>
                      <c:pt idx="13">
                        <c:v>105736.16394</c:v>
                      </c:pt>
                      <c:pt idx="14">
                        <c:v>101307.48943</c:v>
                      </c:pt>
                      <c:pt idx="15">
                        <c:v>110450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E35E-4B0A-B699-27C0AE57939E}"/>
                  </c:ext>
                </c:extLst>
              </c15:ser>
            </c15:filteredLineSeries>
            <c15:filteredLineSeries>
              <c15:ser>
                <c:idx val="8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chg'!$A$10</c15:sqref>
                        </c15:formulaRef>
                      </c:ext>
                    </c:extLst>
                    <c:strCache>
                      <c:ptCount val="1"/>
                      <c:pt idx="0">
                        <c:v>St. Johns County</c:v>
                      </c:pt>
                    </c:strCache>
                  </c:strRef>
                </c:tx>
                <c:spPr>
                  <a:ln w="28575" cap="rnd">
                    <a:solidFill>
                      <a:sysClr val="window" lastClr="FFFFFF">
                        <a:lumMod val="75000"/>
                      </a:sysClr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5B9BD5">
                        <a:lumMod val="40000"/>
                        <a:lumOff val="60000"/>
                      </a:srgbClr>
                    </a:solidFill>
                    <a:ln w="9525">
                      <a:solidFill>
                        <a:sysClr val="window" lastClr="FFFFFF">
                          <a:lumMod val="75000"/>
                        </a:sysClr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chg'!$B$10:$R$10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246265.53679000001</c:v>
                      </c:pt>
                      <c:pt idx="1">
                        <c:v>266259.03279999999</c:v>
                      </c:pt>
                      <c:pt idx="2">
                        <c:v>281022.01091999997</c:v>
                      </c:pt>
                      <c:pt idx="3">
                        <c:v>306950.50289</c:v>
                      </c:pt>
                      <c:pt idx="4">
                        <c:v>343614.43922</c:v>
                      </c:pt>
                      <c:pt idx="5">
                        <c:v>380158.73024</c:v>
                      </c:pt>
                      <c:pt idx="6">
                        <c:v>334641.46165999997</c:v>
                      </c:pt>
                      <c:pt idx="7">
                        <c:v>289859.54936</c:v>
                      </c:pt>
                      <c:pt idx="8">
                        <c:v>273554.77867000003</c:v>
                      </c:pt>
                      <c:pt idx="9">
                        <c:v>272773.03980000003</c:v>
                      </c:pt>
                      <c:pt idx="10">
                        <c:v>255580.25784000001</c:v>
                      </c:pt>
                      <c:pt idx="11">
                        <c:v>257650.26134999999</c:v>
                      </c:pt>
                      <c:pt idx="12">
                        <c:v>267612.98291000002</c:v>
                      </c:pt>
                      <c:pt idx="13">
                        <c:v>288371.35619999998</c:v>
                      </c:pt>
                      <c:pt idx="14">
                        <c:v>298111.81429000001</c:v>
                      </c:pt>
                      <c:pt idx="15">
                        <c:v>285000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E35E-4B0A-B699-27C0AE57939E}"/>
                  </c:ext>
                </c:extLst>
              </c15:ser>
            </c15:filteredLineSeries>
          </c:ext>
        </c:extLst>
      </c:lineChart>
      <c:catAx>
        <c:axId val="158052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67536"/>
        <c:crosses val="autoZero"/>
        <c:auto val="1"/>
        <c:lblAlgn val="ctr"/>
        <c:lblOffset val="100"/>
        <c:noMultiLvlLbl val="0"/>
      </c:catAx>
      <c:valAx>
        <c:axId val="158067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52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'sales chg'!$A$2</c:f>
              <c:strCache>
                <c:ptCount val="1"/>
                <c:pt idx="0">
                  <c:v>Florida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strRef>
              <c:f>'sales chg'!$B$1:$R$1</c:f>
              <c:strCach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 (partial)</c:v>
                </c:pt>
              </c:strCache>
            </c:strRef>
          </c:cat>
          <c:val>
            <c:numRef>
              <c:f>'sales chg'!$B$2:$R$2</c:f>
              <c:numCache>
                <c:formatCode>"$"#,##0</c:formatCode>
                <c:ptCount val="16"/>
                <c:pt idx="0">
                  <c:v>177662.9944</c:v>
                </c:pt>
                <c:pt idx="1">
                  <c:v>189043.91329</c:v>
                </c:pt>
                <c:pt idx="2">
                  <c:v>203184.51089999999</c:v>
                </c:pt>
                <c:pt idx="3">
                  <c:v>228215.98728</c:v>
                </c:pt>
                <c:pt idx="4">
                  <c:v>277025.34554000001</c:v>
                </c:pt>
                <c:pt idx="5">
                  <c:v>296999.00799999997</c:v>
                </c:pt>
                <c:pt idx="6">
                  <c:v>277279.30536</c:v>
                </c:pt>
                <c:pt idx="7">
                  <c:v>216240.00937000001</c:v>
                </c:pt>
                <c:pt idx="8">
                  <c:v>184230.76931</c:v>
                </c:pt>
                <c:pt idx="9">
                  <c:v>174601.10034999999</c:v>
                </c:pt>
                <c:pt idx="10">
                  <c:v>163997.33210999999</c:v>
                </c:pt>
                <c:pt idx="11">
                  <c:v>170028.31012000001</c:v>
                </c:pt>
                <c:pt idx="12">
                  <c:v>190160.94425999999</c:v>
                </c:pt>
                <c:pt idx="13">
                  <c:v>204389.52264000001</c:v>
                </c:pt>
                <c:pt idx="14">
                  <c:v>217267.93244999999</c:v>
                </c:pt>
                <c:pt idx="15">
                  <c:v>212000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8A-4F8B-8DE6-D6B28AD1406B}"/>
            </c:ext>
          </c:extLst>
        </c:ser>
        <c:ser>
          <c:idx val="6"/>
          <c:order val="6"/>
          <c:tx>
            <c:strRef>
              <c:f>'sales chg'!$A$8</c:f>
              <c:strCache>
                <c:ptCount val="1"/>
                <c:pt idx="0">
                  <c:v>Nassau County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rgbClr val="ED7D31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ED7D31"/>
              </a:solidFill>
              <a:ln w="9525">
                <a:solidFill>
                  <a:srgbClr val="ED7D31"/>
                </a:solidFill>
              </a:ln>
              <a:effectLst/>
            </c:spPr>
          </c:marker>
          <c:cat>
            <c:strRef>
              <c:f>'sales chg'!$B$1:$R$1</c:f>
              <c:strCach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 (partial)</c:v>
                </c:pt>
              </c:strCache>
            </c:strRef>
          </c:cat>
          <c:val>
            <c:numRef>
              <c:f>'sales chg'!$B$8:$R$8</c:f>
              <c:numCache>
                <c:formatCode>"$"#,##0</c:formatCode>
                <c:ptCount val="16"/>
                <c:pt idx="0">
                  <c:v>223262.71192999999</c:v>
                </c:pt>
                <c:pt idx="1">
                  <c:v>232976.6537</c:v>
                </c:pt>
                <c:pt idx="2">
                  <c:v>232210.86960000001</c:v>
                </c:pt>
                <c:pt idx="3">
                  <c:v>241084.83322999999</c:v>
                </c:pt>
                <c:pt idx="4">
                  <c:v>275308.49965999997</c:v>
                </c:pt>
                <c:pt idx="5">
                  <c:v>302938.98816000001</c:v>
                </c:pt>
                <c:pt idx="6">
                  <c:v>293684.99758999998</c:v>
                </c:pt>
                <c:pt idx="7">
                  <c:v>259143.00659999999</c:v>
                </c:pt>
                <c:pt idx="8">
                  <c:v>234475.52457000001</c:v>
                </c:pt>
                <c:pt idx="9">
                  <c:v>236425.26355999999</c:v>
                </c:pt>
                <c:pt idx="10">
                  <c:v>205422.63224000001</c:v>
                </c:pt>
                <c:pt idx="11">
                  <c:v>208623.69339999999</c:v>
                </c:pt>
                <c:pt idx="12">
                  <c:v>212723.28331999999</c:v>
                </c:pt>
                <c:pt idx="13">
                  <c:v>236363.32915000001</c:v>
                </c:pt>
                <c:pt idx="14">
                  <c:v>232325.10544000001</c:v>
                </c:pt>
                <c:pt idx="15">
                  <c:v>246000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8A-4F8B-8DE6-D6B28AD1406B}"/>
            </c:ext>
          </c:extLst>
        </c:ser>
        <c:ser>
          <c:idx val="8"/>
          <c:order val="8"/>
          <c:tx>
            <c:strRef>
              <c:f>'sales chg'!$A$10</c:f>
              <c:strCache>
                <c:ptCount val="1"/>
                <c:pt idx="0">
                  <c:v>St. Johns County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ysClr val="window" lastClr="FFFFFF">
                  <a:lumMod val="75000"/>
                </a:sys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5B9BD5">
                  <a:lumMod val="40000"/>
                  <a:lumOff val="60000"/>
                </a:srgbClr>
              </a:solidFill>
              <a:ln w="9525">
                <a:solidFill>
                  <a:sysClr val="window" lastClr="FFFFFF">
                    <a:lumMod val="75000"/>
                  </a:sysClr>
                </a:solidFill>
              </a:ln>
              <a:effectLst/>
            </c:spPr>
          </c:marker>
          <c:cat>
            <c:strRef>
              <c:f>'sales chg'!$B$1:$R$1</c:f>
              <c:strCach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 (partial)</c:v>
                </c:pt>
              </c:strCache>
            </c:strRef>
          </c:cat>
          <c:val>
            <c:numRef>
              <c:f>'sales chg'!$B$10:$R$10</c:f>
              <c:numCache>
                <c:formatCode>"$"#,##0</c:formatCode>
                <c:ptCount val="16"/>
                <c:pt idx="0">
                  <c:v>246265.53679000001</c:v>
                </c:pt>
                <c:pt idx="1">
                  <c:v>266259.03279999999</c:v>
                </c:pt>
                <c:pt idx="2">
                  <c:v>281022.01091999997</c:v>
                </c:pt>
                <c:pt idx="3">
                  <c:v>306950.50289</c:v>
                </c:pt>
                <c:pt idx="4">
                  <c:v>343614.43922</c:v>
                </c:pt>
                <c:pt idx="5">
                  <c:v>380158.73024</c:v>
                </c:pt>
                <c:pt idx="6">
                  <c:v>334641.46165999997</c:v>
                </c:pt>
                <c:pt idx="7">
                  <c:v>289859.54936</c:v>
                </c:pt>
                <c:pt idx="8">
                  <c:v>273554.77867000003</c:v>
                </c:pt>
                <c:pt idx="9">
                  <c:v>272773.03980000003</c:v>
                </c:pt>
                <c:pt idx="10">
                  <c:v>255580.25784000001</c:v>
                </c:pt>
                <c:pt idx="11">
                  <c:v>257650.26134999999</c:v>
                </c:pt>
                <c:pt idx="12">
                  <c:v>267612.98291000002</c:v>
                </c:pt>
                <c:pt idx="13">
                  <c:v>288371.35619999998</c:v>
                </c:pt>
                <c:pt idx="14">
                  <c:v>298111.81429000001</c:v>
                </c:pt>
                <c:pt idx="15">
                  <c:v>285000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38A-4F8B-8DE6-D6B28AD140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052976"/>
        <c:axId val="158067536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'sales chg'!$A$3</c15:sqref>
                        </c15:formulaRef>
                      </c:ext>
                    </c:extLst>
                    <c:strCache>
                      <c:ptCount val="1"/>
                      <c:pt idx="0">
                        <c:v>Region</c:v>
                      </c:pt>
                    </c:strCache>
                  </c:strRef>
                </c:tx>
                <c:spPr>
                  <a:ln w="28575" cap="rnd">
                    <a:solidFill>
                      <a:srgbClr val="FF0000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</a:ln>
                    <a:effectLst/>
                  </c:spPr>
                </c:marker>
                <c:cat>
                  <c:strRef>
                    <c:extLst>
                      <c:ext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'sales chg'!$B$3:$R$3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171168.07913999999</c:v>
                      </c:pt>
                      <c:pt idx="1">
                        <c:v>179724.84714</c:v>
                      </c:pt>
                      <c:pt idx="2">
                        <c:v>195114.40221</c:v>
                      </c:pt>
                      <c:pt idx="3">
                        <c:v>211099.78823000001</c:v>
                      </c:pt>
                      <c:pt idx="4">
                        <c:v>240358.42285999999</c:v>
                      </c:pt>
                      <c:pt idx="5">
                        <c:v>267299.10720000003</c:v>
                      </c:pt>
                      <c:pt idx="6">
                        <c:v>243081.52437</c:v>
                      </c:pt>
                      <c:pt idx="7">
                        <c:v>211454.46103999999</c:v>
                      </c:pt>
                      <c:pt idx="8">
                        <c:v>206561.77165000001</c:v>
                      </c:pt>
                      <c:pt idx="9">
                        <c:v>197661.62304000001</c:v>
                      </c:pt>
                      <c:pt idx="10">
                        <c:v>186360.60467999999</c:v>
                      </c:pt>
                      <c:pt idx="11">
                        <c:v>182545.73173</c:v>
                      </c:pt>
                      <c:pt idx="12">
                        <c:v>194683.69104000001</c:v>
                      </c:pt>
                      <c:pt idx="13">
                        <c:v>210460.49856000001</c:v>
                      </c:pt>
                      <c:pt idx="14">
                        <c:v>217267.93244999999</c:v>
                      </c:pt>
                      <c:pt idx="15">
                        <c:v>198000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E38A-4F8B-8DE6-D6B28AD1406B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chg'!$A$4</c15:sqref>
                        </c15:formulaRef>
                      </c:ext>
                    </c:extLst>
                    <c:strCache>
                      <c:ptCount val="1"/>
                      <c:pt idx="0">
                        <c:v>Baker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chg'!$B$4:$R$4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114066.94918</c:v>
                      </c:pt>
                      <c:pt idx="1">
                        <c:v>121746.94275</c:v>
                      </c:pt>
                      <c:pt idx="2">
                        <c:v>134067.93481000001</c:v>
                      </c:pt>
                      <c:pt idx="3">
                        <c:v>152143.99152000001</c:v>
                      </c:pt>
                      <c:pt idx="4">
                        <c:v>193574.37270000001</c:v>
                      </c:pt>
                      <c:pt idx="5">
                        <c:v>219779.26592000001</c:v>
                      </c:pt>
                      <c:pt idx="6">
                        <c:v>218357.45297000001</c:v>
                      </c:pt>
                      <c:pt idx="7">
                        <c:v>178066.91456</c:v>
                      </c:pt>
                      <c:pt idx="8">
                        <c:v>164356.17722000001</c:v>
                      </c:pt>
                      <c:pt idx="9">
                        <c:v>159227.41855999999</c:v>
                      </c:pt>
                      <c:pt idx="10">
                        <c:v>149088.48374</c:v>
                      </c:pt>
                      <c:pt idx="11">
                        <c:v>151252.17772000001</c:v>
                      </c:pt>
                      <c:pt idx="12">
                        <c:v>154184.54939999999</c:v>
                      </c:pt>
                      <c:pt idx="13">
                        <c:v>148738.91003999999</c:v>
                      </c:pt>
                      <c:pt idx="14">
                        <c:v>156635.02106999999</c:v>
                      </c:pt>
                      <c:pt idx="15">
                        <c:v>160000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E38A-4F8B-8DE6-D6B28AD1406B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chg'!$A$5</c15:sqref>
                        </c15:formulaRef>
                      </c:ext>
                    </c:extLst>
                    <c:strCache>
                      <c:ptCount val="1"/>
                      <c:pt idx="0">
                        <c:v>Clay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/>
                    </a:solidFill>
                    <a:ln w="9525">
                      <a:solidFill>
                        <a:schemeClr val="accent4"/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chg'!$B$5:$R$5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172724.15259000001</c:v>
                      </c:pt>
                      <c:pt idx="1">
                        <c:v>180323.92996000001</c:v>
                      </c:pt>
                      <c:pt idx="2">
                        <c:v>190595.14134</c:v>
                      </c:pt>
                      <c:pt idx="3">
                        <c:v>214269.45472000001</c:v>
                      </c:pt>
                      <c:pt idx="4">
                        <c:v>233000.51196</c:v>
                      </c:pt>
                      <c:pt idx="5">
                        <c:v>268902.90184000001</c:v>
                      </c:pt>
                      <c:pt idx="6">
                        <c:v>248973.7096</c:v>
                      </c:pt>
                      <c:pt idx="7">
                        <c:v>211454.46103999999</c:v>
                      </c:pt>
                      <c:pt idx="8">
                        <c:v>190204.31242999999</c:v>
                      </c:pt>
                      <c:pt idx="9">
                        <c:v>175699.22047999999</c:v>
                      </c:pt>
                      <c:pt idx="10">
                        <c:v>165062.24986000001</c:v>
                      </c:pt>
                      <c:pt idx="11">
                        <c:v>166898.95472000001</c:v>
                      </c:pt>
                      <c:pt idx="12">
                        <c:v>174742.48931999999</c:v>
                      </c:pt>
                      <c:pt idx="13">
                        <c:v>183191.69839000001</c:v>
                      </c:pt>
                      <c:pt idx="14">
                        <c:v>192004.21937000001</c:v>
                      </c:pt>
                      <c:pt idx="15">
                        <c:v>179500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E38A-4F8B-8DE6-D6B28AD1406B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chg'!$A$6</c15:sqref>
                        </c15:formulaRef>
                      </c:ext>
                    </c:extLst>
                    <c:strCache>
                      <c:ptCount val="1"/>
                      <c:pt idx="0">
                        <c:v>Duval County</c:v>
                      </c:pt>
                    </c:strCache>
                  </c:strRef>
                </c:tx>
                <c:spPr>
                  <a:ln w="28575" cap="rnd">
                    <a:solidFill>
                      <a:srgbClr val="7030A0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7030A0"/>
                    </a:solidFill>
                    <a:ln w="9525">
                      <a:solidFill>
                        <a:srgbClr val="7030A0"/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chg'!$B$6:$R$6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159260.73451000001</c:v>
                      </c:pt>
                      <c:pt idx="1">
                        <c:v>169074.48582999999</c:v>
                      </c:pt>
                      <c:pt idx="2">
                        <c:v>184831.52176999999</c:v>
                      </c:pt>
                      <c:pt idx="3">
                        <c:v>193856.80252999999</c:v>
                      </c:pt>
                      <c:pt idx="4">
                        <c:v>213992.57545999999</c:v>
                      </c:pt>
                      <c:pt idx="5">
                        <c:v>228095.23814</c:v>
                      </c:pt>
                      <c:pt idx="6">
                        <c:v>218357.45297000001</c:v>
                      </c:pt>
                      <c:pt idx="7">
                        <c:v>193647.76957999999</c:v>
                      </c:pt>
                      <c:pt idx="8">
                        <c:v>194279.72036000001</c:v>
                      </c:pt>
                      <c:pt idx="9">
                        <c:v>184484.18150000001</c:v>
                      </c:pt>
                      <c:pt idx="10">
                        <c:v>170386.83856</c:v>
                      </c:pt>
                      <c:pt idx="11">
                        <c:v>157093.64113</c:v>
                      </c:pt>
                      <c:pt idx="12">
                        <c:v>168575.10733999999</c:v>
                      </c:pt>
                      <c:pt idx="13">
                        <c:v>182028.09466999999</c:v>
                      </c:pt>
                      <c:pt idx="14">
                        <c:v>193924.26156000001</c:v>
                      </c:pt>
                      <c:pt idx="15">
                        <c:v>175000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E38A-4F8B-8DE6-D6B28AD1406B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chg'!$A$7</c15:sqref>
                        </c15:formulaRef>
                      </c:ext>
                    </c:extLst>
                    <c:strCache>
                      <c:ptCount val="1"/>
                      <c:pt idx="0">
                        <c:v>Flagler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6"/>
                    </a:solidFill>
                    <a:ln w="9525">
                      <a:solidFill>
                        <a:schemeClr val="accent6"/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chg'!$B$7:$R$7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155607.34468000001</c:v>
                      </c:pt>
                      <c:pt idx="1">
                        <c:v>159755.41967999999</c:v>
                      </c:pt>
                      <c:pt idx="2">
                        <c:v>170513.58699000001</c:v>
                      </c:pt>
                      <c:pt idx="3">
                        <c:v>202985.44201999999</c:v>
                      </c:pt>
                      <c:pt idx="4">
                        <c:v>259979.51861</c:v>
                      </c:pt>
                      <c:pt idx="5">
                        <c:v>296286.21038</c:v>
                      </c:pt>
                      <c:pt idx="6">
                        <c:v>256483.35746</c:v>
                      </c:pt>
                      <c:pt idx="7">
                        <c:v>206390.68315999999</c:v>
                      </c:pt>
                      <c:pt idx="8">
                        <c:v>189813.51989</c:v>
                      </c:pt>
                      <c:pt idx="9">
                        <c:v>175699.22047999999</c:v>
                      </c:pt>
                      <c:pt idx="10">
                        <c:v>149088.48374</c:v>
                      </c:pt>
                      <c:pt idx="11">
                        <c:v>156467.77004999999</c:v>
                      </c:pt>
                      <c:pt idx="12">
                        <c:v>165902.57514999999</c:v>
                      </c:pt>
                      <c:pt idx="13">
                        <c:v>172010.98439999999</c:v>
                      </c:pt>
                      <c:pt idx="14">
                        <c:v>186951.47675999999</c:v>
                      </c:pt>
                      <c:pt idx="15">
                        <c:v>188650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E38A-4F8B-8DE6-D6B28AD1406B}"/>
                  </c:ext>
                </c:extLst>
              </c15:ser>
            </c15:filteredLineSeries>
            <c15:filteredLin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chg'!$A$9</c15:sqref>
                        </c15:formulaRef>
                      </c:ext>
                    </c:extLst>
                    <c:strCache>
                      <c:ptCount val="1"/>
                      <c:pt idx="0">
                        <c:v>Putnam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>
                        <a:lumMod val="60000"/>
                      </a:schemeClr>
                    </a:solidFill>
                    <a:ln w="9525">
                      <a:solidFill>
                        <a:schemeClr val="accent2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chg'!$B$9:$R$9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96408.898331000004</c:v>
                      </c:pt>
                      <c:pt idx="1">
                        <c:v>99847.137300000002</c:v>
                      </c:pt>
                      <c:pt idx="2">
                        <c:v>104130.4348</c:v>
                      </c:pt>
                      <c:pt idx="3">
                        <c:v>120447.32662000001</c:v>
                      </c:pt>
                      <c:pt idx="4">
                        <c:v>147158.21807999999</c:v>
                      </c:pt>
                      <c:pt idx="5">
                        <c:v>163943.45241999999</c:v>
                      </c:pt>
                      <c:pt idx="6">
                        <c:v>155969.60926999999</c:v>
                      </c:pt>
                      <c:pt idx="7">
                        <c:v>143288.22031</c:v>
                      </c:pt>
                      <c:pt idx="8">
                        <c:v>122820.51287000001</c:v>
                      </c:pt>
                      <c:pt idx="9">
                        <c:v>115302.61344</c:v>
                      </c:pt>
                      <c:pt idx="10">
                        <c:v>95842.596690000006</c:v>
                      </c:pt>
                      <c:pt idx="11">
                        <c:v>113908.53660000001</c:v>
                      </c:pt>
                      <c:pt idx="12">
                        <c:v>107929.18458</c:v>
                      </c:pt>
                      <c:pt idx="13">
                        <c:v>105736.16394</c:v>
                      </c:pt>
                      <c:pt idx="14">
                        <c:v>101307.48943</c:v>
                      </c:pt>
                      <c:pt idx="15">
                        <c:v>110450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E38A-4F8B-8DE6-D6B28AD1406B}"/>
                  </c:ext>
                </c:extLst>
              </c15:ser>
            </c15:filteredLineSeries>
          </c:ext>
        </c:extLst>
      </c:lineChart>
      <c:catAx>
        <c:axId val="158052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67536"/>
        <c:crosses val="autoZero"/>
        <c:auto val="1"/>
        <c:lblAlgn val="ctr"/>
        <c:lblOffset val="100"/>
        <c:noMultiLvlLbl val="0"/>
      </c:catAx>
      <c:valAx>
        <c:axId val="158067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52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'sales chg'!$A$2</c:f>
              <c:strCache>
                <c:ptCount val="1"/>
                <c:pt idx="0">
                  <c:v>Florida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strRef>
              <c:extLst>
                <c:ext xmlns:c15="http://schemas.microsoft.com/office/drawing/2012/chart" uri="{02D57815-91ED-43cb-92C2-25804820EDAC}">
                  <c15:fullRef>
                    <c15:sqref>'sales chg'!$B$1:$R$1</c15:sqref>
                  </c15:fullRef>
                </c:ext>
              </c:extLst>
              <c:f>'sales chg'!$C$1:$R$1</c:f>
              <c:strCach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 (partial)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'sales chg'!$B$2:$R$2</c15:sqref>
                  </c15:fullRef>
                </c:ext>
              </c:extLst>
              <c:f>'sales chg'!$C$2:$R$2</c:f>
              <c:numCache>
                <c:formatCode>"$"#,##0</c:formatCode>
                <c:ptCount val="16"/>
                <c:pt idx="0">
                  <c:v>177662.9944</c:v>
                </c:pt>
                <c:pt idx="1">
                  <c:v>189043.91329</c:v>
                </c:pt>
                <c:pt idx="2">
                  <c:v>203184.51089999999</c:v>
                </c:pt>
                <c:pt idx="3">
                  <c:v>228215.98728</c:v>
                </c:pt>
                <c:pt idx="4">
                  <c:v>277025.34554000001</c:v>
                </c:pt>
                <c:pt idx="5">
                  <c:v>296999.00799999997</c:v>
                </c:pt>
                <c:pt idx="6">
                  <c:v>277279.30536</c:v>
                </c:pt>
                <c:pt idx="7">
                  <c:v>216240.00937000001</c:v>
                </c:pt>
                <c:pt idx="8">
                  <c:v>184230.76931</c:v>
                </c:pt>
                <c:pt idx="9">
                  <c:v>174601.10034999999</c:v>
                </c:pt>
                <c:pt idx="10">
                  <c:v>163997.33210999999</c:v>
                </c:pt>
                <c:pt idx="11">
                  <c:v>170028.31012000001</c:v>
                </c:pt>
                <c:pt idx="12">
                  <c:v>190160.94425999999</c:v>
                </c:pt>
                <c:pt idx="13">
                  <c:v>204389.52264000001</c:v>
                </c:pt>
                <c:pt idx="14">
                  <c:v>217267.93244999999</c:v>
                </c:pt>
                <c:pt idx="15">
                  <c:v>212000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694-43B8-852B-BAD33E5F5189}"/>
            </c:ext>
          </c:extLst>
        </c:ser>
        <c:ser>
          <c:idx val="2"/>
          <c:order val="2"/>
          <c:tx>
            <c:strRef>
              <c:f>'sales chg'!$A$4</c:f>
              <c:strCache>
                <c:ptCount val="1"/>
                <c:pt idx="0">
                  <c:v>Baker County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extLst>
                <c:ext xmlns:c15="http://schemas.microsoft.com/office/drawing/2012/chart" uri="{02D57815-91ED-43cb-92C2-25804820EDAC}">
                  <c15:fullRef>
                    <c15:sqref>'sales chg'!$B$1:$R$1</c15:sqref>
                  </c15:fullRef>
                </c:ext>
              </c:extLst>
              <c:f>'sales chg'!$C$1:$R$1</c:f>
              <c:strCach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 (partial)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'sales chg'!$B$4:$R$4</c15:sqref>
                  </c15:fullRef>
                </c:ext>
              </c:extLst>
              <c:f>'sales chg'!$C$4:$R$4</c:f>
              <c:numCache>
                <c:formatCode>"$"#,##0</c:formatCode>
                <c:ptCount val="16"/>
                <c:pt idx="0">
                  <c:v>114066.94918</c:v>
                </c:pt>
                <c:pt idx="1">
                  <c:v>121746.94275</c:v>
                </c:pt>
                <c:pt idx="2">
                  <c:v>134067.93481000001</c:v>
                </c:pt>
                <c:pt idx="3">
                  <c:v>152143.99152000001</c:v>
                </c:pt>
                <c:pt idx="4">
                  <c:v>193574.37270000001</c:v>
                </c:pt>
                <c:pt idx="5">
                  <c:v>219779.26592000001</c:v>
                </c:pt>
                <c:pt idx="6">
                  <c:v>218357.45297000001</c:v>
                </c:pt>
                <c:pt idx="7">
                  <c:v>178066.91456</c:v>
                </c:pt>
                <c:pt idx="8">
                  <c:v>164356.17722000001</c:v>
                </c:pt>
                <c:pt idx="9">
                  <c:v>159227.41855999999</c:v>
                </c:pt>
                <c:pt idx="10">
                  <c:v>149088.48374</c:v>
                </c:pt>
                <c:pt idx="11">
                  <c:v>151252.17772000001</c:v>
                </c:pt>
                <c:pt idx="12">
                  <c:v>154184.54939999999</c:v>
                </c:pt>
                <c:pt idx="13">
                  <c:v>148738.91003999999</c:v>
                </c:pt>
                <c:pt idx="14">
                  <c:v>156635.02106999999</c:v>
                </c:pt>
                <c:pt idx="15">
                  <c:v>160000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694-43B8-852B-BAD33E5F5189}"/>
            </c:ext>
          </c:extLst>
        </c:ser>
        <c:ser>
          <c:idx val="7"/>
          <c:order val="7"/>
          <c:tx>
            <c:strRef>
              <c:f>'sales chg'!$A$9</c:f>
              <c:strCache>
                <c:ptCount val="1"/>
                <c:pt idx="0">
                  <c:v>Putnam County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cat>
            <c:strRef>
              <c:extLst>
                <c:ext xmlns:c15="http://schemas.microsoft.com/office/drawing/2012/chart" uri="{02D57815-91ED-43cb-92C2-25804820EDAC}">
                  <c15:fullRef>
                    <c15:sqref>'sales chg'!$B$1:$R$1</c15:sqref>
                  </c15:fullRef>
                </c:ext>
              </c:extLst>
              <c:f>'sales chg'!$C$1:$R$1</c:f>
              <c:strCach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 (partial)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'sales chg'!$B$9:$R$9</c15:sqref>
                  </c15:fullRef>
                </c:ext>
              </c:extLst>
              <c:f>'sales chg'!$C$9:$R$9</c:f>
              <c:numCache>
                <c:formatCode>"$"#,##0</c:formatCode>
                <c:ptCount val="16"/>
                <c:pt idx="0">
                  <c:v>96408.898331000004</c:v>
                </c:pt>
                <c:pt idx="1">
                  <c:v>99847.137300000002</c:v>
                </c:pt>
                <c:pt idx="2">
                  <c:v>104130.4348</c:v>
                </c:pt>
                <c:pt idx="3">
                  <c:v>120447.32662000001</c:v>
                </c:pt>
                <c:pt idx="4">
                  <c:v>147158.21807999999</c:v>
                </c:pt>
                <c:pt idx="5">
                  <c:v>163943.45241999999</c:v>
                </c:pt>
                <c:pt idx="6">
                  <c:v>155969.60926999999</c:v>
                </c:pt>
                <c:pt idx="7">
                  <c:v>143288.22031</c:v>
                </c:pt>
                <c:pt idx="8">
                  <c:v>122820.51287000001</c:v>
                </c:pt>
                <c:pt idx="9">
                  <c:v>115302.61344</c:v>
                </c:pt>
                <c:pt idx="10">
                  <c:v>95842.596690000006</c:v>
                </c:pt>
                <c:pt idx="11">
                  <c:v>113908.53660000001</c:v>
                </c:pt>
                <c:pt idx="12">
                  <c:v>107929.18458</c:v>
                </c:pt>
                <c:pt idx="13">
                  <c:v>105736.16394</c:v>
                </c:pt>
                <c:pt idx="14">
                  <c:v>101307.48943</c:v>
                </c:pt>
                <c:pt idx="15">
                  <c:v>110450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694-43B8-852B-BAD33E5F51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052976"/>
        <c:axId val="158067536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'sales chg'!$A$3</c15:sqref>
                        </c15:formulaRef>
                      </c:ext>
                    </c:extLst>
                    <c:strCache>
                      <c:ptCount val="1"/>
                      <c:pt idx="0">
                        <c:v>Region</c:v>
                      </c:pt>
                    </c:strCache>
                  </c:strRef>
                </c:tx>
                <c:spPr>
                  <a:ln w="28575" cap="rnd">
                    <a:solidFill>
                      <a:srgbClr val="FF0000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</a:ln>
                    <a:effectLst/>
                  </c:spPr>
                </c:marker>
                <c:cat>
                  <c:strRef>
                    <c:extLst>
                      <c:ext uri="{02D57815-91ED-43cb-92C2-25804820EDAC}">
                        <c15:fullRef>
                          <c15:sqref>'sales chg'!$B$1:$R$1</c15:sqref>
                        </c15:fullRef>
                        <c15:formulaRef>
                          <c15:sqref>'sales chg'!$C$1:$R$1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'sales chg'!$B$3:$R$3</c15:sqref>
                        </c15:fullRef>
                        <c15:formulaRef>
                          <c15:sqref>'sales chg'!$C$3:$R$3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171168.07913999999</c:v>
                      </c:pt>
                      <c:pt idx="1">
                        <c:v>179724.84714</c:v>
                      </c:pt>
                      <c:pt idx="2">
                        <c:v>195114.40221</c:v>
                      </c:pt>
                      <c:pt idx="3">
                        <c:v>211099.78823000001</c:v>
                      </c:pt>
                      <c:pt idx="4">
                        <c:v>240358.42285999999</c:v>
                      </c:pt>
                      <c:pt idx="5">
                        <c:v>267299.10720000003</c:v>
                      </c:pt>
                      <c:pt idx="6">
                        <c:v>243081.52437</c:v>
                      </c:pt>
                      <c:pt idx="7">
                        <c:v>211454.46103999999</c:v>
                      </c:pt>
                      <c:pt idx="8">
                        <c:v>206561.77165000001</c:v>
                      </c:pt>
                      <c:pt idx="9">
                        <c:v>197661.62304000001</c:v>
                      </c:pt>
                      <c:pt idx="10">
                        <c:v>186360.60467999999</c:v>
                      </c:pt>
                      <c:pt idx="11">
                        <c:v>182545.73173</c:v>
                      </c:pt>
                      <c:pt idx="12">
                        <c:v>194683.69104000001</c:v>
                      </c:pt>
                      <c:pt idx="13">
                        <c:v>210460.49856000001</c:v>
                      </c:pt>
                      <c:pt idx="14">
                        <c:v>217267.93244999999</c:v>
                      </c:pt>
                      <c:pt idx="15">
                        <c:v>198000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5694-43B8-852B-BAD33E5F5189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chg'!$A$5</c15:sqref>
                        </c15:formulaRef>
                      </c:ext>
                    </c:extLst>
                    <c:strCache>
                      <c:ptCount val="1"/>
                      <c:pt idx="0">
                        <c:v>Clay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/>
                    </a:solidFill>
                    <a:ln w="9525">
                      <a:solidFill>
                        <a:schemeClr val="accent4"/>
                      </a:solidFill>
                    </a:ln>
                    <a:effectLst/>
                  </c:spPr>
                </c:marker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'sales chg'!$B$1:$R$1</c15:sqref>
                        </c15:fullRef>
                        <c15:formulaRef>
                          <c15:sqref>'sales chg'!$C$1:$R$1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'sales chg'!$B$5:$R$5</c15:sqref>
                        </c15:fullRef>
                        <c15:formulaRef>
                          <c15:sqref>'sales chg'!$C$5:$R$5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172724.15259000001</c:v>
                      </c:pt>
                      <c:pt idx="1">
                        <c:v>180323.92996000001</c:v>
                      </c:pt>
                      <c:pt idx="2">
                        <c:v>190595.14134</c:v>
                      </c:pt>
                      <c:pt idx="3">
                        <c:v>214269.45472000001</c:v>
                      </c:pt>
                      <c:pt idx="4">
                        <c:v>233000.51196</c:v>
                      </c:pt>
                      <c:pt idx="5">
                        <c:v>268902.90184000001</c:v>
                      </c:pt>
                      <c:pt idx="6">
                        <c:v>248973.7096</c:v>
                      </c:pt>
                      <c:pt idx="7">
                        <c:v>211454.46103999999</c:v>
                      </c:pt>
                      <c:pt idx="8">
                        <c:v>190204.31242999999</c:v>
                      </c:pt>
                      <c:pt idx="9">
                        <c:v>175699.22047999999</c:v>
                      </c:pt>
                      <c:pt idx="10">
                        <c:v>165062.24986000001</c:v>
                      </c:pt>
                      <c:pt idx="11">
                        <c:v>166898.95472000001</c:v>
                      </c:pt>
                      <c:pt idx="12">
                        <c:v>174742.48931999999</c:v>
                      </c:pt>
                      <c:pt idx="13">
                        <c:v>183191.69839000001</c:v>
                      </c:pt>
                      <c:pt idx="14">
                        <c:v>192004.21937000001</c:v>
                      </c:pt>
                      <c:pt idx="15">
                        <c:v>179500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5694-43B8-852B-BAD33E5F5189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chg'!$A$6</c15:sqref>
                        </c15:formulaRef>
                      </c:ext>
                    </c:extLst>
                    <c:strCache>
                      <c:ptCount val="1"/>
                      <c:pt idx="0">
                        <c:v>Duval County</c:v>
                      </c:pt>
                    </c:strCache>
                  </c:strRef>
                </c:tx>
                <c:spPr>
                  <a:ln w="28575" cap="rnd">
                    <a:solidFill>
                      <a:srgbClr val="7030A0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7030A0"/>
                    </a:solidFill>
                    <a:ln w="9525">
                      <a:solidFill>
                        <a:srgbClr val="7030A0"/>
                      </a:solidFill>
                    </a:ln>
                    <a:effectLst/>
                  </c:spPr>
                </c:marker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'sales chg'!$B$1:$R$1</c15:sqref>
                        </c15:fullRef>
                        <c15:formulaRef>
                          <c15:sqref>'sales chg'!$C$1:$R$1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'sales chg'!$B$6:$R$6</c15:sqref>
                        </c15:fullRef>
                        <c15:formulaRef>
                          <c15:sqref>'sales chg'!$C$6:$R$6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159260.73451000001</c:v>
                      </c:pt>
                      <c:pt idx="1">
                        <c:v>169074.48582999999</c:v>
                      </c:pt>
                      <c:pt idx="2">
                        <c:v>184831.52176999999</c:v>
                      </c:pt>
                      <c:pt idx="3">
                        <c:v>193856.80252999999</c:v>
                      </c:pt>
                      <c:pt idx="4">
                        <c:v>213992.57545999999</c:v>
                      </c:pt>
                      <c:pt idx="5">
                        <c:v>228095.23814</c:v>
                      </c:pt>
                      <c:pt idx="6">
                        <c:v>218357.45297000001</c:v>
                      </c:pt>
                      <c:pt idx="7">
                        <c:v>193647.76957999999</c:v>
                      </c:pt>
                      <c:pt idx="8">
                        <c:v>194279.72036000001</c:v>
                      </c:pt>
                      <c:pt idx="9">
                        <c:v>184484.18150000001</c:v>
                      </c:pt>
                      <c:pt idx="10">
                        <c:v>170386.83856</c:v>
                      </c:pt>
                      <c:pt idx="11">
                        <c:v>157093.64113</c:v>
                      </c:pt>
                      <c:pt idx="12">
                        <c:v>168575.10733999999</c:v>
                      </c:pt>
                      <c:pt idx="13">
                        <c:v>182028.09466999999</c:v>
                      </c:pt>
                      <c:pt idx="14">
                        <c:v>193924.26156000001</c:v>
                      </c:pt>
                      <c:pt idx="15">
                        <c:v>175000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5694-43B8-852B-BAD33E5F5189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chg'!$A$7</c15:sqref>
                        </c15:formulaRef>
                      </c:ext>
                    </c:extLst>
                    <c:strCache>
                      <c:ptCount val="1"/>
                      <c:pt idx="0">
                        <c:v>Flagler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6"/>
                    </a:solidFill>
                    <a:ln w="9525">
                      <a:solidFill>
                        <a:schemeClr val="accent6"/>
                      </a:solidFill>
                    </a:ln>
                    <a:effectLst/>
                  </c:spPr>
                </c:marker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'sales chg'!$B$1:$R$1</c15:sqref>
                        </c15:fullRef>
                        <c15:formulaRef>
                          <c15:sqref>'sales chg'!$C$1:$R$1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'sales chg'!$B$7:$R$7</c15:sqref>
                        </c15:fullRef>
                        <c15:formulaRef>
                          <c15:sqref>'sales chg'!$C$7:$R$7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155607.34468000001</c:v>
                      </c:pt>
                      <c:pt idx="1">
                        <c:v>159755.41967999999</c:v>
                      </c:pt>
                      <c:pt idx="2">
                        <c:v>170513.58699000001</c:v>
                      </c:pt>
                      <c:pt idx="3">
                        <c:v>202985.44201999999</c:v>
                      </c:pt>
                      <c:pt idx="4">
                        <c:v>259979.51861</c:v>
                      </c:pt>
                      <c:pt idx="5">
                        <c:v>296286.21038</c:v>
                      </c:pt>
                      <c:pt idx="6">
                        <c:v>256483.35746</c:v>
                      </c:pt>
                      <c:pt idx="7">
                        <c:v>206390.68315999999</c:v>
                      </c:pt>
                      <c:pt idx="8">
                        <c:v>189813.51989</c:v>
                      </c:pt>
                      <c:pt idx="9">
                        <c:v>175699.22047999999</c:v>
                      </c:pt>
                      <c:pt idx="10">
                        <c:v>149088.48374</c:v>
                      </c:pt>
                      <c:pt idx="11">
                        <c:v>156467.77004999999</c:v>
                      </c:pt>
                      <c:pt idx="12">
                        <c:v>165902.57514999999</c:v>
                      </c:pt>
                      <c:pt idx="13">
                        <c:v>172010.98439999999</c:v>
                      </c:pt>
                      <c:pt idx="14">
                        <c:v>186951.47675999999</c:v>
                      </c:pt>
                      <c:pt idx="15">
                        <c:v>188650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5694-43B8-852B-BAD33E5F5189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chg'!$A$8</c15:sqref>
                        </c15:formulaRef>
                      </c:ext>
                    </c:extLst>
                    <c:strCache>
                      <c:ptCount val="1"/>
                      <c:pt idx="0">
                        <c:v>Nassau County</c:v>
                      </c:pt>
                    </c:strCache>
                  </c:strRef>
                </c:tx>
                <c:spPr>
                  <a:ln w="28575" cap="rnd">
                    <a:solidFill>
                      <a:srgbClr val="ED7D31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ED7D31"/>
                    </a:solidFill>
                    <a:ln w="9525">
                      <a:solidFill>
                        <a:srgbClr val="ED7D31"/>
                      </a:solidFill>
                    </a:ln>
                    <a:effectLst/>
                  </c:spPr>
                </c:marker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'sales chg'!$B$1:$R$1</c15:sqref>
                        </c15:fullRef>
                        <c15:formulaRef>
                          <c15:sqref>'sales chg'!$C$1:$R$1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'sales chg'!$B$8:$R$8</c15:sqref>
                        </c15:fullRef>
                        <c15:formulaRef>
                          <c15:sqref>'sales chg'!$C$8:$R$8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223262.71192999999</c:v>
                      </c:pt>
                      <c:pt idx="1">
                        <c:v>232976.6537</c:v>
                      </c:pt>
                      <c:pt idx="2">
                        <c:v>232210.86960000001</c:v>
                      </c:pt>
                      <c:pt idx="3">
                        <c:v>241084.83322999999</c:v>
                      </c:pt>
                      <c:pt idx="4">
                        <c:v>275308.49965999997</c:v>
                      </c:pt>
                      <c:pt idx="5">
                        <c:v>302938.98816000001</c:v>
                      </c:pt>
                      <c:pt idx="6">
                        <c:v>293684.99758999998</c:v>
                      </c:pt>
                      <c:pt idx="7">
                        <c:v>259143.00659999999</c:v>
                      </c:pt>
                      <c:pt idx="8">
                        <c:v>234475.52457000001</c:v>
                      </c:pt>
                      <c:pt idx="9">
                        <c:v>236425.26355999999</c:v>
                      </c:pt>
                      <c:pt idx="10">
                        <c:v>205422.63224000001</c:v>
                      </c:pt>
                      <c:pt idx="11">
                        <c:v>208623.69339999999</c:v>
                      </c:pt>
                      <c:pt idx="12">
                        <c:v>212723.28331999999</c:v>
                      </c:pt>
                      <c:pt idx="13">
                        <c:v>236363.32915000001</c:v>
                      </c:pt>
                      <c:pt idx="14">
                        <c:v>232325.10544000001</c:v>
                      </c:pt>
                      <c:pt idx="15">
                        <c:v>246000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5694-43B8-852B-BAD33E5F5189}"/>
                  </c:ext>
                </c:extLst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chg'!$A$10</c15:sqref>
                        </c15:formulaRef>
                      </c:ext>
                    </c:extLst>
                    <c:strCache>
                      <c:ptCount val="1"/>
                      <c:pt idx="0">
                        <c:v>St. Johns County</c:v>
                      </c:pt>
                    </c:strCache>
                  </c:strRef>
                </c:tx>
                <c:spPr>
                  <a:ln w="28575" cap="rnd">
                    <a:solidFill>
                      <a:sysClr val="window" lastClr="FFFFFF">
                        <a:lumMod val="75000"/>
                      </a:sysClr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5B9BD5">
                        <a:lumMod val="40000"/>
                        <a:lumOff val="60000"/>
                      </a:srgbClr>
                    </a:solidFill>
                    <a:ln w="9525">
                      <a:solidFill>
                        <a:sysClr val="window" lastClr="FFFFFF">
                          <a:lumMod val="75000"/>
                        </a:sysClr>
                      </a:solidFill>
                    </a:ln>
                    <a:effectLst/>
                  </c:spPr>
                </c:marker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'sales chg'!$B$1:$R$1</c15:sqref>
                        </c15:fullRef>
                        <c15:formulaRef>
                          <c15:sqref>'sales chg'!$C$1:$R$1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'sales chg'!$B$10:$R$10</c15:sqref>
                        </c15:fullRef>
                        <c15:formulaRef>
                          <c15:sqref>'sales chg'!$C$10:$R$10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246265.53679000001</c:v>
                      </c:pt>
                      <c:pt idx="1">
                        <c:v>266259.03279999999</c:v>
                      </c:pt>
                      <c:pt idx="2">
                        <c:v>281022.01091999997</c:v>
                      </c:pt>
                      <c:pt idx="3">
                        <c:v>306950.50289</c:v>
                      </c:pt>
                      <c:pt idx="4">
                        <c:v>343614.43922</c:v>
                      </c:pt>
                      <c:pt idx="5">
                        <c:v>380158.73024</c:v>
                      </c:pt>
                      <c:pt idx="6">
                        <c:v>334641.46165999997</c:v>
                      </c:pt>
                      <c:pt idx="7">
                        <c:v>289859.54936</c:v>
                      </c:pt>
                      <c:pt idx="8">
                        <c:v>273554.77867000003</c:v>
                      </c:pt>
                      <c:pt idx="9">
                        <c:v>272773.03980000003</c:v>
                      </c:pt>
                      <c:pt idx="10">
                        <c:v>255580.25784000001</c:v>
                      </c:pt>
                      <c:pt idx="11">
                        <c:v>257650.26134999999</c:v>
                      </c:pt>
                      <c:pt idx="12">
                        <c:v>267612.98291000002</c:v>
                      </c:pt>
                      <c:pt idx="13">
                        <c:v>288371.35619999998</c:v>
                      </c:pt>
                      <c:pt idx="14">
                        <c:v>298111.81429000001</c:v>
                      </c:pt>
                      <c:pt idx="15">
                        <c:v>285000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5694-43B8-852B-BAD33E5F5189}"/>
                  </c:ext>
                </c:extLst>
              </c15:ser>
            </c15:filteredLineSeries>
          </c:ext>
        </c:extLst>
      </c:lineChart>
      <c:catAx>
        <c:axId val="158052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67536"/>
        <c:crosses val="autoZero"/>
        <c:auto val="1"/>
        <c:lblAlgn val="ctr"/>
        <c:lblOffset val="100"/>
        <c:noMultiLvlLbl val="0"/>
      </c:catAx>
      <c:valAx>
        <c:axId val="158067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52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'sales chg'!$A$2</c:f>
              <c:strCache>
                <c:ptCount val="1"/>
                <c:pt idx="0">
                  <c:v>Florida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strRef>
              <c:extLst>
                <c:ext xmlns:c15="http://schemas.microsoft.com/office/drawing/2012/chart" uri="{02D57815-91ED-43cb-92C2-25804820EDAC}">
                  <c15:fullRef>
                    <c15:sqref>'sales chg'!$B$1:$R$1</c15:sqref>
                  </c15:fullRef>
                </c:ext>
              </c:extLst>
              <c:f>'sales chg'!$C$1:$R$1</c:f>
              <c:strCach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 (partial)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'sales chg'!$B$2:$R$2</c15:sqref>
                  </c15:fullRef>
                </c:ext>
              </c:extLst>
              <c:f>'sales chg'!$C$2:$R$2</c:f>
              <c:numCache>
                <c:formatCode>"$"#,##0</c:formatCode>
                <c:ptCount val="16"/>
                <c:pt idx="0">
                  <c:v>177662.9944</c:v>
                </c:pt>
                <c:pt idx="1">
                  <c:v>189043.91329</c:v>
                </c:pt>
                <c:pt idx="2">
                  <c:v>203184.51089999999</c:v>
                </c:pt>
                <c:pt idx="3">
                  <c:v>228215.98728</c:v>
                </c:pt>
                <c:pt idx="4">
                  <c:v>277025.34554000001</c:v>
                </c:pt>
                <c:pt idx="5">
                  <c:v>296999.00799999997</c:v>
                </c:pt>
                <c:pt idx="6">
                  <c:v>277279.30536</c:v>
                </c:pt>
                <c:pt idx="7">
                  <c:v>216240.00937000001</c:v>
                </c:pt>
                <c:pt idx="8">
                  <c:v>184230.76931</c:v>
                </c:pt>
                <c:pt idx="9">
                  <c:v>174601.10034999999</c:v>
                </c:pt>
                <c:pt idx="10">
                  <c:v>163997.33210999999</c:v>
                </c:pt>
                <c:pt idx="11">
                  <c:v>170028.31012000001</c:v>
                </c:pt>
                <c:pt idx="12">
                  <c:v>190160.94425999999</c:v>
                </c:pt>
                <c:pt idx="13">
                  <c:v>204389.52264000001</c:v>
                </c:pt>
                <c:pt idx="14">
                  <c:v>217267.93244999999</c:v>
                </c:pt>
                <c:pt idx="15">
                  <c:v>212000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5F-4C43-AA8E-B271C3880F9A}"/>
            </c:ext>
          </c:extLst>
        </c:ser>
        <c:ser>
          <c:idx val="4"/>
          <c:order val="4"/>
          <c:tx>
            <c:strRef>
              <c:f>'sales chg'!$A$6</c:f>
              <c:strCache>
                <c:ptCount val="1"/>
                <c:pt idx="0">
                  <c:v>Duval County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rgbClr val="7030A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cat>
            <c:strRef>
              <c:extLst>
                <c:ext xmlns:c15="http://schemas.microsoft.com/office/drawing/2012/chart" uri="{02D57815-91ED-43cb-92C2-25804820EDAC}">
                  <c15:fullRef>
                    <c15:sqref>'sales chg'!$B$1:$R$1</c15:sqref>
                  </c15:fullRef>
                </c:ext>
              </c:extLst>
              <c:f>'sales chg'!$C$1:$R$1</c:f>
              <c:strCach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 (partial)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'sales chg'!$B$6:$R$6</c15:sqref>
                  </c15:fullRef>
                </c:ext>
              </c:extLst>
              <c:f>'sales chg'!$C$6:$R$6</c:f>
              <c:numCache>
                <c:formatCode>"$"#,##0</c:formatCode>
                <c:ptCount val="16"/>
                <c:pt idx="0">
                  <c:v>159260.73451000001</c:v>
                </c:pt>
                <c:pt idx="1">
                  <c:v>169074.48582999999</c:v>
                </c:pt>
                <c:pt idx="2">
                  <c:v>184831.52176999999</c:v>
                </c:pt>
                <c:pt idx="3">
                  <c:v>193856.80252999999</c:v>
                </c:pt>
                <c:pt idx="4">
                  <c:v>213992.57545999999</c:v>
                </c:pt>
                <c:pt idx="5">
                  <c:v>228095.23814</c:v>
                </c:pt>
                <c:pt idx="6">
                  <c:v>218357.45297000001</c:v>
                </c:pt>
                <c:pt idx="7">
                  <c:v>193647.76957999999</c:v>
                </c:pt>
                <c:pt idx="8">
                  <c:v>194279.72036000001</c:v>
                </c:pt>
                <c:pt idx="9">
                  <c:v>184484.18150000001</c:v>
                </c:pt>
                <c:pt idx="10">
                  <c:v>170386.83856</c:v>
                </c:pt>
                <c:pt idx="11">
                  <c:v>157093.64113</c:v>
                </c:pt>
                <c:pt idx="12">
                  <c:v>168575.10733999999</c:v>
                </c:pt>
                <c:pt idx="13">
                  <c:v>182028.09466999999</c:v>
                </c:pt>
                <c:pt idx="14">
                  <c:v>193924.26156000001</c:v>
                </c:pt>
                <c:pt idx="15">
                  <c:v>175000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5F-4C43-AA8E-B271C3880F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052976"/>
        <c:axId val="158067536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'sales chg'!$A$3</c15:sqref>
                        </c15:formulaRef>
                      </c:ext>
                    </c:extLst>
                    <c:strCache>
                      <c:ptCount val="1"/>
                      <c:pt idx="0">
                        <c:v>Region</c:v>
                      </c:pt>
                    </c:strCache>
                  </c:strRef>
                </c:tx>
                <c:spPr>
                  <a:ln w="28575" cap="rnd">
                    <a:solidFill>
                      <a:srgbClr val="FF0000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</a:ln>
                    <a:effectLst/>
                  </c:spPr>
                </c:marker>
                <c:cat>
                  <c:strRef>
                    <c:extLst>
                      <c:ext uri="{02D57815-91ED-43cb-92C2-25804820EDAC}">
                        <c15:fullRef>
                          <c15:sqref>'sales chg'!$B$1:$R$1</c15:sqref>
                        </c15:fullRef>
                        <c15:formulaRef>
                          <c15:sqref>'sales chg'!$C$1:$R$1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'sales chg'!$B$3:$R$3</c15:sqref>
                        </c15:fullRef>
                        <c15:formulaRef>
                          <c15:sqref>'sales chg'!$C$3:$R$3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171168.07913999999</c:v>
                      </c:pt>
                      <c:pt idx="1">
                        <c:v>179724.84714</c:v>
                      </c:pt>
                      <c:pt idx="2">
                        <c:v>195114.40221</c:v>
                      </c:pt>
                      <c:pt idx="3">
                        <c:v>211099.78823000001</c:v>
                      </c:pt>
                      <c:pt idx="4">
                        <c:v>240358.42285999999</c:v>
                      </c:pt>
                      <c:pt idx="5">
                        <c:v>267299.10720000003</c:v>
                      </c:pt>
                      <c:pt idx="6">
                        <c:v>243081.52437</c:v>
                      </c:pt>
                      <c:pt idx="7">
                        <c:v>211454.46103999999</c:v>
                      </c:pt>
                      <c:pt idx="8">
                        <c:v>206561.77165000001</c:v>
                      </c:pt>
                      <c:pt idx="9">
                        <c:v>197661.62304000001</c:v>
                      </c:pt>
                      <c:pt idx="10">
                        <c:v>186360.60467999999</c:v>
                      </c:pt>
                      <c:pt idx="11">
                        <c:v>182545.73173</c:v>
                      </c:pt>
                      <c:pt idx="12">
                        <c:v>194683.69104000001</c:v>
                      </c:pt>
                      <c:pt idx="13">
                        <c:v>210460.49856000001</c:v>
                      </c:pt>
                      <c:pt idx="14">
                        <c:v>217267.93244999999</c:v>
                      </c:pt>
                      <c:pt idx="15">
                        <c:v>198000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EE5F-4C43-AA8E-B271C3880F9A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chg'!$A$4</c15:sqref>
                        </c15:formulaRef>
                      </c:ext>
                    </c:extLst>
                    <c:strCache>
                      <c:ptCount val="1"/>
                      <c:pt idx="0">
                        <c:v>Baker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'sales chg'!$B$1:$R$1</c15:sqref>
                        </c15:fullRef>
                        <c15:formulaRef>
                          <c15:sqref>'sales chg'!$C$1:$R$1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'sales chg'!$B$4:$R$4</c15:sqref>
                        </c15:fullRef>
                        <c15:formulaRef>
                          <c15:sqref>'sales chg'!$C$4:$R$4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114066.94918</c:v>
                      </c:pt>
                      <c:pt idx="1">
                        <c:v>121746.94275</c:v>
                      </c:pt>
                      <c:pt idx="2">
                        <c:v>134067.93481000001</c:v>
                      </c:pt>
                      <c:pt idx="3">
                        <c:v>152143.99152000001</c:v>
                      </c:pt>
                      <c:pt idx="4">
                        <c:v>193574.37270000001</c:v>
                      </c:pt>
                      <c:pt idx="5">
                        <c:v>219779.26592000001</c:v>
                      </c:pt>
                      <c:pt idx="6">
                        <c:v>218357.45297000001</c:v>
                      </c:pt>
                      <c:pt idx="7">
                        <c:v>178066.91456</c:v>
                      </c:pt>
                      <c:pt idx="8">
                        <c:v>164356.17722000001</c:v>
                      </c:pt>
                      <c:pt idx="9">
                        <c:v>159227.41855999999</c:v>
                      </c:pt>
                      <c:pt idx="10">
                        <c:v>149088.48374</c:v>
                      </c:pt>
                      <c:pt idx="11">
                        <c:v>151252.17772000001</c:v>
                      </c:pt>
                      <c:pt idx="12">
                        <c:v>154184.54939999999</c:v>
                      </c:pt>
                      <c:pt idx="13">
                        <c:v>148738.91003999999</c:v>
                      </c:pt>
                      <c:pt idx="14">
                        <c:v>156635.02106999999</c:v>
                      </c:pt>
                      <c:pt idx="15">
                        <c:v>160000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EE5F-4C43-AA8E-B271C3880F9A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chg'!$A$5</c15:sqref>
                        </c15:formulaRef>
                      </c:ext>
                    </c:extLst>
                    <c:strCache>
                      <c:ptCount val="1"/>
                      <c:pt idx="0">
                        <c:v>Clay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/>
                    </a:solidFill>
                    <a:ln w="9525">
                      <a:solidFill>
                        <a:schemeClr val="accent4"/>
                      </a:solidFill>
                    </a:ln>
                    <a:effectLst/>
                  </c:spPr>
                </c:marker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'sales chg'!$B$1:$R$1</c15:sqref>
                        </c15:fullRef>
                        <c15:formulaRef>
                          <c15:sqref>'sales chg'!$C$1:$R$1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'sales chg'!$B$5:$R$5</c15:sqref>
                        </c15:fullRef>
                        <c15:formulaRef>
                          <c15:sqref>'sales chg'!$C$5:$R$5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172724.15259000001</c:v>
                      </c:pt>
                      <c:pt idx="1">
                        <c:v>180323.92996000001</c:v>
                      </c:pt>
                      <c:pt idx="2">
                        <c:v>190595.14134</c:v>
                      </c:pt>
                      <c:pt idx="3">
                        <c:v>214269.45472000001</c:v>
                      </c:pt>
                      <c:pt idx="4">
                        <c:v>233000.51196</c:v>
                      </c:pt>
                      <c:pt idx="5">
                        <c:v>268902.90184000001</c:v>
                      </c:pt>
                      <c:pt idx="6">
                        <c:v>248973.7096</c:v>
                      </c:pt>
                      <c:pt idx="7">
                        <c:v>211454.46103999999</c:v>
                      </c:pt>
                      <c:pt idx="8">
                        <c:v>190204.31242999999</c:v>
                      </c:pt>
                      <c:pt idx="9">
                        <c:v>175699.22047999999</c:v>
                      </c:pt>
                      <c:pt idx="10">
                        <c:v>165062.24986000001</c:v>
                      </c:pt>
                      <c:pt idx="11">
                        <c:v>166898.95472000001</c:v>
                      </c:pt>
                      <c:pt idx="12">
                        <c:v>174742.48931999999</c:v>
                      </c:pt>
                      <c:pt idx="13">
                        <c:v>183191.69839000001</c:v>
                      </c:pt>
                      <c:pt idx="14">
                        <c:v>192004.21937000001</c:v>
                      </c:pt>
                      <c:pt idx="15">
                        <c:v>179500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EE5F-4C43-AA8E-B271C3880F9A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chg'!$A$7</c15:sqref>
                        </c15:formulaRef>
                      </c:ext>
                    </c:extLst>
                    <c:strCache>
                      <c:ptCount val="1"/>
                      <c:pt idx="0">
                        <c:v>Flagler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6"/>
                    </a:solidFill>
                    <a:ln w="9525">
                      <a:solidFill>
                        <a:schemeClr val="accent6"/>
                      </a:solidFill>
                    </a:ln>
                    <a:effectLst/>
                  </c:spPr>
                </c:marker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'sales chg'!$B$1:$R$1</c15:sqref>
                        </c15:fullRef>
                        <c15:formulaRef>
                          <c15:sqref>'sales chg'!$C$1:$R$1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'sales chg'!$B$7:$R$7</c15:sqref>
                        </c15:fullRef>
                        <c15:formulaRef>
                          <c15:sqref>'sales chg'!$C$7:$R$7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155607.34468000001</c:v>
                      </c:pt>
                      <c:pt idx="1">
                        <c:v>159755.41967999999</c:v>
                      </c:pt>
                      <c:pt idx="2">
                        <c:v>170513.58699000001</c:v>
                      </c:pt>
                      <c:pt idx="3">
                        <c:v>202985.44201999999</c:v>
                      </c:pt>
                      <c:pt idx="4">
                        <c:v>259979.51861</c:v>
                      </c:pt>
                      <c:pt idx="5">
                        <c:v>296286.21038</c:v>
                      </c:pt>
                      <c:pt idx="6">
                        <c:v>256483.35746</c:v>
                      </c:pt>
                      <c:pt idx="7">
                        <c:v>206390.68315999999</c:v>
                      </c:pt>
                      <c:pt idx="8">
                        <c:v>189813.51989</c:v>
                      </c:pt>
                      <c:pt idx="9">
                        <c:v>175699.22047999999</c:v>
                      </c:pt>
                      <c:pt idx="10">
                        <c:v>149088.48374</c:v>
                      </c:pt>
                      <c:pt idx="11">
                        <c:v>156467.77004999999</c:v>
                      </c:pt>
                      <c:pt idx="12">
                        <c:v>165902.57514999999</c:v>
                      </c:pt>
                      <c:pt idx="13">
                        <c:v>172010.98439999999</c:v>
                      </c:pt>
                      <c:pt idx="14">
                        <c:v>186951.47675999999</c:v>
                      </c:pt>
                      <c:pt idx="15">
                        <c:v>188650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EE5F-4C43-AA8E-B271C3880F9A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chg'!$A$8</c15:sqref>
                        </c15:formulaRef>
                      </c:ext>
                    </c:extLst>
                    <c:strCache>
                      <c:ptCount val="1"/>
                      <c:pt idx="0">
                        <c:v>Nassau County</c:v>
                      </c:pt>
                    </c:strCache>
                  </c:strRef>
                </c:tx>
                <c:spPr>
                  <a:ln w="28575" cap="rnd">
                    <a:solidFill>
                      <a:srgbClr val="ED7D31"/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ED7D31"/>
                    </a:solidFill>
                    <a:ln w="9525">
                      <a:solidFill>
                        <a:srgbClr val="ED7D31"/>
                      </a:solidFill>
                    </a:ln>
                    <a:effectLst/>
                  </c:spPr>
                </c:marker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'sales chg'!$B$1:$R$1</c15:sqref>
                        </c15:fullRef>
                        <c15:formulaRef>
                          <c15:sqref>'sales chg'!$C$1:$R$1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'sales chg'!$B$8:$R$8</c15:sqref>
                        </c15:fullRef>
                        <c15:formulaRef>
                          <c15:sqref>'sales chg'!$C$8:$R$8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223262.71192999999</c:v>
                      </c:pt>
                      <c:pt idx="1">
                        <c:v>232976.6537</c:v>
                      </c:pt>
                      <c:pt idx="2">
                        <c:v>232210.86960000001</c:v>
                      </c:pt>
                      <c:pt idx="3">
                        <c:v>241084.83322999999</c:v>
                      </c:pt>
                      <c:pt idx="4">
                        <c:v>275308.49965999997</c:v>
                      </c:pt>
                      <c:pt idx="5">
                        <c:v>302938.98816000001</c:v>
                      </c:pt>
                      <c:pt idx="6">
                        <c:v>293684.99758999998</c:v>
                      </c:pt>
                      <c:pt idx="7">
                        <c:v>259143.00659999999</c:v>
                      </c:pt>
                      <c:pt idx="8">
                        <c:v>234475.52457000001</c:v>
                      </c:pt>
                      <c:pt idx="9">
                        <c:v>236425.26355999999</c:v>
                      </c:pt>
                      <c:pt idx="10">
                        <c:v>205422.63224000001</c:v>
                      </c:pt>
                      <c:pt idx="11">
                        <c:v>208623.69339999999</c:v>
                      </c:pt>
                      <c:pt idx="12">
                        <c:v>212723.28331999999</c:v>
                      </c:pt>
                      <c:pt idx="13">
                        <c:v>236363.32915000001</c:v>
                      </c:pt>
                      <c:pt idx="14">
                        <c:v>232325.10544000001</c:v>
                      </c:pt>
                      <c:pt idx="15">
                        <c:v>246000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EE5F-4C43-AA8E-B271C3880F9A}"/>
                  </c:ext>
                </c:extLst>
              </c15:ser>
            </c15:filteredLineSeries>
            <c15:filteredLin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chg'!$A$9</c15:sqref>
                        </c15:formulaRef>
                      </c:ext>
                    </c:extLst>
                    <c:strCache>
                      <c:ptCount val="1"/>
                      <c:pt idx="0">
                        <c:v>Putnam County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>
                        <a:lumMod val="60000"/>
                      </a:schemeClr>
                    </a:solidFill>
                    <a:ln w="9525">
                      <a:solidFill>
                        <a:schemeClr val="accent2">
                          <a:lumMod val="60000"/>
                        </a:schemeClr>
                      </a:solidFill>
                    </a:ln>
                    <a:effectLst/>
                  </c:spPr>
                </c:marker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'sales chg'!$B$1:$R$1</c15:sqref>
                        </c15:fullRef>
                        <c15:formulaRef>
                          <c15:sqref>'sales chg'!$C$1:$R$1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'sales chg'!$B$9:$R$9</c15:sqref>
                        </c15:fullRef>
                        <c15:formulaRef>
                          <c15:sqref>'sales chg'!$C$9:$R$9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96408.898331000004</c:v>
                      </c:pt>
                      <c:pt idx="1">
                        <c:v>99847.137300000002</c:v>
                      </c:pt>
                      <c:pt idx="2">
                        <c:v>104130.4348</c:v>
                      </c:pt>
                      <c:pt idx="3">
                        <c:v>120447.32662000001</c:v>
                      </c:pt>
                      <c:pt idx="4">
                        <c:v>147158.21807999999</c:v>
                      </c:pt>
                      <c:pt idx="5">
                        <c:v>163943.45241999999</c:v>
                      </c:pt>
                      <c:pt idx="6">
                        <c:v>155969.60926999999</c:v>
                      </c:pt>
                      <c:pt idx="7">
                        <c:v>143288.22031</c:v>
                      </c:pt>
                      <c:pt idx="8">
                        <c:v>122820.51287000001</c:v>
                      </c:pt>
                      <c:pt idx="9">
                        <c:v>115302.61344</c:v>
                      </c:pt>
                      <c:pt idx="10">
                        <c:v>95842.596690000006</c:v>
                      </c:pt>
                      <c:pt idx="11">
                        <c:v>113908.53660000001</c:v>
                      </c:pt>
                      <c:pt idx="12">
                        <c:v>107929.18458</c:v>
                      </c:pt>
                      <c:pt idx="13">
                        <c:v>105736.16394</c:v>
                      </c:pt>
                      <c:pt idx="14">
                        <c:v>101307.48943</c:v>
                      </c:pt>
                      <c:pt idx="15">
                        <c:v>110450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EE5F-4C43-AA8E-B271C3880F9A}"/>
                  </c:ext>
                </c:extLst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'sales chg'!$A$10</c15:sqref>
                        </c15:formulaRef>
                      </c:ext>
                    </c:extLst>
                    <c:strCache>
                      <c:ptCount val="1"/>
                      <c:pt idx="0">
                        <c:v>St. Johns County</c:v>
                      </c:pt>
                    </c:strCache>
                  </c:strRef>
                </c:tx>
                <c:spPr>
                  <a:ln w="28575" cap="rnd">
                    <a:solidFill>
                      <a:sysClr val="window" lastClr="FFFFFF">
                        <a:lumMod val="75000"/>
                      </a:sysClr>
                    </a:solidFill>
                    <a:prstDash val="dash"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rgbClr val="5B9BD5">
                        <a:lumMod val="40000"/>
                        <a:lumOff val="60000"/>
                      </a:srgbClr>
                    </a:solidFill>
                    <a:ln w="9525">
                      <a:solidFill>
                        <a:sysClr val="window" lastClr="FFFFFF">
                          <a:lumMod val="75000"/>
                        </a:sysClr>
                      </a:solidFill>
                    </a:ln>
                    <a:effectLst/>
                  </c:spPr>
                </c:marker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'sales chg'!$B$1:$R$1</c15:sqref>
                        </c15:fullRef>
                        <c15:formulaRef>
                          <c15:sqref>'sales chg'!$C$1:$R$1</c15:sqref>
                        </c15:formulaRef>
                      </c:ext>
                    </c:extLst>
                    <c:strCache>
                      <c:ptCount val="16"/>
                      <c:pt idx="0">
                        <c:v>2001</c:v>
                      </c:pt>
                      <c:pt idx="1">
                        <c:v>2002</c:v>
                      </c:pt>
                      <c:pt idx="2">
                        <c:v>2003</c:v>
                      </c:pt>
                      <c:pt idx="3">
                        <c:v>2004</c:v>
                      </c:pt>
                      <c:pt idx="4">
                        <c:v>2005</c:v>
                      </c:pt>
                      <c:pt idx="5">
                        <c:v>2006</c:v>
                      </c:pt>
                      <c:pt idx="6">
                        <c:v>2007</c:v>
                      </c:pt>
                      <c:pt idx="7">
                        <c:v>2008</c:v>
                      </c:pt>
                      <c:pt idx="8">
                        <c:v>2009</c:v>
                      </c:pt>
                      <c:pt idx="9">
                        <c:v>2010</c:v>
                      </c:pt>
                      <c:pt idx="10">
                        <c:v>2011</c:v>
                      </c:pt>
                      <c:pt idx="11">
                        <c:v>2012</c:v>
                      </c:pt>
                      <c:pt idx="12">
                        <c:v>2013</c:v>
                      </c:pt>
                      <c:pt idx="13">
                        <c:v>2014</c:v>
                      </c:pt>
                      <c:pt idx="14">
                        <c:v>2015</c:v>
                      </c:pt>
                      <c:pt idx="15">
                        <c:v>2016 (partial)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'sales chg'!$B$10:$R$10</c15:sqref>
                        </c15:fullRef>
                        <c15:formulaRef>
                          <c15:sqref>'sales chg'!$C$10:$R$10</c15:sqref>
                        </c15:formulaRef>
                      </c:ext>
                    </c:extLst>
                    <c:numCache>
                      <c:formatCode>"$"#,##0</c:formatCode>
                      <c:ptCount val="16"/>
                      <c:pt idx="0">
                        <c:v>246265.53679000001</c:v>
                      </c:pt>
                      <c:pt idx="1">
                        <c:v>266259.03279999999</c:v>
                      </c:pt>
                      <c:pt idx="2">
                        <c:v>281022.01091999997</c:v>
                      </c:pt>
                      <c:pt idx="3">
                        <c:v>306950.50289</c:v>
                      </c:pt>
                      <c:pt idx="4">
                        <c:v>343614.43922</c:v>
                      </c:pt>
                      <c:pt idx="5">
                        <c:v>380158.73024</c:v>
                      </c:pt>
                      <c:pt idx="6">
                        <c:v>334641.46165999997</c:v>
                      </c:pt>
                      <c:pt idx="7">
                        <c:v>289859.54936</c:v>
                      </c:pt>
                      <c:pt idx="8">
                        <c:v>273554.77867000003</c:v>
                      </c:pt>
                      <c:pt idx="9">
                        <c:v>272773.03980000003</c:v>
                      </c:pt>
                      <c:pt idx="10">
                        <c:v>255580.25784000001</c:v>
                      </c:pt>
                      <c:pt idx="11">
                        <c:v>257650.26134999999</c:v>
                      </c:pt>
                      <c:pt idx="12">
                        <c:v>267612.98291000002</c:v>
                      </c:pt>
                      <c:pt idx="13">
                        <c:v>288371.35619999998</c:v>
                      </c:pt>
                      <c:pt idx="14">
                        <c:v>298111.81429000001</c:v>
                      </c:pt>
                      <c:pt idx="15">
                        <c:v>285000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EE5F-4C43-AA8E-B271C3880F9A}"/>
                  </c:ext>
                </c:extLst>
              </c15:ser>
            </c15:filteredLineSeries>
          </c:ext>
        </c:extLst>
      </c:lineChart>
      <c:catAx>
        <c:axId val="158052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67536"/>
        <c:crosses val="autoZero"/>
        <c:auto val="1"/>
        <c:lblAlgn val="ctr"/>
        <c:lblOffset val="100"/>
        <c:noMultiLvlLbl val="0"/>
      </c:catAx>
      <c:valAx>
        <c:axId val="158067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52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sales!$K$1</c:f>
              <c:strCache>
                <c:ptCount val="1"/>
                <c:pt idx="0">
                  <c:v>Owner (&lt;=$200,000)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sales!$J$2:$J$18</c15:sqref>
                  </c15:fullRef>
                </c:ext>
              </c:extLst>
              <c:f>sales!$J$2:$J$17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sales!$K$2:$K$18</c15:sqref>
                  </c15:fullRef>
                </c:ext>
              </c:extLst>
              <c:f>sales!$K$2:$K$17</c:f>
              <c:numCache>
                <c:formatCode>_(* #,##0_);_(* \(#,##0\);_(* "-"??_);_(@_)</c:formatCode>
                <c:ptCount val="16"/>
                <c:pt idx="0">
                  <c:v>15353</c:v>
                </c:pt>
                <c:pt idx="1">
                  <c:v>16716</c:v>
                </c:pt>
                <c:pt idx="2">
                  <c:v>17599</c:v>
                </c:pt>
                <c:pt idx="3">
                  <c:v>17509</c:v>
                </c:pt>
                <c:pt idx="4">
                  <c:v>17428</c:v>
                </c:pt>
                <c:pt idx="5">
                  <c:v>16343</c:v>
                </c:pt>
                <c:pt idx="6">
                  <c:v>9763</c:v>
                </c:pt>
                <c:pt idx="7">
                  <c:v>8149</c:v>
                </c:pt>
                <c:pt idx="8">
                  <c:v>2559</c:v>
                </c:pt>
                <c:pt idx="9">
                  <c:v>5397</c:v>
                </c:pt>
                <c:pt idx="10">
                  <c:v>4992</c:v>
                </c:pt>
                <c:pt idx="11">
                  <c:v>4730</c:v>
                </c:pt>
                <c:pt idx="12">
                  <c:v>5318</c:v>
                </c:pt>
                <c:pt idx="13">
                  <c:v>5724</c:v>
                </c:pt>
                <c:pt idx="14">
                  <c:v>5431</c:v>
                </c:pt>
                <c:pt idx="15">
                  <c:v>6257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E5-4083-921D-B79771AF2D71}"/>
            </c:ext>
          </c:extLst>
        </c:ser>
        <c:ser>
          <c:idx val="1"/>
          <c:order val="1"/>
          <c:tx>
            <c:strRef>
              <c:f>sales!$L$1</c:f>
              <c:strCache>
                <c:ptCount val="1"/>
                <c:pt idx="0">
                  <c:v>Investor/2nd Home (&lt;=$200,000)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sales!$J$2:$J$18</c15:sqref>
                  </c15:fullRef>
                </c:ext>
              </c:extLst>
              <c:f>sales!$J$2:$J$17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sales!$L$2:$L$18</c15:sqref>
                  </c15:fullRef>
                </c:ext>
              </c:extLst>
              <c:f>sales!$L$2:$L$17</c:f>
              <c:numCache>
                <c:formatCode>_(* #,##0_);_(* \(#,##0\);_(* "-"??_);_(@_)</c:formatCode>
                <c:ptCount val="16"/>
                <c:pt idx="0">
                  <c:v>4307</c:v>
                </c:pt>
                <c:pt idx="1">
                  <c:v>4836</c:v>
                </c:pt>
                <c:pt idx="2">
                  <c:v>6382</c:v>
                </c:pt>
                <c:pt idx="3">
                  <c:v>9299</c:v>
                </c:pt>
                <c:pt idx="4">
                  <c:v>12219</c:v>
                </c:pt>
                <c:pt idx="5">
                  <c:v>14831</c:v>
                </c:pt>
                <c:pt idx="6">
                  <c:v>10158</c:v>
                </c:pt>
                <c:pt idx="7">
                  <c:v>4572</c:v>
                </c:pt>
                <c:pt idx="8">
                  <c:v>1372</c:v>
                </c:pt>
                <c:pt idx="9">
                  <c:v>1906</c:v>
                </c:pt>
                <c:pt idx="10">
                  <c:v>2061</c:v>
                </c:pt>
                <c:pt idx="11">
                  <c:v>2475</c:v>
                </c:pt>
                <c:pt idx="12">
                  <c:v>3432</c:v>
                </c:pt>
                <c:pt idx="13">
                  <c:v>5178</c:v>
                </c:pt>
                <c:pt idx="14">
                  <c:v>4437</c:v>
                </c:pt>
                <c:pt idx="15">
                  <c:v>4579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E5-4083-921D-B79771AF2D71}"/>
            </c:ext>
          </c:extLst>
        </c:ser>
        <c:ser>
          <c:idx val="2"/>
          <c:order val="2"/>
          <c:tx>
            <c:strRef>
              <c:f>sales!$M$1</c:f>
              <c:strCache>
                <c:ptCount val="1"/>
                <c:pt idx="0">
                  <c:v>Owner (&gt;$200,000)</c:v>
                </c:pt>
              </c:strCache>
            </c:strRef>
          </c:tx>
          <c:spPr>
            <a:noFill/>
            <a:ln>
              <a:solidFill>
                <a:srgbClr val="0070C0"/>
              </a:solidFill>
              <a:prstDash val="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sales!$J$2:$J$18</c15:sqref>
                  </c15:fullRef>
                </c:ext>
              </c:extLst>
              <c:f>sales!$J$2:$J$17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sales!$M$2:$M$18</c15:sqref>
                  </c15:fullRef>
                </c:ext>
              </c:extLst>
              <c:f>sales!$M$2:$M$17</c:f>
              <c:numCache>
                <c:formatCode>_(* #,##0_);_(* \(#,##0\);_(* "-"??_);_(@_)</c:formatCode>
                <c:ptCount val="16"/>
                <c:pt idx="0">
                  <c:v>1182</c:v>
                </c:pt>
                <c:pt idx="1">
                  <c:v>1701</c:v>
                </c:pt>
                <c:pt idx="2">
                  <c:v>2368</c:v>
                </c:pt>
                <c:pt idx="3">
                  <c:v>2759</c:v>
                </c:pt>
                <c:pt idx="4">
                  <c:v>5321</c:v>
                </c:pt>
                <c:pt idx="5">
                  <c:v>8937</c:v>
                </c:pt>
                <c:pt idx="6">
                  <c:v>9239</c:v>
                </c:pt>
                <c:pt idx="7">
                  <c:v>6628</c:v>
                </c:pt>
                <c:pt idx="8">
                  <c:v>2369</c:v>
                </c:pt>
                <c:pt idx="9">
                  <c:v>2817</c:v>
                </c:pt>
                <c:pt idx="10">
                  <c:v>2851</c:v>
                </c:pt>
                <c:pt idx="11">
                  <c:v>2968</c:v>
                </c:pt>
                <c:pt idx="12">
                  <c:v>3995</c:v>
                </c:pt>
                <c:pt idx="13">
                  <c:v>6275</c:v>
                </c:pt>
                <c:pt idx="14">
                  <c:v>7635</c:v>
                </c:pt>
                <c:pt idx="15">
                  <c:v>9319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E5-4083-921D-B79771AF2D71}"/>
            </c:ext>
          </c:extLst>
        </c:ser>
        <c:ser>
          <c:idx val="3"/>
          <c:order val="3"/>
          <c:tx>
            <c:strRef>
              <c:f>sales!$N$1</c:f>
              <c:strCache>
                <c:ptCount val="1"/>
                <c:pt idx="0">
                  <c:v>Investor/2nd Home (&gt;$200,000)</c:v>
                </c:pt>
              </c:strCache>
            </c:strRef>
          </c:tx>
          <c:spPr>
            <a:noFill/>
            <a:ln>
              <a:solidFill>
                <a:srgbClr val="C00000"/>
              </a:solidFill>
              <a:prstDash val="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extLst>
                <c:ext xmlns:c15="http://schemas.microsoft.com/office/drawing/2012/chart" uri="{02D57815-91ED-43cb-92C2-25804820EDAC}">
                  <c15:fullRef>
                    <c15:sqref>sales!$J$2:$J$18</c15:sqref>
                  </c15:fullRef>
                </c:ext>
              </c:extLst>
              <c:f>sales!$J$2:$J$17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sales!$N$2:$N$18</c15:sqref>
                  </c15:fullRef>
                </c:ext>
              </c:extLst>
              <c:f>sales!$N$2:$N$17</c:f>
              <c:numCache>
                <c:formatCode>_(* #,##0_);_(* \(#,##0\);_(* "-"??_);_(@_)</c:formatCode>
                <c:ptCount val="16"/>
                <c:pt idx="0">
                  <c:v>431</c:v>
                </c:pt>
                <c:pt idx="1">
                  <c:v>606</c:v>
                </c:pt>
                <c:pt idx="2">
                  <c:v>898</c:v>
                </c:pt>
                <c:pt idx="3">
                  <c:v>2124</c:v>
                </c:pt>
                <c:pt idx="4">
                  <c:v>2434</c:v>
                </c:pt>
                <c:pt idx="5">
                  <c:v>5639</c:v>
                </c:pt>
                <c:pt idx="6">
                  <c:v>7524</c:v>
                </c:pt>
                <c:pt idx="7">
                  <c:v>3002</c:v>
                </c:pt>
                <c:pt idx="8">
                  <c:v>1122</c:v>
                </c:pt>
                <c:pt idx="9">
                  <c:v>1005</c:v>
                </c:pt>
                <c:pt idx="10">
                  <c:v>1070</c:v>
                </c:pt>
                <c:pt idx="11">
                  <c:v>1209</c:v>
                </c:pt>
                <c:pt idx="12">
                  <c:v>1655</c:v>
                </c:pt>
                <c:pt idx="13">
                  <c:v>2636</c:v>
                </c:pt>
                <c:pt idx="14">
                  <c:v>2997</c:v>
                </c:pt>
                <c:pt idx="15">
                  <c:v>3734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6E5-4083-921D-B79771AF2D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overlap val="100"/>
        <c:axId val="648984384"/>
        <c:axId val="474835072"/>
        <c:extLst/>
      </c:barChart>
      <c:catAx>
        <c:axId val="64898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474835072"/>
        <c:crosses val="autoZero"/>
        <c:auto val="1"/>
        <c:lblAlgn val="ctr"/>
        <c:lblOffset val="100"/>
        <c:noMultiLvlLbl val="0"/>
      </c:catAx>
      <c:valAx>
        <c:axId val="474835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648984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sales!$S$1</c:f>
              <c:strCache>
                <c:ptCount val="1"/>
                <c:pt idx="0">
                  <c:v>Owner (&lt;=$200,000)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sales!$R$2:$R$18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sales!$S$2:$S$18</c:f>
              <c:numCache>
                <c:formatCode>General</c:formatCode>
                <c:ptCount val="16"/>
                <c:pt idx="0">
                  <c:v>300</c:v>
                </c:pt>
                <c:pt idx="1">
                  <c:v>305</c:v>
                </c:pt>
                <c:pt idx="2">
                  <c:v>297</c:v>
                </c:pt>
                <c:pt idx="3">
                  <c:v>344</c:v>
                </c:pt>
                <c:pt idx="4">
                  <c:v>318</c:v>
                </c:pt>
                <c:pt idx="5">
                  <c:v>309</c:v>
                </c:pt>
                <c:pt idx="6">
                  <c:v>225</c:v>
                </c:pt>
                <c:pt idx="7">
                  <c:v>178</c:v>
                </c:pt>
                <c:pt idx="8">
                  <c:v>166</c:v>
                </c:pt>
                <c:pt idx="9">
                  <c:v>104</c:v>
                </c:pt>
                <c:pt idx="10">
                  <c:v>106</c:v>
                </c:pt>
                <c:pt idx="11">
                  <c:v>79</c:v>
                </c:pt>
                <c:pt idx="12">
                  <c:v>102</c:v>
                </c:pt>
                <c:pt idx="13">
                  <c:v>139</c:v>
                </c:pt>
                <c:pt idx="14">
                  <c:v>174</c:v>
                </c:pt>
                <c:pt idx="15">
                  <c:v>206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31-4AF4-A438-7AE4D63EB406}"/>
            </c:ext>
          </c:extLst>
        </c:ser>
        <c:ser>
          <c:idx val="1"/>
          <c:order val="1"/>
          <c:tx>
            <c:strRef>
              <c:f>sales!$T$1</c:f>
              <c:strCache>
                <c:ptCount val="1"/>
                <c:pt idx="0">
                  <c:v>Investor/2nd Home (&lt;=$200,000)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sales!$R$2:$R$18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sales!$T$2:$T$18</c:f>
              <c:numCache>
                <c:formatCode>General</c:formatCode>
                <c:ptCount val="16"/>
                <c:pt idx="0">
                  <c:v>165</c:v>
                </c:pt>
                <c:pt idx="1">
                  <c:v>197</c:v>
                </c:pt>
                <c:pt idx="2">
                  <c:v>231</c:v>
                </c:pt>
                <c:pt idx="3">
                  <c:v>254</c:v>
                </c:pt>
                <c:pt idx="4">
                  <c:v>333</c:v>
                </c:pt>
                <c:pt idx="5">
                  <c:v>358</c:v>
                </c:pt>
                <c:pt idx="6">
                  <c:v>273</c:v>
                </c:pt>
                <c:pt idx="7">
                  <c:v>179</c:v>
                </c:pt>
                <c:pt idx="8">
                  <c:v>128</c:v>
                </c:pt>
                <c:pt idx="9">
                  <c:v>89</c:v>
                </c:pt>
                <c:pt idx="10">
                  <c:v>74</c:v>
                </c:pt>
                <c:pt idx="11">
                  <c:v>99</c:v>
                </c:pt>
                <c:pt idx="12">
                  <c:v>96</c:v>
                </c:pt>
                <c:pt idx="13">
                  <c:v>120</c:v>
                </c:pt>
                <c:pt idx="14">
                  <c:v>117</c:v>
                </c:pt>
                <c:pt idx="15">
                  <c:v>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31-4AF4-A438-7AE4D63EB406}"/>
            </c:ext>
          </c:extLst>
        </c:ser>
        <c:ser>
          <c:idx val="2"/>
          <c:order val="2"/>
          <c:tx>
            <c:strRef>
              <c:f>sales!$U$1</c:f>
              <c:strCache>
                <c:ptCount val="1"/>
                <c:pt idx="0">
                  <c:v>Owner (&gt;$200,000)</c:v>
                </c:pt>
              </c:strCache>
            </c:strRef>
          </c:tx>
          <c:spPr>
            <a:noFill/>
            <a:ln>
              <a:solidFill>
                <a:srgbClr val="0070C0"/>
              </a:solidFill>
              <a:prstDash val="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sales!$R$2:$R$18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sales!$U$2:$U$18</c:f>
              <c:numCache>
                <c:formatCode>General</c:formatCode>
                <c:ptCount val="16"/>
                <c:pt idx="0">
                  <c:v>1</c:v>
                </c:pt>
                <c:pt idx="1">
                  <c:v>9</c:v>
                </c:pt>
                <c:pt idx="2">
                  <c:v>6</c:v>
                </c:pt>
                <c:pt idx="3">
                  <c:v>9</c:v>
                </c:pt>
                <c:pt idx="4">
                  <c:v>30</c:v>
                </c:pt>
                <c:pt idx="5">
                  <c:v>39</c:v>
                </c:pt>
                <c:pt idx="6">
                  <c:v>58</c:v>
                </c:pt>
                <c:pt idx="7">
                  <c:v>38</c:v>
                </c:pt>
                <c:pt idx="8">
                  <c:v>23</c:v>
                </c:pt>
                <c:pt idx="9">
                  <c:v>19</c:v>
                </c:pt>
                <c:pt idx="10">
                  <c:v>16</c:v>
                </c:pt>
                <c:pt idx="11">
                  <c:v>12</c:v>
                </c:pt>
                <c:pt idx="12">
                  <c:v>23</c:v>
                </c:pt>
                <c:pt idx="13">
                  <c:v>21</c:v>
                </c:pt>
                <c:pt idx="14">
                  <c:v>36</c:v>
                </c:pt>
                <c:pt idx="15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31-4AF4-A438-7AE4D63EB406}"/>
            </c:ext>
          </c:extLst>
        </c:ser>
        <c:ser>
          <c:idx val="3"/>
          <c:order val="3"/>
          <c:tx>
            <c:strRef>
              <c:f>sales!$V$1</c:f>
              <c:strCache>
                <c:ptCount val="1"/>
                <c:pt idx="0">
                  <c:v>Investor/2nd Home (&gt;$200,000)</c:v>
                </c:pt>
              </c:strCache>
            </c:strRef>
          </c:tx>
          <c:spPr>
            <a:noFill/>
            <a:ln>
              <a:solidFill>
                <a:srgbClr val="C00000"/>
              </a:solidFill>
              <a:prstDash val="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sales!$R$2:$R$18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sales!$V$2:$V$18</c:f>
              <c:numCache>
                <c:formatCode>General</c:formatCode>
                <c:ptCount val="16"/>
                <c:pt idx="0">
                  <c:v>4</c:v>
                </c:pt>
                <c:pt idx="1">
                  <c:v>9</c:v>
                </c:pt>
                <c:pt idx="2">
                  <c:v>5</c:v>
                </c:pt>
                <c:pt idx="3">
                  <c:v>19</c:v>
                </c:pt>
                <c:pt idx="4">
                  <c:v>36</c:v>
                </c:pt>
                <c:pt idx="5">
                  <c:v>78</c:v>
                </c:pt>
                <c:pt idx="6">
                  <c:v>70</c:v>
                </c:pt>
                <c:pt idx="7">
                  <c:v>26</c:v>
                </c:pt>
                <c:pt idx="8">
                  <c:v>29</c:v>
                </c:pt>
                <c:pt idx="9">
                  <c:v>18</c:v>
                </c:pt>
                <c:pt idx="10">
                  <c:v>21</c:v>
                </c:pt>
                <c:pt idx="11">
                  <c:v>9</c:v>
                </c:pt>
                <c:pt idx="12">
                  <c:v>14</c:v>
                </c:pt>
                <c:pt idx="13">
                  <c:v>23</c:v>
                </c:pt>
                <c:pt idx="14">
                  <c:v>24</c:v>
                </c:pt>
                <c:pt idx="15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31-4AF4-A438-7AE4D63EB4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overlap val="100"/>
        <c:axId val="648984384"/>
        <c:axId val="474835072"/>
        <c:extLst/>
      </c:barChart>
      <c:catAx>
        <c:axId val="64898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474835072"/>
        <c:crosses val="autoZero"/>
        <c:auto val="1"/>
        <c:lblAlgn val="ctr"/>
        <c:lblOffset val="100"/>
        <c:noMultiLvlLbl val="0"/>
      </c:catAx>
      <c:valAx>
        <c:axId val="474835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648984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797785157865996E-2"/>
          <c:y val="3.2747312582338324E-2"/>
          <c:w val="0.9153977307630643"/>
          <c:h val="0.8400433450649219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sales!$Z$1</c:f>
              <c:strCache>
                <c:ptCount val="1"/>
                <c:pt idx="0">
                  <c:v>Owner (&lt;=$200,000)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sales!$Y$2:$Y$18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sales!$Z$2:$Z$18</c:f>
              <c:numCache>
                <c:formatCode>_(* #,##0_);_(* \(#,##0\);_(* "-"??_);_(@_)</c:formatCode>
                <c:ptCount val="16"/>
                <c:pt idx="0">
                  <c:v>1888</c:v>
                </c:pt>
                <c:pt idx="1">
                  <c:v>1899</c:v>
                </c:pt>
                <c:pt idx="2">
                  <c:v>1791</c:v>
                </c:pt>
                <c:pt idx="3">
                  <c:v>980</c:v>
                </c:pt>
                <c:pt idx="4">
                  <c:v>2036</c:v>
                </c:pt>
                <c:pt idx="5">
                  <c:v>1422</c:v>
                </c:pt>
                <c:pt idx="6">
                  <c:v>680</c:v>
                </c:pt>
                <c:pt idx="7">
                  <c:v>764</c:v>
                </c:pt>
                <c:pt idx="8">
                  <c:v>750</c:v>
                </c:pt>
                <c:pt idx="9">
                  <c:v>672</c:v>
                </c:pt>
                <c:pt idx="10">
                  <c:v>618</c:v>
                </c:pt>
                <c:pt idx="11">
                  <c:v>627</c:v>
                </c:pt>
                <c:pt idx="12">
                  <c:v>820</c:v>
                </c:pt>
                <c:pt idx="13">
                  <c:v>666</c:v>
                </c:pt>
                <c:pt idx="14">
                  <c:v>544</c:v>
                </c:pt>
                <c:pt idx="15">
                  <c:v>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64-4F59-9D82-A8BE1EF7A8F0}"/>
            </c:ext>
          </c:extLst>
        </c:ser>
        <c:ser>
          <c:idx val="1"/>
          <c:order val="1"/>
          <c:tx>
            <c:strRef>
              <c:f>sales!$AA$1</c:f>
              <c:strCache>
                <c:ptCount val="1"/>
                <c:pt idx="0">
                  <c:v>Investor/2nd Home (&lt;=$200,000)</c:v>
                </c:pt>
              </c:strCache>
            </c:strRef>
          </c:tx>
          <c:spPr>
            <a:solidFill>
              <a:srgbClr val="C00000"/>
            </a:solidFill>
            <a:ln w="1270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sales!$Y$2:$Y$18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sales!$AA$2:$AA$18</c:f>
              <c:numCache>
                <c:formatCode>_(* #,##0_);_(* \(#,##0\);_(* "-"??_);_(@_)</c:formatCode>
                <c:ptCount val="16"/>
                <c:pt idx="0">
                  <c:v>639</c:v>
                </c:pt>
                <c:pt idx="1">
                  <c:v>644</c:v>
                </c:pt>
                <c:pt idx="2">
                  <c:v>763</c:v>
                </c:pt>
                <c:pt idx="3">
                  <c:v>2405</c:v>
                </c:pt>
                <c:pt idx="4">
                  <c:v>1127</c:v>
                </c:pt>
                <c:pt idx="5">
                  <c:v>1128</c:v>
                </c:pt>
                <c:pt idx="6">
                  <c:v>526</c:v>
                </c:pt>
                <c:pt idx="7">
                  <c:v>406</c:v>
                </c:pt>
                <c:pt idx="8">
                  <c:v>407</c:v>
                </c:pt>
                <c:pt idx="9">
                  <c:v>277</c:v>
                </c:pt>
                <c:pt idx="10">
                  <c:v>339</c:v>
                </c:pt>
                <c:pt idx="11">
                  <c:v>419</c:v>
                </c:pt>
                <c:pt idx="12">
                  <c:v>457</c:v>
                </c:pt>
                <c:pt idx="13">
                  <c:v>647</c:v>
                </c:pt>
                <c:pt idx="14">
                  <c:v>489</c:v>
                </c:pt>
                <c:pt idx="15">
                  <c:v>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64-4F59-9D82-A8BE1EF7A8F0}"/>
            </c:ext>
          </c:extLst>
        </c:ser>
        <c:ser>
          <c:idx val="2"/>
          <c:order val="2"/>
          <c:tx>
            <c:strRef>
              <c:f>sales!$AB$1</c:f>
              <c:strCache>
                <c:ptCount val="1"/>
                <c:pt idx="0">
                  <c:v>Owner (&gt;$200,000)</c:v>
                </c:pt>
              </c:strCache>
            </c:strRef>
          </c:tx>
          <c:spPr>
            <a:noFill/>
            <a:ln>
              <a:solidFill>
                <a:srgbClr val="0070C0"/>
              </a:solidFill>
              <a:prstDash val="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sales!$Y$2:$Y$18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sales!$AB$2:$AB$18</c:f>
              <c:numCache>
                <c:formatCode>_(* #,##0_);_(* \(#,##0\);_(* "-"??_);_(@_)</c:formatCode>
                <c:ptCount val="16"/>
                <c:pt idx="0">
                  <c:v>518</c:v>
                </c:pt>
                <c:pt idx="1">
                  <c:v>610</c:v>
                </c:pt>
                <c:pt idx="2">
                  <c:v>858</c:v>
                </c:pt>
                <c:pt idx="3">
                  <c:v>636</c:v>
                </c:pt>
                <c:pt idx="4">
                  <c:v>1939</c:v>
                </c:pt>
                <c:pt idx="5">
                  <c:v>2859</c:v>
                </c:pt>
                <c:pt idx="6">
                  <c:v>2476</c:v>
                </c:pt>
                <c:pt idx="7">
                  <c:v>1792</c:v>
                </c:pt>
                <c:pt idx="8">
                  <c:v>1405</c:v>
                </c:pt>
                <c:pt idx="9">
                  <c:v>1039</c:v>
                </c:pt>
                <c:pt idx="10">
                  <c:v>1122</c:v>
                </c:pt>
                <c:pt idx="11">
                  <c:v>1190</c:v>
                </c:pt>
                <c:pt idx="12">
                  <c:v>1699</c:v>
                </c:pt>
                <c:pt idx="13">
                  <c:v>2560</c:v>
                </c:pt>
                <c:pt idx="14">
                  <c:v>3092</c:v>
                </c:pt>
                <c:pt idx="15">
                  <c:v>3289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64-4F59-9D82-A8BE1EF7A8F0}"/>
            </c:ext>
          </c:extLst>
        </c:ser>
        <c:ser>
          <c:idx val="3"/>
          <c:order val="3"/>
          <c:tx>
            <c:strRef>
              <c:f>sales!$AC$1</c:f>
              <c:strCache>
                <c:ptCount val="1"/>
                <c:pt idx="0">
                  <c:v>Investor/2nd Home (&gt;$200,000)</c:v>
                </c:pt>
              </c:strCache>
            </c:strRef>
          </c:tx>
          <c:spPr>
            <a:noFill/>
            <a:ln>
              <a:solidFill>
                <a:srgbClr val="C00000"/>
              </a:solidFill>
              <a:prstDash val="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sales!$Y$2:$Y$18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sales!$AC$2:$AC$18</c:f>
              <c:numCache>
                <c:formatCode>_(* #,##0_);_(* \(#,##0\);_(* "-"??_);_(@_)</c:formatCode>
                <c:ptCount val="16"/>
                <c:pt idx="0">
                  <c:v>201</c:v>
                </c:pt>
                <c:pt idx="1">
                  <c:v>241</c:v>
                </c:pt>
                <c:pt idx="2">
                  <c:v>367</c:v>
                </c:pt>
                <c:pt idx="3">
                  <c:v>1274</c:v>
                </c:pt>
                <c:pt idx="4">
                  <c:v>771</c:v>
                </c:pt>
                <c:pt idx="5">
                  <c:v>1696</c:v>
                </c:pt>
                <c:pt idx="6">
                  <c:v>1961</c:v>
                </c:pt>
                <c:pt idx="7">
                  <c:v>938</c:v>
                </c:pt>
                <c:pt idx="8">
                  <c:v>612</c:v>
                </c:pt>
                <c:pt idx="9">
                  <c:v>383</c:v>
                </c:pt>
                <c:pt idx="10">
                  <c:v>480</c:v>
                </c:pt>
                <c:pt idx="11">
                  <c:v>556</c:v>
                </c:pt>
                <c:pt idx="12">
                  <c:v>749</c:v>
                </c:pt>
                <c:pt idx="13">
                  <c:v>1161</c:v>
                </c:pt>
                <c:pt idx="14">
                  <c:v>1211</c:v>
                </c:pt>
                <c:pt idx="15">
                  <c:v>1412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64-4F59-9D82-A8BE1EF7A8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overlap val="100"/>
        <c:axId val="648984384"/>
        <c:axId val="474835072"/>
        <c:extLst/>
      </c:barChart>
      <c:catAx>
        <c:axId val="64898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474835072"/>
        <c:crosses val="autoZero"/>
        <c:auto val="1"/>
        <c:lblAlgn val="ctr"/>
        <c:lblOffset val="100"/>
        <c:noMultiLvlLbl val="0"/>
      </c:catAx>
      <c:valAx>
        <c:axId val="474835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648984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Sheet10!$Q$2</c:f>
              <c:strCache>
                <c:ptCount val="1"/>
                <c:pt idx="0">
                  <c:v>Not Cost Burdened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Sheet10!$N$3:$O$10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0-50% AMI</c:v>
                  </c:pt>
                  <c:pt idx="3">
                    <c:v>50.01-80% AMI</c:v>
                  </c:pt>
                  <c:pt idx="6">
                    <c:v>&gt;80% AMI</c:v>
                  </c:pt>
                </c:lvl>
              </c:multiLvlStrCache>
            </c:multiLvlStrRef>
          </c:cat>
          <c:val>
            <c:numRef>
              <c:f>Sheet10!$Q$3:$Q$10</c:f>
              <c:numCache>
                <c:formatCode>0%</c:formatCode>
                <c:ptCount val="8"/>
                <c:pt idx="0">
                  <c:v>0.73541821792007944</c:v>
                </c:pt>
                <c:pt idx="1">
                  <c:v>0.84749955027882717</c:v>
                </c:pt>
                <c:pt idx="3">
                  <c:v>0.49098526489176947</c:v>
                </c:pt>
                <c:pt idx="4">
                  <c:v>0.65081927121545613</c:v>
                </c:pt>
                <c:pt idx="6">
                  <c:v>0.15625263636663744</c:v>
                </c:pt>
                <c:pt idx="7">
                  <c:v>0.11852033380196308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9E-42EE-972A-BCB19D64CFFD}"/>
            </c:ext>
          </c:extLst>
        </c:ser>
        <c:ser>
          <c:idx val="0"/>
          <c:order val="1"/>
          <c:tx>
            <c:strRef>
              <c:f>Sheet10!$P$2</c:f>
              <c:strCache>
                <c:ptCount val="1"/>
                <c:pt idx="0">
                  <c:v>Cost Burdened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Sheet10!$N$3:$O$10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0-50% AMI</c:v>
                  </c:pt>
                  <c:pt idx="3">
                    <c:v>50.01-80% AMI</c:v>
                  </c:pt>
                  <c:pt idx="6">
                    <c:v>&gt;80% AMI</c:v>
                  </c:pt>
                </c:lvl>
              </c:multiLvlStrCache>
            </c:multiLvlStrRef>
          </c:cat>
          <c:val>
            <c:numRef>
              <c:f>Sheet10!$P$3:$P$10</c:f>
              <c:numCache>
                <c:formatCode>0%</c:formatCode>
                <c:ptCount val="8"/>
                <c:pt idx="0">
                  <c:v>0.26458178207992056</c:v>
                </c:pt>
                <c:pt idx="1">
                  <c:v>0.15250044972117288</c:v>
                </c:pt>
                <c:pt idx="3">
                  <c:v>0.50901473510823059</c:v>
                </c:pt>
                <c:pt idx="4">
                  <c:v>0.34918072878454393</c:v>
                </c:pt>
                <c:pt idx="6">
                  <c:v>0.84374736363336256</c:v>
                </c:pt>
                <c:pt idx="7">
                  <c:v>0.88147966619803686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9E-42EE-972A-BCB19D64CFF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100"/>
        <c:axId val="1989396800"/>
        <c:axId val="1989395968"/>
      </c:barChart>
      <c:catAx>
        <c:axId val="198939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989395968"/>
        <c:crosses val="autoZero"/>
        <c:auto val="1"/>
        <c:lblAlgn val="ctr"/>
        <c:lblOffset val="100"/>
        <c:noMultiLvlLbl val="0"/>
      </c:catAx>
      <c:valAx>
        <c:axId val="19893959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93968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r>
              <a:rPr lang="en-US" sz="1100">
                <a:latin typeface="Rockwell" panose="02060603020205020403" pitchFamily="18" charset="0"/>
              </a:rPr>
              <a:t>Clay County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'cb county graphs'!$I$19</c:f>
              <c:strCache>
                <c:ptCount val="1"/>
                <c:pt idx="0">
                  <c:v>Cost Burdened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 graphs'!$G$20:$H$27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0-50% AMI</c:v>
                  </c:pt>
                  <c:pt idx="3">
                    <c:v>50.01-80% AMI</c:v>
                  </c:pt>
                  <c:pt idx="6">
                    <c:v>&gt;80% AMI</c:v>
                  </c:pt>
                </c:lvl>
              </c:multiLvlStrCache>
            </c:multiLvlStrRef>
          </c:cat>
          <c:val>
            <c:numRef>
              <c:f>'cb county graphs'!$I$20:$I$27</c:f>
              <c:numCache>
                <c:formatCode>0%</c:formatCode>
                <c:ptCount val="8"/>
                <c:pt idx="0">
                  <c:v>0.70199692780337941</c:v>
                </c:pt>
                <c:pt idx="1">
                  <c:v>0.89760724294028882</c:v>
                </c:pt>
                <c:pt idx="3">
                  <c:v>0.47068403908794787</c:v>
                </c:pt>
                <c:pt idx="4">
                  <c:v>0.59227467811158796</c:v>
                </c:pt>
                <c:pt idx="6">
                  <c:v>0.12419871794871795</c:v>
                </c:pt>
                <c:pt idx="7">
                  <c:v>8.7635054021608649E-2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DB-46D2-873A-3C4F008E1B11}"/>
            </c:ext>
          </c:extLst>
        </c:ser>
        <c:ser>
          <c:idx val="0"/>
          <c:order val="1"/>
          <c:tx>
            <c:strRef>
              <c:f>'cb county graphs'!$J$19</c:f>
              <c:strCache>
                <c:ptCount val="1"/>
                <c:pt idx="0">
                  <c:v>Not Cost Burdened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non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 graphs'!$G$20:$H$27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0-50% AMI</c:v>
                  </c:pt>
                  <c:pt idx="3">
                    <c:v>50.01-80% AMI</c:v>
                  </c:pt>
                  <c:pt idx="6">
                    <c:v>&gt;80% AMI</c:v>
                  </c:pt>
                </c:lvl>
              </c:multiLvlStrCache>
            </c:multiLvlStrRef>
          </c:cat>
          <c:val>
            <c:numRef>
              <c:f>'cb county graphs'!$J$20:$J$27</c:f>
              <c:numCache>
                <c:formatCode>0%</c:formatCode>
                <c:ptCount val="8"/>
                <c:pt idx="0">
                  <c:v>0.29800307219662059</c:v>
                </c:pt>
                <c:pt idx="1">
                  <c:v>0.10239275705971114</c:v>
                </c:pt>
                <c:pt idx="3">
                  <c:v>0.52931596091205213</c:v>
                </c:pt>
                <c:pt idx="4">
                  <c:v>0.40772532188841204</c:v>
                </c:pt>
                <c:pt idx="6">
                  <c:v>0.87580128205128205</c:v>
                </c:pt>
                <c:pt idx="7">
                  <c:v>0.91236494597839135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DB-46D2-873A-3C4F008E1B1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3"/>
        <c:overlap val="100"/>
        <c:axId val="1989396800"/>
        <c:axId val="1989395968"/>
      </c:barChart>
      <c:catAx>
        <c:axId val="198939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989395968"/>
        <c:crosses val="autoZero"/>
        <c:auto val="1"/>
        <c:lblAlgn val="ctr"/>
        <c:lblOffset val="100"/>
        <c:noMultiLvlLbl val="0"/>
      </c:catAx>
      <c:valAx>
        <c:axId val="198939596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9893968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1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r>
              <a:rPr lang="en-US" sz="11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Rockwell" panose="02060603020205020403" pitchFamily="18" charset="0"/>
                <a:ea typeface="+mn-ea"/>
                <a:cs typeface="+mn-cs"/>
              </a:rPr>
              <a:t>Duval County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1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'cb county graphs'!$I$40</c:f>
              <c:strCache>
                <c:ptCount val="1"/>
                <c:pt idx="0">
                  <c:v>Cost Burdened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 graphs'!$G$41:$H$48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0-50% AMI</c:v>
                  </c:pt>
                  <c:pt idx="3">
                    <c:v>50.01-80% AMI</c:v>
                  </c:pt>
                  <c:pt idx="6">
                    <c:v>&gt;80% AMI</c:v>
                  </c:pt>
                </c:lvl>
              </c:multiLvlStrCache>
            </c:multiLvlStrRef>
          </c:cat>
          <c:val>
            <c:numRef>
              <c:f>'cb county graphs'!$I$41:$I$48</c:f>
              <c:numCache>
                <c:formatCode>0%</c:formatCode>
                <c:ptCount val="8"/>
                <c:pt idx="0">
                  <c:v>0.76666126155342951</c:v>
                </c:pt>
                <c:pt idx="1">
                  <c:v>0.8541193475118728</c:v>
                </c:pt>
                <c:pt idx="3">
                  <c:v>0.5068078668683812</c:v>
                </c:pt>
                <c:pt idx="4">
                  <c:v>0.64635193133047208</c:v>
                </c:pt>
                <c:pt idx="6">
                  <c:v>0.15134706814580032</c:v>
                </c:pt>
                <c:pt idx="7">
                  <c:v>0.11688311688311688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F8-4A5A-9BC1-B57F6DBAE0CD}"/>
            </c:ext>
          </c:extLst>
        </c:ser>
        <c:ser>
          <c:idx val="0"/>
          <c:order val="1"/>
          <c:tx>
            <c:strRef>
              <c:f>'cb county graphs'!$J$40</c:f>
              <c:strCache>
                <c:ptCount val="1"/>
                <c:pt idx="0">
                  <c:v>Not Cost Burdened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 graphs'!$G$41:$H$48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0-50% AMI</c:v>
                  </c:pt>
                  <c:pt idx="3">
                    <c:v>50.01-80% AMI</c:v>
                  </c:pt>
                  <c:pt idx="6">
                    <c:v>&gt;80% AMI</c:v>
                  </c:pt>
                </c:lvl>
              </c:multiLvlStrCache>
            </c:multiLvlStrRef>
          </c:cat>
          <c:val>
            <c:numRef>
              <c:f>'cb county graphs'!$J$41:$J$48</c:f>
              <c:numCache>
                <c:formatCode>0%</c:formatCode>
                <c:ptCount val="8"/>
                <c:pt idx="0">
                  <c:v>0.23333873844657047</c:v>
                </c:pt>
                <c:pt idx="1">
                  <c:v>0.1458806524881272</c:v>
                </c:pt>
                <c:pt idx="3">
                  <c:v>0.49319213313161875</c:v>
                </c:pt>
                <c:pt idx="4">
                  <c:v>0.35364806866952792</c:v>
                </c:pt>
                <c:pt idx="6">
                  <c:v>0.84865293185419965</c:v>
                </c:pt>
                <c:pt idx="7">
                  <c:v>0.88311688311688308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F8-4A5A-9BC1-B57F6DBAE0C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3"/>
        <c:overlap val="100"/>
        <c:axId val="1989396800"/>
        <c:axId val="1989395968"/>
      </c:barChart>
      <c:catAx>
        <c:axId val="198939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989395968"/>
        <c:crosses val="autoZero"/>
        <c:auto val="1"/>
        <c:lblAlgn val="ctr"/>
        <c:lblOffset val="100"/>
        <c:noMultiLvlLbl val="0"/>
      </c:catAx>
      <c:valAx>
        <c:axId val="198939596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9893968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>
                <a:latin typeface="Rockwell" panose="02060603020205020403" pitchFamily="18" charset="0"/>
              </a:rPr>
              <a:t>Flagler County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'cb county graphs'!$X$5</c:f>
              <c:strCache>
                <c:ptCount val="1"/>
                <c:pt idx="0">
                  <c:v>Cost Burdened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 graphs'!$V$6:$W$13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0-50% AMI</c:v>
                  </c:pt>
                  <c:pt idx="3">
                    <c:v>50.01-80% AMI</c:v>
                  </c:pt>
                  <c:pt idx="6">
                    <c:v>&gt;80% AMI</c:v>
                  </c:pt>
                </c:lvl>
              </c:multiLvlStrCache>
            </c:multiLvlStrRef>
          </c:cat>
          <c:val>
            <c:numRef>
              <c:f>'cb county graphs'!$X$6:$X$13</c:f>
              <c:numCache>
                <c:formatCode>0%</c:formatCode>
                <c:ptCount val="8"/>
                <c:pt idx="0">
                  <c:v>0.73958565382044994</c:v>
                </c:pt>
                <c:pt idx="1">
                  <c:v>0.8635235732009926</c:v>
                </c:pt>
                <c:pt idx="3">
                  <c:v>0.45615866388308979</c:v>
                </c:pt>
                <c:pt idx="4">
                  <c:v>0.75811795891318756</c:v>
                </c:pt>
                <c:pt idx="6">
                  <c:v>0.19654540696152839</c:v>
                </c:pt>
                <c:pt idx="7">
                  <c:v>0.13222190284564531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0E-49E6-8C38-DDE5289C5867}"/>
            </c:ext>
          </c:extLst>
        </c:ser>
        <c:ser>
          <c:idx val="0"/>
          <c:order val="1"/>
          <c:tx>
            <c:strRef>
              <c:f>'cb county graphs'!$Y$5</c:f>
              <c:strCache>
                <c:ptCount val="1"/>
                <c:pt idx="0">
                  <c:v>Not Cost Burdened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 graphs'!$V$6:$W$13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0-50% AMI</c:v>
                  </c:pt>
                  <c:pt idx="3">
                    <c:v>50.01-80% AMI</c:v>
                  </c:pt>
                  <c:pt idx="6">
                    <c:v>&gt;80% AMI</c:v>
                  </c:pt>
                </c:lvl>
              </c:multiLvlStrCache>
            </c:multiLvlStrRef>
          </c:cat>
          <c:val>
            <c:numRef>
              <c:f>'cb county graphs'!$Y$6:$Y$13</c:f>
              <c:numCache>
                <c:formatCode>0%</c:formatCode>
                <c:ptCount val="8"/>
                <c:pt idx="0">
                  <c:v>0.26041434617955</c:v>
                </c:pt>
                <c:pt idx="1">
                  <c:v>0.13647642679900746</c:v>
                </c:pt>
                <c:pt idx="3">
                  <c:v>0.54384133611691021</c:v>
                </c:pt>
                <c:pt idx="4">
                  <c:v>0.24188204108681247</c:v>
                </c:pt>
                <c:pt idx="6">
                  <c:v>0.80345459303847155</c:v>
                </c:pt>
                <c:pt idx="7">
                  <c:v>0.86777809715435472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0E-49E6-8C38-DDE5289C586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3"/>
        <c:overlap val="100"/>
        <c:axId val="1989396800"/>
        <c:axId val="1989395968"/>
      </c:barChart>
      <c:catAx>
        <c:axId val="198939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989395968"/>
        <c:crosses val="autoZero"/>
        <c:auto val="1"/>
        <c:lblAlgn val="ctr"/>
        <c:lblOffset val="100"/>
        <c:noMultiLvlLbl val="0"/>
      </c:catAx>
      <c:valAx>
        <c:axId val="198939596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9893968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r>
              <a:rPr lang="en-US" sz="1100">
                <a:latin typeface="Rockwell" panose="02060603020205020403" pitchFamily="18" charset="0"/>
              </a:rPr>
              <a:t>Nassau County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'cb county graphs'!$X$24</c:f>
              <c:strCache>
                <c:ptCount val="1"/>
                <c:pt idx="0">
                  <c:v>Cost Burdened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 graphs'!$V$25:$W$32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0-50% AMI</c:v>
                  </c:pt>
                  <c:pt idx="3">
                    <c:v>50.01-80% AMI</c:v>
                  </c:pt>
                  <c:pt idx="6">
                    <c:v>&gt;80% AMI</c:v>
                  </c:pt>
                </c:lvl>
              </c:multiLvlStrCache>
            </c:multiLvlStrRef>
          </c:cat>
          <c:val>
            <c:numRef>
              <c:f>'cb county graphs'!$X$25:$X$32</c:f>
              <c:numCache>
                <c:formatCode>0%</c:formatCode>
                <c:ptCount val="8"/>
                <c:pt idx="0">
                  <c:v>0.6542646542646543</c:v>
                </c:pt>
                <c:pt idx="1">
                  <c:v>0.7521214828048236</c:v>
                </c:pt>
                <c:pt idx="3">
                  <c:v>0.46784565916398713</c:v>
                </c:pt>
                <c:pt idx="4">
                  <c:v>0.64807219031993435</c:v>
                </c:pt>
                <c:pt idx="6">
                  <c:v>0.16629213483146069</c:v>
                </c:pt>
                <c:pt idx="7">
                  <c:v>0.13806254767353165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1D-46AA-BA0B-CB0056D249B0}"/>
            </c:ext>
          </c:extLst>
        </c:ser>
        <c:ser>
          <c:idx val="0"/>
          <c:order val="1"/>
          <c:tx>
            <c:strRef>
              <c:f>'cb county graphs'!$Y$24</c:f>
              <c:strCache>
                <c:ptCount val="1"/>
                <c:pt idx="0">
                  <c:v>Not Cost Burdened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 graphs'!$V$25:$W$32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0-50% AMI</c:v>
                  </c:pt>
                  <c:pt idx="3">
                    <c:v>50.01-80% AMI</c:v>
                  </c:pt>
                  <c:pt idx="6">
                    <c:v>&gt;80% AMI</c:v>
                  </c:pt>
                </c:lvl>
              </c:multiLvlStrCache>
            </c:multiLvlStrRef>
          </c:cat>
          <c:val>
            <c:numRef>
              <c:f>'cb county graphs'!$Y$25:$Y$32</c:f>
              <c:numCache>
                <c:formatCode>0%</c:formatCode>
                <c:ptCount val="8"/>
                <c:pt idx="0">
                  <c:v>0.34573534573534576</c:v>
                </c:pt>
                <c:pt idx="1">
                  <c:v>0.24787851719517642</c:v>
                </c:pt>
                <c:pt idx="3">
                  <c:v>0.53215434083601287</c:v>
                </c:pt>
                <c:pt idx="4">
                  <c:v>0.35192780968006565</c:v>
                </c:pt>
                <c:pt idx="6">
                  <c:v>0.83370786516853934</c:v>
                </c:pt>
                <c:pt idx="7">
                  <c:v>0.86193745232646835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1D-46AA-BA0B-CB0056D249B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3"/>
        <c:overlap val="100"/>
        <c:axId val="1989396800"/>
        <c:axId val="1989395968"/>
      </c:barChart>
      <c:catAx>
        <c:axId val="198939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989395968"/>
        <c:crosses val="autoZero"/>
        <c:auto val="1"/>
        <c:lblAlgn val="ctr"/>
        <c:lblOffset val="100"/>
        <c:noMultiLvlLbl val="0"/>
      </c:catAx>
      <c:valAx>
        <c:axId val="198939596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9893968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r>
              <a:rPr lang="en-US" sz="1100">
                <a:latin typeface="Rockwell" panose="02060603020205020403" pitchFamily="18" charset="0"/>
              </a:rPr>
              <a:t>Putnam County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'cb county graphs'!$X$43</c:f>
              <c:strCache>
                <c:ptCount val="1"/>
                <c:pt idx="0">
                  <c:v>Cost Burdened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 graphs'!$V$44:$W$51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0-50% AMI</c:v>
                  </c:pt>
                  <c:pt idx="3">
                    <c:v>50.01-80% AMI</c:v>
                  </c:pt>
                  <c:pt idx="6">
                    <c:v>&gt;80% AMI</c:v>
                  </c:pt>
                </c:lvl>
              </c:multiLvlStrCache>
            </c:multiLvlStrRef>
          </c:cat>
          <c:val>
            <c:numRef>
              <c:f>'cb county graphs'!$X$44:$X$51</c:f>
              <c:numCache>
                <c:formatCode>0%</c:formatCode>
                <c:ptCount val="8"/>
                <c:pt idx="0">
                  <c:v>0.63688430698739973</c:v>
                </c:pt>
                <c:pt idx="1">
                  <c:v>0.77491961414791</c:v>
                </c:pt>
                <c:pt idx="3">
                  <c:v>0.39942528735632182</c:v>
                </c:pt>
                <c:pt idx="4">
                  <c:v>0.58163265306122447</c:v>
                </c:pt>
                <c:pt idx="6">
                  <c:v>0.11560328490208464</c:v>
                </c:pt>
                <c:pt idx="7">
                  <c:v>9.450651769087523E-2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74-4556-B2B3-C0C65151BE4F}"/>
            </c:ext>
          </c:extLst>
        </c:ser>
        <c:ser>
          <c:idx val="0"/>
          <c:order val="1"/>
          <c:tx>
            <c:strRef>
              <c:f>'cb county graphs'!$Y$43</c:f>
              <c:strCache>
                <c:ptCount val="1"/>
                <c:pt idx="0">
                  <c:v>Not Cost Burdened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 graphs'!$V$44:$W$51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0-50% AMI</c:v>
                  </c:pt>
                  <c:pt idx="3">
                    <c:v>50.01-80% AMI</c:v>
                  </c:pt>
                  <c:pt idx="6">
                    <c:v>&gt;80% AMI</c:v>
                  </c:pt>
                </c:lvl>
              </c:multiLvlStrCache>
            </c:multiLvlStrRef>
          </c:cat>
          <c:val>
            <c:numRef>
              <c:f>'cb county graphs'!$Y$44:$Y$51</c:f>
              <c:numCache>
                <c:formatCode>0%</c:formatCode>
                <c:ptCount val="8"/>
                <c:pt idx="0">
                  <c:v>0.36311569301260022</c:v>
                </c:pt>
                <c:pt idx="1">
                  <c:v>0.22508038585209003</c:v>
                </c:pt>
                <c:pt idx="3">
                  <c:v>0.60057471264367812</c:v>
                </c:pt>
                <c:pt idx="4">
                  <c:v>0.41836734693877553</c:v>
                </c:pt>
                <c:pt idx="6">
                  <c:v>0.8843967150979154</c:v>
                </c:pt>
                <c:pt idx="7">
                  <c:v>0.90549348230912474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74-4556-B2B3-C0C65151BE4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3"/>
        <c:overlap val="100"/>
        <c:axId val="1989396800"/>
        <c:axId val="1989395968"/>
      </c:barChart>
      <c:catAx>
        <c:axId val="198939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989395968"/>
        <c:crosses val="autoZero"/>
        <c:auto val="1"/>
        <c:lblAlgn val="ctr"/>
        <c:lblOffset val="100"/>
        <c:noMultiLvlLbl val="0"/>
      </c:catAx>
      <c:valAx>
        <c:axId val="198939596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9893968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r>
              <a:rPr lang="en-US" sz="1100">
                <a:latin typeface="Rockwell" panose="02060603020205020403" pitchFamily="18" charset="0"/>
              </a:rPr>
              <a:t>St.</a:t>
            </a:r>
            <a:r>
              <a:rPr lang="en-US" sz="1100" baseline="0">
                <a:latin typeface="Rockwell" panose="02060603020205020403" pitchFamily="18" charset="0"/>
              </a:rPr>
              <a:t> Johns County</a:t>
            </a:r>
            <a:endParaRPr lang="en-US" sz="1100">
              <a:latin typeface="Rockwell" panose="02060603020205020403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'cb county graphs'!$X$63</c:f>
              <c:strCache>
                <c:ptCount val="1"/>
                <c:pt idx="0">
                  <c:v>Cost Burdened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 graphs'!$V$64:$W$71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0-50% AMI</c:v>
                  </c:pt>
                  <c:pt idx="3">
                    <c:v>50.01-80% AMI</c:v>
                  </c:pt>
                  <c:pt idx="6">
                    <c:v>&gt;80% AMI</c:v>
                  </c:pt>
                </c:lvl>
              </c:multiLvlStrCache>
            </c:multiLvlStrRef>
          </c:cat>
          <c:val>
            <c:numRef>
              <c:f>'cb county graphs'!$X$64:$X$71</c:f>
              <c:numCache>
                <c:formatCode>0%</c:formatCode>
                <c:ptCount val="8"/>
                <c:pt idx="0">
                  <c:v>0.75216554379210776</c:v>
                </c:pt>
                <c:pt idx="1">
                  <c:v>0.84786641929499074</c:v>
                </c:pt>
                <c:pt idx="3">
                  <c:v>0.54727793696275073</c:v>
                </c:pt>
                <c:pt idx="4">
                  <c:v>0.74836173001310613</c:v>
                </c:pt>
                <c:pt idx="6">
                  <c:v>0.1918819188191882</c:v>
                </c:pt>
                <c:pt idx="7">
                  <c:v>0.14612018358416054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71-4AD3-BE6D-8BBB701BC0EC}"/>
            </c:ext>
          </c:extLst>
        </c:ser>
        <c:ser>
          <c:idx val="0"/>
          <c:order val="1"/>
          <c:tx>
            <c:strRef>
              <c:f>'cb county graphs'!$Y$63</c:f>
              <c:strCache>
                <c:ptCount val="1"/>
                <c:pt idx="0">
                  <c:v>Not Cost Burdened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'cb county graphs'!$V$64:$W$71</c:f>
              <c:multiLvlStrCache>
                <c:ptCount val="8"/>
                <c:lvl>
                  <c:pt idx="0">
                    <c:v>Owner</c:v>
                  </c:pt>
                  <c:pt idx="1">
                    <c:v>Renter</c:v>
                  </c:pt>
                  <c:pt idx="3">
                    <c:v>Owner</c:v>
                  </c:pt>
                  <c:pt idx="4">
                    <c:v>Renter</c:v>
                  </c:pt>
                  <c:pt idx="6">
                    <c:v>Owner</c:v>
                  </c:pt>
                  <c:pt idx="7">
                    <c:v>Renter</c:v>
                  </c:pt>
                </c:lvl>
                <c:lvl>
                  <c:pt idx="0">
                    <c:v>0-50% AMI</c:v>
                  </c:pt>
                  <c:pt idx="3">
                    <c:v>50.01-80% AMI</c:v>
                  </c:pt>
                  <c:pt idx="6">
                    <c:v>&gt;80% AMI</c:v>
                  </c:pt>
                </c:lvl>
              </c:multiLvlStrCache>
            </c:multiLvlStrRef>
          </c:cat>
          <c:val>
            <c:numRef>
              <c:f>'cb county graphs'!$Y$64:$Y$71</c:f>
              <c:numCache>
                <c:formatCode>0%</c:formatCode>
                <c:ptCount val="8"/>
                <c:pt idx="0">
                  <c:v>0.24783445620789221</c:v>
                </c:pt>
                <c:pt idx="1">
                  <c:v>0.15213358070500926</c:v>
                </c:pt>
                <c:pt idx="3">
                  <c:v>0.45272206303724927</c:v>
                </c:pt>
                <c:pt idx="4">
                  <c:v>0.25163826998689381</c:v>
                </c:pt>
                <c:pt idx="6">
                  <c:v>0.80811808118081185</c:v>
                </c:pt>
                <c:pt idx="7">
                  <c:v>0.85387981641583943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71-4AD3-BE6D-8BBB701BC0E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3"/>
        <c:overlap val="100"/>
        <c:axId val="1989396800"/>
        <c:axId val="1989395968"/>
      </c:barChart>
      <c:catAx>
        <c:axId val="198939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989395968"/>
        <c:crosses val="autoZero"/>
        <c:auto val="1"/>
        <c:lblAlgn val="ctr"/>
        <c:lblOffset val="100"/>
        <c:noMultiLvlLbl val="0"/>
      </c:catAx>
      <c:valAx>
        <c:axId val="198939596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9893968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963070255971432E-2"/>
          <c:y val="6.8230277185501065E-2"/>
          <c:w val="0.90156226046965371"/>
          <c:h val="0.8032763068795505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'aff units'!$M$2</c:f>
              <c:strCache>
                <c:ptCount val="1"/>
                <c:pt idx="0">
                  <c:v>Affordable at 50% AMI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'aff units'!$N$1:$O$1</c:f>
              <c:strCache>
                <c:ptCount val="2"/>
                <c:pt idx="0">
                  <c:v>2000</c:v>
                </c:pt>
                <c:pt idx="1">
                  <c:v>2010-2014</c:v>
                </c:pt>
              </c:strCache>
            </c:strRef>
          </c:cat>
          <c:val>
            <c:numRef>
              <c:f>'aff units'!$N$2:$O$2</c:f>
              <c:numCache>
                <c:formatCode>#,##0_);[Red]\(#,##0\)</c:formatCode>
                <c:ptCount val="2"/>
                <c:pt idx="0">
                  <c:v>62105</c:v>
                </c:pt>
                <c:pt idx="1">
                  <c:v>40345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6F-48B0-AA65-7FC06B2A04DE}"/>
            </c:ext>
          </c:extLst>
        </c:ser>
        <c:ser>
          <c:idx val="1"/>
          <c:order val="1"/>
          <c:tx>
            <c:strRef>
              <c:f>'aff units'!$M$3</c:f>
              <c:strCache>
                <c:ptCount val="1"/>
                <c:pt idx="0">
                  <c:v>Affordable at 50.01-80% AMI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'aff units'!$N$1:$O$1</c:f>
              <c:strCache>
                <c:ptCount val="2"/>
                <c:pt idx="0">
                  <c:v>2000</c:v>
                </c:pt>
                <c:pt idx="1">
                  <c:v>2010-2014</c:v>
                </c:pt>
              </c:strCache>
            </c:strRef>
          </c:cat>
          <c:val>
            <c:numRef>
              <c:f>'aff units'!$N$3:$O$3</c:f>
              <c:numCache>
                <c:formatCode>#,##0_);[Red]\(#,##0\)</c:formatCode>
                <c:ptCount val="2"/>
                <c:pt idx="0">
                  <c:v>69375</c:v>
                </c:pt>
                <c:pt idx="1">
                  <c:v>98015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6F-48B0-AA65-7FC06B2A04DE}"/>
            </c:ext>
          </c:extLst>
        </c:ser>
        <c:ser>
          <c:idx val="2"/>
          <c:order val="2"/>
          <c:tx>
            <c:strRef>
              <c:f>'aff units'!$M$4</c:f>
              <c:strCache>
                <c:ptCount val="1"/>
                <c:pt idx="0">
                  <c:v>Above 80% AMI Affordability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Rockwell" panose="020606030202050204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'aff units'!$N$1:$O$1</c:f>
              <c:strCache>
                <c:ptCount val="2"/>
                <c:pt idx="0">
                  <c:v>2000</c:v>
                </c:pt>
                <c:pt idx="1">
                  <c:v>2010-2014</c:v>
                </c:pt>
              </c:strCache>
            </c:strRef>
          </c:cat>
          <c:val>
            <c:numRef>
              <c:f>'aff units'!$N$4:$O$4</c:f>
              <c:numCache>
                <c:formatCode>#,##0_);[Red]\(#,##0\)</c:formatCode>
                <c:ptCount val="2"/>
                <c:pt idx="0">
                  <c:v>17949</c:v>
                </c:pt>
                <c:pt idx="1">
                  <c:v>52615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6F-48B0-AA65-7FC06B2A04D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58058016"/>
        <c:axId val="158058576"/>
      </c:barChart>
      <c:catAx>
        <c:axId val="158058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58576"/>
        <c:crosses val="autoZero"/>
        <c:auto val="1"/>
        <c:lblAlgn val="ctr"/>
        <c:lblOffset val="100"/>
        <c:noMultiLvlLbl val="0"/>
      </c:catAx>
      <c:valAx>
        <c:axId val="158058576"/>
        <c:scaling>
          <c:orientation val="minMax"/>
          <c:max val="2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158058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ockwell" panose="020606030202050204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Rockwell" panose="02060603020205020403" pitchFamily="18" charset="0"/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0.22584</cdr:x>
      <cdr:y>0.05544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2114558" cy="2476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 b="1" dirty="0">
              <a:latin typeface="Rockwell" panose="02060603020205020403" pitchFamily="18" charset="0"/>
            </a:rPr>
            <a:t>Percent</a:t>
          </a:r>
          <a:r>
            <a:rPr lang="en-US" sz="1000" b="1" baseline="0" dirty="0">
              <a:latin typeface="Rockwell" panose="02060603020205020403" pitchFamily="18" charset="0"/>
            </a:rPr>
            <a:t> Affordable at 50% AMI</a:t>
          </a:r>
          <a:endParaRPr lang="en-US" sz="1000" b="1" dirty="0">
            <a:latin typeface="Rockwell" panose="02060603020205020403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0.22584</cdr:x>
      <cdr:y>0.10874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0"/>
          <a:ext cx="1727354" cy="485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 b="1" dirty="0">
              <a:latin typeface="Rockwell" panose="02060603020205020403" pitchFamily="18" charset="0"/>
            </a:rPr>
            <a:t>Percent</a:t>
          </a:r>
          <a:r>
            <a:rPr lang="en-US" sz="1000" b="1" baseline="0" dirty="0">
              <a:latin typeface="Rockwell" panose="02060603020205020403" pitchFamily="18" charset="0"/>
            </a:rPr>
            <a:t> Affordable </a:t>
          </a:r>
          <a:br>
            <a:rPr lang="en-US" sz="1000" b="1" baseline="0" dirty="0">
              <a:latin typeface="Rockwell" panose="02060603020205020403" pitchFamily="18" charset="0"/>
            </a:rPr>
          </a:br>
          <a:r>
            <a:rPr lang="en-US" sz="1000" b="1" baseline="0" dirty="0">
              <a:latin typeface="Rockwell" panose="02060603020205020403" pitchFamily="18" charset="0"/>
            </a:rPr>
            <a:t>at 50% AMI</a:t>
          </a:r>
          <a:endParaRPr lang="en-US" sz="1000" b="1" dirty="0">
            <a:latin typeface="Rockwell" panose="02060603020205020403" pitchFamily="18" charset="0"/>
          </a:endParaRPr>
        </a:p>
      </cdr:txBody>
    </cdr:sp>
  </cdr:relSizeAnchor>
  <cdr:relSizeAnchor xmlns:cdr="http://schemas.openxmlformats.org/drawingml/2006/chartDrawing">
    <cdr:from>
      <cdr:x>0.66791</cdr:x>
      <cdr:y>0.03269</cdr:y>
    </cdr:from>
    <cdr:to>
      <cdr:x>0.95117</cdr:x>
      <cdr:y>0.09258</cdr:y>
    </cdr:to>
    <cdr:grpSp>
      <cdr:nvGrpSpPr>
        <cdr:cNvPr id="7" name="Group 6"/>
        <cdr:cNvGrpSpPr/>
      </cdr:nvGrpSpPr>
      <cdr:grpSpPr>
        <a:xfrm xmlns:a="http://schemas.openxmlformats.org/drawingml/2006/main">
          <a:off x="5108560" y="146034"/>
          <a:ext cx="2166535" cy="267542"/>
          <a:chOff x="5108575" y="146050"/>
          <a:chExt cx="2166541" cy="267544"/>
        </a:xfrm>
      </cdr:grpSpPr>
      <cdr:sp macro="" textlink="">
        <cdr:nvSpPr>
          <cdr:cNvPr id="3" name="TextBox 12"/>
          <cdr:cNvSpPr txBox="1"/>
        </cdr:nvSpPr>
        <cdr:spPr>
          <a:xfrm xmlns:a="http://schemas.openxmlformats.org/drawingml/2006/main">
            <a:off x="5108575" y="146050"/>
            <a:ext cx="471091" cy="258019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wrap="none" rtlCol="0" anchor="t">
            <a:spAutoFit/>
          </a:bodyPr>
          <a:lstStyle xmlns:a="http://schemas.openxmlformats.org/drawingml/2006/main"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100" b="1">
                <a:latin typeface="Rockwell" panose="02060603020205020403" pitchFamily="18" charset="0"/>
              </a:rPr>
              <a:t>31%</a:t>
            </a:r>
          </a:p>
        </cdr:txBody>
      </cdr:sp>
      <cdr:sp macro="" textlink="">
        <cdr:nvSpPr>
          <cdr:cNvPr id="5" name="TextBox 12"/>
          <cdr:cNvSpPr txBox="1"/>
        </cdr:nvSpPr>
        <cdr:spPr>
          <a:xfrm xmlns:a="http://schemas.openxmlformats.org/drawingml/2006/main">
            <a:off x="5927725" y="155575"/>
            <a:ext cx="471091" cy="258019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wrap="none" rtlCol="0" anchor="t">
            <a:spAutoFit/>
          </a:bodyPr>
          <a:lstStyle xmlns:a="http://schemas.openxmlformats.org/drawingml/2006/main"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100" b="1">
                <a:latin typeface="Rockwell" panose="02060603020205020403" pitchFamily="18" charset="0"/>
              </a:rPr>
              <a:t>39%</a:t>
            </a:r>
          </a:p>
        </cdr:txBody>
      </cdr:sp>
      <cdr:sp macro="" textlink="">
        <cdr:nvSpPr>
          <cdr:cNvPr id="6" name="TextBox 12"/>
          <cdr:cNvSpPr txBox="1"/>
        </cdr:nvSpPr>
        <cdr:spPr>
          <a:xfrm xmlns:a="http://schemas.openxmlformats.org/drawingml/2006/main">
            <a:off x="6804025" y="155575"/>
            <a:ext cx="471091" cy="258019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wrap="none" rtlCol="0" anchor="t">
            <a:spAutoFit/>
          </a:bodyPr>
          <a:lstStyle xmlns:a="http://schemas.openxmlformats.org/drawingml/2006/main"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100" b="1">
                <a:latin typeface="Rockwell" panose="02060603020205020403" pitchFamily="18" charset="0"/>
              </a:rPr>
              <a:t>16%</a:t>
            </a:r>
          </a:p>
        </cdr:txBody>
      </cdr:sp>
    </cdr:grpSp>
  </cdr:relSizeAnchor>
  <cdr:relSizeAnchor xmlns:cdr="http://schemas.openxmlformats.org/drawingml/2006/chartDrawing">
    <cdr:from>
      <cdr:x>0.21875</cdr:x>
      <cdr:y>0.03825</cdr:y>
    </cdr:from>
    <cdr:to>
      <cdr:x>0.61783</cdr:x>
      <cdr:y>0.09601</cdr:y>
    </cdr:to>
    <cdr:grpSp>
      <cdr:nvGrpSpPr>
        <cdr:cNvPr id="8" name="Group 7"/>
        <cdr:cNvGrpSpPr/>
      </cdr:nvGrpSpPr>
      <cdr:grpSpPr>
        <a:xfrm xmlns:a="http://schemas.openxmlformats.org/drawingml/2006/main">
          <a:off x="1673126" y="170871"/>
          <a:ext cx="3052393" cy="258027"/>
          <a:chOff x="0" y="0"/>
          <a:chExt cx="3052366" cy="258019"/>
        </a:xfrm>
      </cdr:grpSpPr>
      <cdr:sp macro="" textlink="">
        <cdr:nvSpPr>
          <cdr:cNvPr id="9" name="TextBox 7"/>
          <cdr:cNvSpPr txBox="1"/>
        </cdr:nvSpPr>
        <cdr:spPr>
          <a:xfrm xmlns:a="http://schemas.openxmlformats.org/drawingml/2006/main">
            <a:off x="0" y="0"/>
            <a:ext cx="471091" cy="258019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wrap="none" rtlCol="0" anchor="t">
            <a:spAutoFit/>
          </a:bodyPr>
          <a:lstStyle xmlns:a="http://schemas.openxmlformats.org/drawingml/2006/main"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100" b="1">
                <a:latin typeface="Rockwell" panose="02060603020205020403" pitchFamily="18" charset="0"/>
              </a:rPr>
              <a:t>44%</a:t>
            </a:r>
          </a:p>
        </cdr:txBody>
      </cdr:sp>
      <cdr:sp macro="" textlink="">
        <cdr:nvSpPr>
          <cdr:cNvPr id="10" name="TextBox 8"/>
          <cdr:cNvSpPr txBox="1"/>
        </cdr:nvSpPr>
        <cdr:spPr>
          <a:xfrm xmlns:a="http://schemas.openxmlformats.org/drawingml/2006/main">
            <a:off x="857250" y="0"/>
            <a:ext cx="471091" cy="258019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wrap="none" rtlCol="0" anchor="t">
            <a:spAutoFit/>
          </a:bodyPr>
          <a:lstStyle xmlns:a="http://schemas.openxmlformats.org/drawingml/2006/main"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100" b="1">
                <a:latin typeface="Rockwell" panose="02060603020205020403" pitchFamily="18" charset="0"/>
              </a:rPr>
              <a:t>17%</a:t>
            </a:r>
          </a:p>
        </cdr:txBody>
      </cdr:sp>
      <cdr:sp macro="" textlink="">
        <cdr:nvSpPr>
          <cdr:cNvPr id="11" name="TextBox 11"/>
          <cdr:cNvSpPr txBox="1"/>
        </cdr:nvSpPr>
        <cdr:spPr>
          <a:xfrm xmlns:a="http://schemas.openxmlformats.org/drawingml/2006/main">
            <a:off x="1714500" y="0"/>
            <a:ext cx="471091" cy="258019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wrap="none" rtlCol="0" anchor="t">
            <a:spAutoFit/>
          </a:bodyPr>
          <a:lstStyle xmlns:a="http://schemas.openxmlformats.org/drawingml/2006/main"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100" b="1" dirty="0">
                <a:latin typeface="Rockwell" panose="02060603020205020403" pitchFamily="18" charset="0"/>
              </a:rPr>
              <a:t>21%</a:t>
            </a:r>
          </a:p>
        </cdr:txBody>
      </cdr:sp>
      <cdr:sp macro="" textlink="">
        <cdr:nvSpPr>
          <cdr:cNvPr id="12" name="TextBox 12"/>
          <cdr:cNvSpPr txBox="1"/>
        </cdr:nvSpPr>
        <cdr:spPr>
          <a:xfrm xmlns:a="http://schemas.openxmlformats.org/drawingml/2006/main">
            <a:off x="2581275" y="0"/>
            <a:ext cx="471091" cy="258019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wrap="none" rtlCol="0" anchor="t">
            <a:spAutoFit/>
          </a:bodyPr>
          <a:lstStyle xmlns:a="http://schemas.openxmlformats.org/drawingml/2006/main"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100" b="1" dirty="0">
                <a:latin typeface="Rockwell" panose="02060603020205020403" pitchFamily="18" charset="0"/>
              </a:rPr>
              <a:t>13%</a:t>
            </a:r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1395"/>
          </a:xfrm>
          <a:prstGeom prst="rect">
            <a:avLst/>
          </a:prstGeom>
        </p:spPr>
        <p:txBody>
          <a:bodyPr vert="horz" wrap="square" lIns="93674" tIns="46837" rIns="93674" bIns="4683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3" y="0"/>
            <a:ext cx="4033943" cy="351395"/>
          </a:xfrm>
          <a:prstGeom prst="rect">
            <a:avLst/>
          </a:prstGeom>
        </p:spPr>
        <p:txBody>
          <a:bodyPr vert="horz" wrap="square" lIns="93674" tIns="46837" rIns="93674" bIns="4683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8D5EDD5-59B2-434E-B7F8-7FEF82F28674}" type="datetimeFigureOut">
              <a:rPr lang="en-US"/>
              <a:pPr/>
              <a:t>8/23/2017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70506"/>
            <a:ext cx="4033943" cy="351395"/>
          </a:xfrm>
          <a:prstGeom prst="rect">
            <a:avLst/>
          </a:prstGeom>
        </p:spPr>
        <p:txBody>
          <a:bodyPr vert="horz" wrap="square" lIns="93674" tIns="46837" rIns="93674" bIns="4683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3" y="6670506"/>
            <a:ext cx="4033943" cy="351395"/>
          </a:xfrm>
          <a:prstGeom prst="rect">
            <a:avLst/>
          </a:prstGeom>
        </p:spPr>
        <p:txBody>
          <a:bodyPr vert="horz" wrap="square" lIns="93674" tIns="46837" rIns="93674" bIns="4683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6AFC949-85A8-426A-9C92-E76312C9E5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8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3943" cy="351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73003" y="0"/>
            <a:ext cx="4033943" cy="351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3DB2646-320B-4456-99BC-0C4C3E282126}" type="datetimeFigureOut">
              <a:rPr lang="en-US"/>
              <a:pPr/>
              <a:t>8/23/2017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8775" y="527050"/>
            <a:ext cx="3511550" cy="2633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910" y="3336454"/>
            <a:ext cx="7447280" cy="3160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70506"/>
            <a:ext cx="4033943" cy="351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3003" y="6670506"/>
            <a:ext cx="4033943" cy="351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D67CD11-8522-4BCE-AE71-8132318B6B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266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7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7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7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7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7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 dirty="0">
              <a:latin typeface="Rockwell" panose="02060603020205020403" pitchFamily="18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46732C-2962-4591-85D7-14B77BA00DF2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23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7CD11-8522-4BCE-AE71-8132318B6B6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544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7CD11-8522-4BCE-AE71-8132318B6B6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43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7CD11-8522-4BCE-AE71-8132318B6B6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9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latin typeface="Gill Sans MT" pitchFamily="34" charset="0"/>
              <a:ea typeface="ＭＳ Ｐゴシック" pitchFamily="-72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8953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latin typeface="Gill Sans MT" pitchFamily="34" charset="0"/>
              <a:ea typeface="ＭＳ Ｐゴシック" pitchFamily="-72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latin typeface="Gill Sans MT" pitchFamily="34" charset="0"/>
              <a:ea typeface="ＭＳ Ｐゴシック" pitchFamily="-72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8953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latin typeface="Gill Sans MT" pitchFamily="34" charset="0"/>
              <a:ea typeface="ＭＳ Ｐゴシック" pitchFamily="-72" charset="-12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Rockwell" panose="02060603020205020403" pitchFamily="18" charset="0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304800" y="1274232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latin typeface="Rockwell" panose="02060603020205020403" pitchFamily="18" charset="0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99015"/>
            <a:ext cx="8229600" cy="6096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304800" y="1274232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latin typeface="Rockwell" panose="02060603020205020403" pitchFamily="18" charset="0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99015"/>
            <a:ext cx="8229600" cy="6096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81000" y="1447800"/>
            <a:ext cx="8077200" cy="4953000"/>
          </a:xfrm>
        </p:spPr>
        <p:txBody>
          <a:bodyPr/>
          <a:lstStyle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976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304800" y="1274232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latin typeface="Rockwell" panose="02060603020205020403" pitchFamily="18" charset="0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99015"/>
            <a:ext cx="8534400" cy="6096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114800" y="1447800"/>
            <a:ext cx="4724400" cy="4953000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886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74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174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Bookman Old Style" panose="02050604050505020204" pitchFamily="18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400" kern="1200">
          <a:solidFill>
            <a:schemeClr val="bg2">
              <a:lumMod val="25000"/>
            </a:schemeClr>
          </a:solidFill>
          <a:latin typeface="Rockwell" panose="02060603020205020403" pitchFamily="18" charset="0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000" kern="1200">
          <a:solidFill>
            <a:schemeClr val="bg2">
              <a:lumMod val="50000"/>
            </a:schemeClr>
          </a:solidFill>
          <a:latin typeface="Rockwell" panose="02060603020205020403" pitchFamily="18" charset="0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1800" kern="1200">
          <a:solidFill>
            <a:schemeClr val="bg2">
              <a:lumMod val="50000"/>
            </a:schemeClr>
          </a:solidFill>
          <a:latin typeface="Rockwell" panose="02060603020205020403" pitchFamily="18" charset="0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sz="1600" kern="1200">
          <a:solidFill>
            <a:schemeClr val="bg2">
              <a:lumMod val="50000"/>
            </a:schemeClr>
          </a:solidFill>
          <a:latin typeface="Rockwell" panose="02060603020205020403" pitchFamily="18" charset="0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400" kern="1200">
          <a:solidFill>
            <a:schemeClr val="bg2">
              <a:lumMod val="50000"/>
            </a:schemeClr>
          </a:solidFill>
          <a:latin typeface="Rockwell" panose="02060603020205020403" pitchFamily="18" charset="0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dentity.ufl.edu/signatureSystem/UF_Signature.eps.zi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flhousingdata.shimberg.ufl.edu/" TargetMode="External"/><Relationship Id="rId2" Type="http://schemas.openxmlformats.org/officeDocument/2006/relationships/hyperlink" Target="http://www.shimberg.ufl.edu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shimberg.ufl.edu/publications/Full_RMS_final_2016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8.xml"/><Relationship Id="rId3" Type="http://schemas.openxmlformats.org/officeDocument/2006/relationships/chart" Target="../charts/chart3.xml"/><Relationship Id="rId7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886200"/>
            <a:ext cx="7924800" cy="99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Interagency Bankers Roundtable: </a:t>
            </a:r>
            <a:br>
              <a:rPr lang="en-US" sz="2400" dirty="0" smtClean="0"/>
            </a:br>
            <a:r>
              <a:rPr lang="en-US" sz="2400" dirty="0" smtClean="0"/>
              <a:t>Northeast Florida’s Affordable Housing Needs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257800"/>
            <a:ext cx="6858000" cy="6858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Bookman Old Style" pitchFamily="18" charset="0"/>
                <a:ea typeface="ＭＳ Ｐゴシック" pitchFamily="-72" charset="-128"/>
              </a:rPr>
              <a:t>Anne Ray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Bookman Old Style" pitchFamily="18" charset="0"/>
                <a:ea typeface="ＭＳ Ｐゴシック" pitchFamily="-72" charset="-128"/>
              </a:rPr>
              <a:t>June 27, 2017</a:t>
            </a:r>
          </a:p>
        </p:txBody>
      </p:sp>
      <p:pic>
        <p:nvPicPr>
          <p:cNvPr id="15363" name="Picture 6" descr="UF Signatur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457200"/>
            <a:ext cx="18573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 descr="shimberg_logo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457200"/>
            <a:ext cx="23336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2400" dirty="0" smtClean="0"/>
              <a:t>St. Johns and Nassau </a:t>
            </a:r>
            <a:r>
              <a:rPr lang="en-US" sz="2400" dirty="0" smtClean="0">
                <a:latin typeface="Bookman Old Style" pitchFamily="18" charset="0"/>
              </a:rPr>
              <a:t>Counties stay consistently higher.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246564"/>
            <a:ext cx="8001000" cy="299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Median Real Single Family Sale Price (2016 $), St. Johns/Nassau Counties, 2000-2016 (partial)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8887" y="6248400"/>
            <a:ext cx="762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 smtClean="0"/>
              <a:t>Source</a:t>
            </a:r>
            <a:r>
              <a:rPr lang="en-US" sz="1000" dirty="0"/>
              <a:t>: </a:t>
            </a:r>
            <a:r>
              <a:rPr lang="en-US" sz="1000" dirty="0" smtClean="0"/>
              <a:t>Florida Department of Revenue, Sales Data File</a:t>
            </a:r>
            <a:endParaRPr lang="en-US" sz="10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6916472"/>
              </p:ext>
            </p:extLst>
          </p:nvPr>
        </p:nvGraphicFramePr>
        <p:xfrm>
          <a:off x="457200" y="1662012"/>
          <a:ext cx="8305800" cy="4510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185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2400" dirty="0" smtClean="0"/>
              <a:t>Baker and Putnam Counties are consistently lower</a:t>
            </a:r>
            <a:r>
              <a:rPr lang="en-US" sz="2400" dirty="0" smtClean="0">
                <a:latin typeface="Bookman Old Style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246564"/>
            <a:ext cx="8001000" cy="299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Median Real Single Family Sale Price (2016 $), Baker/Putnam Counties, 2000-2016 (partial)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8887" y="6248400"/>
            <a:ext cx="762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 smtClean="0"/>
              <a:t>Source</a:t>
            </a:r>
            <a:r>
              <a:rPr lang="en-US" sz="1000" dirty="0"/>
              <a:t>: </a:t>
            </a:r>
            <a:r>
              <a:rPr lang="en-US" sz="1000" dirty="0" smtClean="0"/>
              <a:t>Florida Department of Revenue, Sales Data File</a:t>
            </a:r>
            <a:endParaRPr lang="en-US" sz="10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8772574"/>
              </p:ext>
            </p:extLst>
          </p:nvPr>
        </p:nvGraphicFramePr>
        <p:xfrm>
          <a:off x="488887" y="1649312"/>
          <a:ext cx="8197914" cy="452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624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2400" dirty="0" smtClean="0"/>
              <a:t>Duval County experienced less volatility.</a:t>
            </a:r>
            <a:endParaRPr lang="en-US" sz="2400" dirty="0" smtClean="0">
              <a:latin typeface="Bookman Old Style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246564"/>
            <a:ext cx="8001000" cy="299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Median Real Single Family Sale Price (2016 $) Duval County, 2000-2016 (partial)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8887" y="6248400"/>
            <a:ext cx="762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 smtClean="0"/>
              <a:t>Source</a:t>
            </a:r>
            <a:r>
              <a:rPr lang="en-US" sz="1000" dirty="0"/>
              <a:t>: </a:t>
            </a:r>
            <a:r>
              <a:rPr lang="en-US" sz="1000" dirty="0" smtClean="0"/>
              <a:t>Florida Department of Revenue, Sales Data File</a:t>
            </a:r>
            <a:endParaRPr lang="en-US" sz="10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2892895"/>
              </p:ext>
            </p:extLst>
          </p:nvPr>
        </p:nvGraphicFramePr>
        <p:xfrm>
          <a:off x="457200" y="1674712"/>
          <a:ext cx="8197914" cy="4446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694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9462" y="533400"/>
            <a:ext cx="7994211" cy="457200"/>
          </a:xfrm>
          <a:solidFill>
            <a:schemeClr val="bg1"/>
          </a:solidFill>
        </p:spPr>
        <p:txBody>
          <a:bodyPr/>
          <a:lstStyle/>
          <a:p>
            <a:r>
              <a:rPr lang="en-US" sz="2400" dirty="0" smtClean="0"/>
              <a:t>Sales under $200K </a:t>
            </a:r>
            <a:r>
              <a:rPr lang="en-US" sz="2400" smtClean="0">
                <a:latin typeface="Bookman Old Style" pitchFamily="18" charset="0"/>
              </a:rPr>
              <a:t>to owners </a:t>
            </a:r>
            <a:r>
              <a:rPr lang="en-US" sz="2400" dirty="0" smtClean="0">
                <a:latin typeface="Bookman Old Style" pitchFamily="18" charset="0"/>
              </a:rPr>
              <a:t>are far below </a:t>
            </a:r>
            <a:br>
              <a:rPr lang="en-US" sz="2400" dirty="0" smtClean="0">
                <a:latin typeface="Bookman Old Style" pitchFamily="18" charset="0"/>
              </a:rPr>
            </a:br>
            <a:r>
              <a:rPr lang="en-US" sz="2400" dirty="0" smtClean="0">
                <a:latin typeface="Bookman Old Style" pitchFamily="18" charset="0"/>
              </a:rPr>
              <a:t>pre-recession levels.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2673" y="1219200"/>
            <a:ext cx="8001000" cy="299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Single Family </a:t>
            </a:r>
            <a:r>
              <a:rPr lang="en-US" sz="1200" b="1" dirty="0">
                <a:latin typeface="Cambria"/>
                <a:ea typeface="MS Gothic"/>
                <a:cs typeface="Times New Roman"/>
              </a:rPr>
              <a:t>H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ome </a:t>
            </a:r>
            <a:r>
              <a:rPr lang="en-US" sz="1200" b="1" dirty="0">
                <a:latin typeface="Cambria"/>
                <a:ea typeface="MS Gothic"/>
                <a:cs typeface="Times New Roman"/>
              </a:rPr>
              <a:t>S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ales by Price (2016 $) </a:t>
            </a:r>
            <a:r>
              <a:rPr lang="en-US" sz="1200" b="1" smtClean="0">
                <a:latin typeface="Cambria"/>
                <a:ea typeface="MS Gothic"/>
                <a:cs typeface="Times New Roman"/>
              </a:rPr>
              <a:t>and Owner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Status, 7-County Region, 2000-2015</a:t>
            </a:r>
            <a:endParaRPr lang="en-US" sz="1200" b="1" dirty="0">
              <a:effectLst/>
              <a:latin typeface="Cambria"/>
              <a:ea typeface="MS Gothic"/>
              <a:cs typeface="Times New Roman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8885" y="6177815"/>
            <a:ext cx="812171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</a:t>
            </a:r>
            <a:r>
              <a:rPr lang="en-US" sz="1000" dirty="0" smtClean="0">
                <a:latin typeface="Rockwell" panose="02060603020205020403" pitchFamily="18" charset="0"/>
              </a:rPr>
              <a:t>ales price breakpoint is $200,000 in 2016 dollars</a:t>
            </a:r>
            <a:r>
              <a:rPr lang="en-US" sz="1000" smtClean="0">
                <a:latin typeface="Rockwell" panose="02060603020205020403" pitchFamily="18" charset="0"/>
              </a:rPr>
              <a:t>, Owner </a:t>
            </a:r>
            <a:r>
              <a:rPr lang="en-US" sz="1000" dirty="0" smtClean="0">
                <a:latin typeface="Rockwell" panose="02060603020205020403" pitchFamily="18" charset="0"/>
              </a:rPr>
              <a:t>status is determined by homestead status of property in year following sale. Arms length, single family sales only.</a:t>
            </a:r>
          </a:p>
          <a:p>
            <a:r>
              <a:rPr lang="en-US" sz="1000" dirty="0" smtClean="0">
                <a:latin typeface="Rockwell" panose="02060603020205020403" pitchFamily="18" charset="0"/>
              </a:rPr>
              <a:t>Source</a:t>
            </a:r>
            <a:r>
              <a:rPr lang="en-US" sz="1000" dirty="0">
                <a:latin typeface="Rockwell" panose="02060603020205020403" pitchFamily="18" charset="0"/>
              </a:rPr>
              <a:t>: </a:t>
            </a:r>
            <a:r>
              <a:rPr lang="en-US" sz="1000" dirty="0" smtClean="0">
                <a:latin typeface="Rockwell" panose="02060603020205020403" pitchFamily="18" charset="0"/>
              </a:rPr>
              <a:t>Florida Department of Revenue, Sales Data File</a:t>
            </a:r>
            <a:endParaRPr lang="en-US" sz="1000" dirty="0">
              <a:latin typeface="Rockwell" panose="02060603020205020403" pitchFamily="18" charset="0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0057042"/>
              </p:ext>
            </p:extLst>
          </p:nvPr>
        </p:nvGraphicFramePr>
        <p:xfrm>
          <a:off x="439421" y="1518384"/>
          <a:ext cx="8247379" cy="4577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245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9462" y="457200"/>
            <a:ext cx="7994211" cy="533400"/>
          </a:xfrm>
          <a:solidFill>
            <a:schemeClr val="bg1"/>
          </a:solidFill>
        </p:spPr>
        <p:txBody>
          <a:bodyPr/>
          <a:lstStyle/>
          <a:p>
            <a:r>
              <a:rPr lang="en-US" sz="2400" dirty="0" smtClean="0"/>
              <a:t>Least expensive market: Most Putnam County sales are still are below $200K.</a:t>
            </a:r>
            <a:endParaRPr lang="en-US" sz="2400" dirty="0" smtClean="0">
              <a:latin typeface="Bookman Old Style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2673" y="1219200"/>
            <a:ext cx="8001000" cy="299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Single Family </a:t>
            </a:r>
            <a:r>
              <a:rPr lang="en-US" sz="1200" b="1" dirty="0">
                <a:latin typeface="Cambria"/>
                <a:ea typeface="MS Gothic"/>
                <a:cs typeface="Times New Roman"/>
              </a:rPr>
              <a:t>H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ome </a:t>
            </a:r>
            <a:r>
              <a:rPr lang="en-US" sz="1200" b="1" dirty="0">
                <a:latin typeface="Cambria"/>
                <a:ea typeface="MS Gothic"/>
                <a:cs typeface="Times New Roman"/>
              </a:rPr>
              <a:t>S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ales by Price (2016 $) </a:t>
            </a:r>
            <a:r>
              <a:rPr lang="en-US" sz="1200" b="1" smtClean="0">
                <a:latin typeface="Cambria"/>
                <a:ea typeface="MS Gothic"/>
                <a:cs typeface="Times New Roman"/>
              </a:rPr>
              <a:t>and Owner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Status, Putnam County, 2000-2015</a:t>
            </a:r>
            <a:endParaRPr lang="en-US" sz="1200" b="1" dirty="0">
              <a:effectLst/>
              <a:latin typeface="Cambria"/>
              <a:ea typeface="MS Gothic"/>
              <a:cs typeface="Times New Roman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8885" y="6177815"/>
            <a:ext cx="812171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</a:t>
            </a:r>
            <a:r>
              <a:rPr lang="en-US" sz="1000" dirty="0" smtClean="0">
                <a:latin typeface="Rockwell" panose="02060603020205020403" pitchFamily="18" charset="0"/>
              </a:rPr>
              <a:t>ales price breakpoint is $200,000 in 2016 dollars</a:t>
            </a:r>
            <a:r>
              <a:rPr lang="en-US" sz="1000" smtClean="0">
                <a:latin typeface="Rockwell" panose="02060603020205020403" pitchFamily="18" charset="0"/>
              </a:rPr>
              <a:t>, Owner </a:t>
            </a:r>
            <a:r>
              <a:rPr lang="en-US" sz="1000" dirty="0" smtClean="0">
                <a:latin typeface="Rockwell" panose="02060603020205020403" pitchFamily="18" charset="0"/>
              </a:rPr>
              <a:t>status is determined by homestead status of property in year following sale. Arms length, single family sales only.</a:t>
            </a:r>
          </a:p>
          <a:p>
            <a:r>
              <a:rPr lang="en-US" sz="1000" dirty="0" smtClean="0">
                <a:latin typeface="Rockwell" panose="02060603020205020403" pitchFamily="18" charset="0"/>
              </a:rPr>
              <a:t>Source</a:t>
            </a:r>
            <a:r>
              <a:rPr lang="en-US" sz="1000" dirty="0">
                <a:latin typeface="Rockwell" panose="02060603020205020403" pitchFamily="18" charset="0"/>
              </a:rPr>
              <a:t>: </a:t>
            </a:r>
            <a:r>
              <a:rPr lang="en-US" sz="1000" dirty="0" smtClean="0">
                <a:latin typeface="Rockwell" panose="02060603020205020403" pitchFamily="18" charset="0"/>
              </a:rPr>
              <a:t>Florida Department of Revenue, Sales Data File</a:t>
            </a:r>
            <a:endParaRPr lang="en-US" sz="1000" dirty="0">
              <a:latin typeface="Rockwell" panose="02060603020205020403" pitchFamily="18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5766313"/>
              </p:ext>
            </p:extLst>
          </p:nvPr>
        </p:nvGraphicFramePr>
        <p:xfrm>
          <a:off x="412684" y="1518384"/>
          <a:ext cx="8274115" cy="4558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979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9462" y="457200"/>
            <a:ext cx="7994211" cy="533400"/>
          </a:xfrm>
          <a:solidFill>
            <a:schemeClr val="bg1"/>
          </a:solidFill>
        </p:spPr>
        <p:txBody>
          <a:bodyPr/>
          <a:lstStyle/>
          <a:p>
            <a:r>
              <a:rPr lang="en-US" sz="2000" dirty="0" smtClean="0"/>
              <a:t>Most expensive: St. John’s County has had few affordable sales since market peak, but &gt;$200K sales are returning.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2673" y="1219200"/>
            <a:ext cx="8001000" cy="299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Single Family </a:t>
            </a:r>
            <a:r>
              <a:rPr lang="en-US" sz="1200" b="1" dirty="0">
                <a:latin typeface="Cambria"/>
                <a:ea typeface="MS Gothic"/>
                <a:cs typeface="Times New Roman"/>
              </a:rPr>
              <a:t>H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ome </a:t>
            </a:r>
            <a:r>
              <a:rPr lang="en-US" sz="1200" b="1" dirty="0">
                <a:latin typeface="Cambria"/>
                <a:ea typeface="MS Gothic"/>
                <a:cs typeface="Times New Roman"/>
              </a:rPr>
              <a:t>S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ales by Price (2016 $) </a:t>
            </a:r>
            <a:r>
              <a:rPr lang="en-US" sz="1200" b="1" smtClean="0">
                <a:latin typeface="Cambria"/>
                <a:ea typeface="MS Gothic"/>
                <a:cs typeface="Times New Roman"/>
              </a:rPr>
              <a:t>and Owner </a:t>
            </a:r>
            <a:r>
              <a:rPr lang="en-US" sz="1200" b="1" dirty="0" smtClean="0">
                <a:latin typeface="Cambria"/>
                <a:ea typeface="MS Gothic"/>
                <a:cs typeface="Times New Roman"/>
              </a:rPr>
              <a:t>Status, St. Johns County, 2000-2015</a:t>
            </a:r>
            <a:endParaRPr lang="en-US" sz="1200" b="1" dirty="0">
              <a:effectLst/>
              <a:latin typeface="Cambria"/>
              <a:ea typeface="MS Gothic"/>
              <a:cs typeface="Times New Roman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8885" y="6177815"/>
            <a:ext cx="812171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</a:t>
            </a:r>
            <a:r>
              <a:rPr lang="en-US" sz="1000" dirty="0" smtClean="0">
                <a:latin typeface="Rockwell" panose="02060603020205020403" pitchFamily="18" charset="0"/>
              </a:rPr>
              <a:t>ales price breakpoint is $200,000 in 2016 dollars</a:t>
            </a:r>
            <a:r>
              <a:rPr lang="en-US" sz="1000" smtClean="0">
                <a:latin typeface="Rockwell" panose="02060603020205020403" pitchFamily="18" charset="0"/>
              </a:rPr>
              <a:t>, Owner </a:t>
            </a:r>
            <a:r>
              <a:rPr lang="en-US" sz="1000" dirty="0" smtClean="0">
                <a:latin typeface="Rockwell" panose="02060603020205020403" pitchFamily="18" charset="0"/>
              </a:rPr>
              <a:t>status is determined by homestead status of property in year following sale. Arms length, single family sales only.</a:t>
            </a:r>
          </a:p>
          <a:p>
            <a:r>
              <a:rPr lang="en-US" sz="1000" dirty="0" smtClean="0">
                <a:latin typeface="Rockwell" panose="02060603020205020403" pitchFamily="18" charset="0"/>
              </a:rPr>
              <a:t>Source</a:t>
            </a:r>
            <a:r>
              <a:rPr lang="en-US" sz="1000" dirty="0">
                <a:latin typeface="Rockwell" panose="02060603020205020403" pitchFamily="18" charset="0"/>
              </a:rPr>
              <a:t>: </a:t>
            </a:r>
            <a:r>
              <a:rPr lang="en-US" sz="1000" dirty="0" smtClean="0">
                <a:latin typeface="Rockwell" panose="02060603020205020403" pitchFamily="18" charset="0"/>
              </a:rPr>
              <a:t>Florida Department of Revenue, Sales Data File</a:t>
            </a:r>
            <a:endParaRPr lang="en-US" sz="1000" dirty="0">
              <a:latin typeface="Rockwell" panose="02060603020205020403" pitchFamily="18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3489195"/>
              </p:ext>
            </p:extLst>
          </p:nvPr>
        </p:nvGraphicFramePr>
        <p:xfrm>
          <a:off x="459462" y="1518383"/>
          <a:ext cx="7846338" cy="4653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353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81000" y="610522"/>
            <a:ext cx="8763000" cy="5334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The senior population is growing in the state and region.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452673" y="1219200"/>
            <a:ext cx="8001000" cy="282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Counties with More Older Adults (65+) than Youth (0-19), 2010</a:t>
            </a:r>
            <a:endParaRPr lang="en-US" sz="1200" b="1" dirty="0">
              <a:effectLst/>
              <a:latin typeface="Cambria"/>
              <a:ea typeface="MS Gothic"/>
              <a:cs typeface="Times New Roman"/>
            </a:endParaRP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082" y="1534139"/>
            <a:ext cx="5240057" cy="4843926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5433391" y="1676400"/>
            <a:ext cx="0" cy="4594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7"/>
          <a:stretch/>
        </p:blipFill>
        <p:spPr>
          <a:xfrm>
            <a:off x="5562600" y="1640405"/>
            <a:ext cx="3581400" cy="4812938"/>
          </a:xfrm>
          <a:prstGeom prst="rect">
            <a:avLst/>
          </a:prstGeom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92315" y="6321568"/>
            <a:ext cx="81217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Rockwell" panose="02060603020205020403" pitchFamily="18" charset="0"/>
              </a:rPr>
              <a:t>Source</a:t>
            </a:r>
            <a:r>
              <a:rPr lang="en-US" sz="1000" dirty="0">
                <a:latin typeface="Rockwell" panose="02060603020205020403" pitchFamily="18" charset="0"/>
              </a:rPr>
              <a:t>: </a:t>
            </a:r>
            <a:r>
              <a:rPr lang="en-US" sz="1000" dirty="0" smtClean="0">
                <a:latin typeface="Rockwell" panose="02060603020205020403" pitchFamily="18" charset="0"/>
              </a:rPr>
              <a:t>Estimates and projections by Shimberg Center, based on 2000 and 2010 U.S. Census data and population projections by the Bureau of Economic and Business Research, University of Florida</a:t>
            </a:r>
            <a:endParaRPr lang="en-US" sz="1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32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76136" y="562977"/>
            <a:ext cx="8763000" cy="5334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The senior population is growing in the state and region.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452673" y="1219200"/>
            <a:ext cx="8001000" cy="299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Counties with More Older Adults (65+) than Youth (0-19), 2020</a:t>
            </a:r>
            <a:endParaRPr lang="en-US" sz="1200" b="1" dirty="0">
              <a:effectLst/>
              <a:latin typeface="Cambria"/>
              <a:ea typeface="MS Gothic"/>
              <a:cs typeface="Times New Roman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73" y="1676400"/>
            <a:ext cx="5296674" cy="4830956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5410200" y="1730313"/>
            <a:ext cx="0" cy="4594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00"/>
          <a:stretch/>
        </p:blipFill>
        <p:spPr>
          <a:xfrm>
            <a:off x="5562600" y="1730313"/>
            <a:ext cx="3458817" cy="4402553"/>
          </a:xfrm>
          <a:prstGeom prst="rect">
            <a:avLst/>
          </a:prstGeom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92315" y="6378513"/>
            <a:ext cx="81217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Rockwell" panose="02060603020205020403" pitchFamily="18" charset="0"/>
              </a:rPr>
              <a:t>Source</a:t>
            </a:r>
            <a:r>
              <a:rPr lang="en-US" sz="1000" dirty="0">
                <a:latin typeface="Rockwell" panose="02060603020205020403" pitchFamily="18" charset="0"/>
              </a:rPr>
              <a:t>: </a:t>
            </a:r>
            <a:r>
              <a:rPr lang="en-US" sz="1000" dirty="0" smtClean="0">
                <a:latin typeface="Rockwell" panose="02060603020205020403" pitchFamily="18" charset="0"/>
              </a:rPr>
              <a:t>Estimates and projections by Shimberg Center, based on 2000 and 2010 U.S. Census data and population projections by the Bureau of Economic and Business Research, University of Florida</a:t>
            </a:r>
            <a:endParaRPr lang="en-US" sz="1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5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79379" y="542760"/>
            <a:ext cx="8763000" cy="5334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The senior population is growing in the state and region.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452673" y="1219200"/>
            <a:ext cx="8001000" cy="299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Counties with More Older Adults (65+) than Youth (0-19), 2030</a:t>
            </a:r>
            <a:endParaRPr lang="en-US" sz="1200" b="1" dirty="0">
              <a:effectLst/>
              <a:latin typeface="Cambria"/>
              <a:ea typeface="MS Gothic"/>
              <a:cs typeface="Times New Roman"/>
            </a:endParaRP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277" y="1592962"/>
            <a:ext cx="5029200" cy="484008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5410200" y="1730313"/>
            <a:ext cx="0" cy="4594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7477" y="1602901"/>
            <a:ext cx="3308532" cy="4432586"/>
          </a:xfrm>
          <a:prstGeom prst="rect">
            <a:avLst/>
          </a:prstGeom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92315" y="6321568"/>
            <a:ext cx="81217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Rockwell" panose="02060603020205020403" pitchFamily="18" charset="0"/>
              </a:rPr>
              <a:t>Source</a:t>
            </a:r>
            <a:r>
              <a:rPr lang="en-US" sz="1000" dirty="0">
                <a:latin typeface="Rockwell" panose="02060603020205020403" pitchFamily="18" charset="0"/>
              </a:rPr>
              <a:t>: </a:t>
            </a:r>
            <a:r>
              <a:rPr lang="en-US" sz="1000" dirty="0" smtClean="0">
                <a:latin typeface="Rockwell" panose="02060603020205020403" pitchFamily="18" charset="0"/>
              </a:rPr>
              <a:t>Estimates and projections by Shimberg Center, based on 2000 and 2010 U.S. Census data and population projections by the Bureau of Economic and Business Research, University of Florida</a:t>
            </a:r>
            <a:endParaRPr lang="en-US" sz="1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98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55026" y="558665"/>
            <a:ext cx="8763000" cy="5334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The senior population is growing in the state and region.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452673" y="1219200"/>
            <a:ext cx="8001000" cy="299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Counties with More Older Adults (65+) than Youth (0-19), 2040</a:t>
            </a:r>
            <a:endParaRPr lang="en-US" sz="1200" b="1" dirty="0">
              <a:effectLst/>
              <a:latin typeface="Cambria"/>
              <a:ea typeface="MS Gothic"/>
              <a:cs typeface="Times New Roman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85" y="1596205"/>
            <a:ext cx="4953002" cy="4731638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73"/>
          <a:stretch/>
        </p:blipFill>
        <p:spPr>
          <a:xfrm>
            <a:off x="5181600" y="1630204"/>
            <a:ext cx="3886200" cy="4474767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5410200" y="1730313"/>
            <a:ext cx="0" cy="4594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92315" y="6321568"/>
            <a:ext cx="81217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Rockwell" panose="02060603020205020403" pitchFamily="18" charset="0"/>
              </a:rPr>
              <a:t>Source</a:t>
            </a:r>
            <a:r>
              <a:rPr lang="en-US" sz="1000" dirty="0">
                <a:latin typeface="Rockwell" panose="02060603020205020403" pitchFamily="18" charset="0"/>
              </a:rPr>
              <a:t>: </a:t>
            </a:r>
            <a:r>
              <a:rPr lang="en-US" sz="1000" dirty="0" smtClean="0">
                <a:latin typeface="Rockwell" panose="02060603020205020403" pitchFamily="18" charset="0"/>
              </a:rPr>
              <a:t>Estimates and projections by Shimberg Center, based on 2000 and 2010 U.S. Census data and population projections by the Bureau of Economic and Business Research, University of Florida</a:t>
            </a:r>
            <a:endParaRPr lang="en-US" sz="1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82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Renting is on the rise.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457200" y="6019800"/>
            <a:ext cx="762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Source: U.S. Census Bureau, </a:t>
            </a:r>
            <a:r>
              <a:rPr lang="en-US" sz="1000" dirty="0" smtClean="0">
                <a:latin typeface="Rockwell" panose="02060603020205020403" pitchFamily="18" charset="0"/>
              </a:rPr>
              <a:t>2007 &amp; 2015 1-Year American </a:t>
            </a:r>
            <a:r>
              <a:rPr lang="en-US" sz="1000" dirty="0">
                <a:latin typeface="Rockwell" panose="02060603020205020403" pitchFamily="18" charset="0"/>
              </a:rPr>
              <a:t>Community </a:t>
            </a:r>
            <a:r>
              <a:rPr lang="en-US" sz="1000" dirty="0" smtClean="0">
                <a:latin typeface="Rockwell" panose="02060603020205020403" pitchFamily="18" charset="0"/>
              </a:rPr>
              <a:t>Survey</a:t>
            </a:r>
            <a:endParaRPr lang="en-US" sz="1000" dirty="0">
              <a:latin typeface="Rockwell" panose="02060603020205020403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339142" y="4378982"/>
            <a:ext cx="2990089" cy="1465720"/>
            <a:chOff x="507200" y="4401681"/>
            <a:chExt cx="2990089" cy="1465720"/>
          </a:xfrm>
        </p:grpSpPr>
        <p:sp>
          <p:nvSpPr>
            <p:cNvPr id="11" name="Down Arrow 10"/>
            <p:cNvSpPr/>
            <p:nvPr/>
          </p:nvSpPr>
          <p:spPr>
            <a:xfrm>
              <a:off x="507200" y="4401681"/>
              <a:ext cx="2990089" cy="1188720"/>
            </a:xfrm>
            <a:prstGeom prst="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-16,036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(-4%)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61999" y="5590402"/>
              <a:ext cx="2412925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smtClean="0">
                  <a:latin typeface="Rockwell" panose="02060603020205020403" pitchFamily="18" charset="0"/>
                </a:rPr>
                <a:t>Owners</a:t>
              </a:r>
              <a:endParaRPr lang="en-US" sz="1200" dirty="0">
                <a:latin typeface="Rockwell" panose="02060603020205020403" pitchFamily="18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143227" y="2201106"/>
            <a:ext cx="2991145" cy="3666294"/>
            <a:chOff x="4876800" y="2201107"/>
            <a:chExt cx="2991145" cy="3666294"/>
          </a:xfrm>
        </p:grpSpPr>
        <p:sp>
          <p:nvSpPr>
            <p:cNvPr id="12" name="Down Arrow 11"/>
            <p:cNvSpPr/>
            <p:nvPr/>
          </p:nvSpPr>
          <p:spPr>
            <a:xfrm rot="10800000">
              <a:off x="4876800" y="2201107"/>
              <a:ext cx="2991145" cy="3389294"/>
            </a:xfrm>
            <a:prstGeom prst="downArrow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>
                  <a:rot lat="0" lon="0" rev="10799999"/>
                </a:camera>
                <a:lightRig rig="threePt" dir="t"/>
              </a:scene3d>
            </a:bodyPr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+45,190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(+27%)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638802" y="5590402"/>
              <a:ext cx="149288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Rockwell" panose="02060603020205020403" pitchFamily="18" charset="0"/>
                </a:rPr>
                <a:t>Renters</a:t>
              </a:r>
              <a:endParaRPr lang="en-US" sz="1200" dirty="0">
                <a:latin typeface="Rockwell" panose="02060603020205020403" pitchFamily="18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04800" y="1371600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91440"/>
            <a:r>
              <a:rPr lang="en-US" sz="1600" b="1" dirty="0" smtClean="0">
                <a:latin typeface="Rockwell" panose="02060603020205020403" pitchFamily="18" charset="0"/>
              </a:rPr>
              <a:t>2007-2015 </a:t>
            </a:r>
          </a:p>
          <a:p>
            <a:pPr marL="91440"/>
            <a:r>
              <a:rPr lang="en-US" sz="1600" b="1" dirty="0" smtClean="0">
                <a:latin typeface="Rockwell" panose="02060603020205020403" pitchFamily="18" charset="0"/>
              </a:rPr>
              <a:t>The 7-county region </a:t>
            </a:r>
            <a:r>
              <a:rPr lang="en-US" sz="2800" b="1" dirty="0" smtClean="0">
                <a:latin typeface="Rockwell" panose="02060603020205020403" pitchFamily="18" charset="0"/>
              </a:rPr>
              <a:t>LOST</a:t>
            </a:r>
            <a:r>
              <a:rPr lang="en-US" sz="1600" b="1" dirty="0" smtClean="0">
                <a:latin typeface="Rockwell" panose="02060603020205020403" pitchFamily="18" charset="0"/>
              </a:rPr>
              <a:t> </a:t>
            </a:r>
            <a:r>
              <a:rPr lang="en-US" sz="1600" b="1" smtClean="0">
                <a:latin typeface="Rockwell" panose="02060603020205020403" pitchFamily="18" charset="0"/>
              </a:rPr>
              <a:t>16,036 owners </a:t>
            </a:r>
            <a:r>
              <a:rPr lang="en-US" sz="1600" b="1" dirty="0" smtClean="0">
                <a:latin typeface="Rockwell" panose="02060603020205020403" pitchFamily="18" charset="0"/>
              </a:rPr>
              <a:t>and </a:t>
            </a:r>
            <a:r>
              <a:rPr lang="en-US" sz="2800" b="1" dirty="0" smtClean="0">
                <a:latin typeface="Rockwell" panose="02060603020205020403" pitchFamily="18" charset="0"/>
              </a:rPr>
              <a:t>GAINED</a:t>
            </a:r>
            <a:r>
              <a:rPr lang="en-US" sz="1600" b="1" dirty="0" smtClean="0">
                <a:latin typeface="Rockwell" panose="02060603020205020403" pitchFamily="18" charset="0"/>
              </a:rPr>
              <a:t> 45,190 renters.</a:t>
            </a:r>
            <a:endParaRPr lang="en-US" sz="1600" b="1" dirty="0">
              <a:latin typeface="Rockwell" panose="02060603020205020403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1" y="1371600"/>
            <a:ext cx="3956758" cy="44958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13959" y="1371600"/>
            <a:ext cx="3739441" cy="44958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71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and Contact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Shimberg Center for Housing Studies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  <a:hlinkClick r:id="rId2"/>
              </a:rPr>
              <a:t>http://www.shimberg.ufl.edu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Florida Housing Data Clearinghouse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  <a:hlinkClick r:id="rId3"/>
              </a:rPr>
              <a:t>http://flhousingdata.shimberg.ufl.edu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2016 Rental Market Study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  <a:hlinkClick r:id="rId4"/>
              </a:rPr>
              <a:t>http</a:t>
            </a:r>
            <a:r>
              <a:rPr lang="en-US" sz="1800" dirty="0">
                <a:solidFill>
                  <a:schemeClr val="tx1"/>
                </a:solidFill>
                <a:hlinkClick r:id="rId4"/>
              </a:rPr>
              <a:t>://</a:t>
            </a:r>
            <a:r>
              <a:rPr lang="en-US" sz="1800" dirty="0" smtClean="0">
                <a:solidFill>
                  <a:schemeClr val="tx1"/>
                </a:solidFill>
                <a:hlinkClick r:id="rId4"/>
              </a:rPr>
              <a:t>www.shimberg.ufl.edu/publications/Full_RMS_final_2016.pdf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Anne Ray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352-273-1195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aray@ufl.edu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92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990600"/>
          </a:xfrm>
        </p:spPr>
        <p:txBody>
          <a:bodyPr/>
          <a:lstStyle/>
          <a:p>
            <a:r>
              <a:rPr lang="en-US" sz="2800" dirty="0" smtClean="0">
                <a:latin typeface="Bookman Old Style" pitchFamily="18" charset="0"/>
              </a:rPr>
              <a:t>Rents outpace wages for many occupations in the Jacksonville metro area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475694" y="6156960"/>
            <a:ext cx="824920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Rockwell" panose="02060603020205020403" pitchFamily="18" charset="0"/>
              </a:rPr>
              <a:t>Based </a:t>
            </a:r>
            <a:r>
              <a:rPr lang="en-US" sz="1000" dirty="0">
                <a:latin typeface="Rockwell" panose="02060603020205020403" pitchFamily="18" charset="0"/>
              </a:rPr>
              <a:t>on median wage for </a:t>
            </a:r>
            <a:r>
              <a:rPr lang="en-US" sz="1000" dirty="0" smtClean="0">
                <a:latin typeface="Rockwell" panose="02060603020205020403" pitchFamily="18" charset="0"/>
              </a:rPr>
              <a:t>occupation. Maximum </a:t>
            </a:r>
            <a:r>
              <a:rPr lang="en-US" sz="1000" dirty="0">
                <a:latin typeface="Rockwell" panose="02060603020205020403" pitchFamily="18" charset="0"/>
              </a:rPr>
              <a:t>rent </a:t>
            </a:r>
            <a:r>
              <a:rPr lang="en-US" sz="1000" dirty="0" smtClean="0">
                <a:latin typeface="Rockwell" panose="02060603020205020403" pitchFamily="18" charset="0"/>
              </a:rPr>
              <a:t>calculated as </a:t>
            </a:r>
            <a:r>
              <a:rPr lang="en-US" sz="1000" dirty="0">
                <a:latin typeface="Rockwell" panose="02060603020205020403" pitchFamily="18" charset="0"/>
              </a:rPr>
              <a:t>30% of monthly </a:t>
            </a:r>
            <a:r>
              <a:rPr lang="en-US" sz="1000" dirty="0" smtClean="0">
                <a:latin typeface="Rockwell" panose="02060603020205020403" pitchFamily="18" charset="0"/>
              </a:rPr>
              <a:t>salary; compared </a:t>
            </a:r>
            <a:r>
              <a:rPr lang="en-US" sz="1000" dirty="0">
                <a:latin typeface="Rockwell" panose="02060603020205020403" pitchFamily="18" charset="0"/>
              </a:rPr>
              <a:t>to HUD Fair Market Rent for 2-bedroom </a:t>
            </a:r>
            <a:r>
              <a:rPr lang="en-US" sz="1000" dirty="0" smtClean="0">
                <a:latin typeface="Rockwell" panose="02060603020205020403" pitchFamily="18" charset="0"/>
              </a:rPr>
              <a:t>unit. Sources</a:t>
            </a:r>
            <a:r>
              <a:rPr lang="en-US" sz="1000" dirty="0">
                <a:latin typeface="Rockwell" panose="02060603020205020403" pitchFamily="18" charset="0"/>
              </a:rPr>
              <a:t>: </a:t>
            </a:r>
            <a:r>
              <a:rPr lang="en-US" sz="1000" dirty="0" smtClean="0">
                <a:latin typeface="Rockwell" panose="02060603020205020403" pitchFamily="18" charset="0"/>
              </a:rPr>
              <a:t>Florida </a:t>
            </a:r>
            <a:r>
              <a:rPr lang="en-US" sz="1000" dirty="0">
                <a:latin typeface="Rockwell" panose="02060603020205020403" pitchFamily="18" charset="0"/>
              </a:rPr>
              <a:t>Agency for Workforce Innovation, </a:t>
            </a:r>
            <a:r>
              <a:rPr lang="en-US" sz="1000" dirty="0" smtClean="0">
                <a:latin typeface="Rockwell" panose="02060603020205020403" pitchFamily="18" charset="0"/>
              </a:rPr>
              <a:t>2016 </a:t>
            </a:r>
            <a:r>
              <a:rPr lang="en-US" sz="1000" dirty="0">
                <a:latin typeface="Rockwell" panose="02060603020205020403" pitchFamily="18" charset="0"/>
              </a:rPr>
              <a:t>Occupational Employment Statistics and </a:t>
            </a:r>
            <a:r>
              <a:rPr lang="en-US" sz="1000" dirty="0" smtClean="0">
                <a:latin typeface="Rockwell" panose="02060603020205020403" pitchFamily="18" charset="0"/>
              </a:rPr>
              <a:t>Wages; U.S</a:t>
            </a:r>
            <a:r>
              <a:rPr lang="en-US" sz="1000" dirty="0">
                <a:latin typeface="Rockwell" panose="02060603020205020403" pitchFamily="18" charset="0"/>
              </a:rPr>
              <a:t>. Department of Housing and Urban Development, </a:t>
            </a:r>
            <a:r>
              <a:rPr lang="en-US" sz="1000" dirty="0" smtClean="0">
                <a:latin typeface="Rockwell" panose="02060603020205020403" pitchFamily="18" charset="0"/>
              </a:rPr>
              <a:t>2016 </a:t>
            </a:r>
            <a:r>
              <a:rPr lang="en-US" sz="1000" dirty="0">
                <a:latin typeface="Rockwell" panose="02060603020205020403" pitchFamily="18" charset="0"/>
              </a:rPr>
              <a:t>Fair Market </a:t>
            </a:r>
            <a:r>
              <a:rPr lang="en-US" sz="1000" dirty="0" smtClean="0">
                <a:latin typeface="Rockwell" panose="02060603020205020403" pitchFamily="18" charset="0"/>
              </a:rPr>
              <a:t>Rents; U.S. Social Security Administration</a:t>
            </a:r>
            <a:endParaRPr lang="en-US" sz="1000" dirty="0">
              <a:latin typeface="Rockwell" panose="020606030202050204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5694" y="1295400"/>
            <a:ext cx="8363506" cy="299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Rockwell" panose="02060603020205020403" pitchFamily="18" charset="0"/>
                <a:ea typeface="MS Gothic"/>
                <a:cs typeface="Times New Roman"/>
              </a:rPr>
              <a:t>Affordable Rents for Median-Wage Workers vs. 2-Bedroom Fair Market Rent, Jacksonville MSA, 2016</a:t>
            </a:r>
            <a:endParaRPr lang="en-US" sz="1200" b="1" dirty="0">
              <a:effectLst/>
              <a:latin typeface="Rockwell" panose="02060603020205020403" pitchFamily="18" charset="0"/>
              <a:ea typeface="MS Gothic"/>
              <a:cs typeface="Times New Roman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506886"/>
              </p:ext>
            </p:extLst>
          </p:nvPr>
        </p:nvGraphicFramePr>
        <p:xfrm>
          <a:off x="475694" y="1625388"/>
          <a:ext cx="8134906" cy="4531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650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304800" y="599015"/>
            <a:ext cx="8610600" cy="609600"/>
          </a:xfrm>
        </p:spPr>
        <p:txBody>
          <a:bodyPr/>
          <a:lstStyle/>
          <a:p>
            <a:r>
              <a:rPr lang="en-US" sz="2000" dirty="0" smtClean="0"/>
              <a:t>Most low-income households are cost-burdened; few higher income households are. Renters below 50% AMI face the greatest needs.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467226" y="1406198"/>
            <a:ext cx="7906305" cy="540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300" b="1" dirty="0" smtClean="0">
                <a:latin typeface="Rockwell" panose="02060603020205020403" pitchFamily="18" charset="0"/>
                <a:ea typeface="MS Gothic"/>
                <a:cs typeface="Times New Roman"/>
              </a:rPr>
              <a:t>Households by Tenure and Cost Burden Status (Paying &gt;30% of Income for Housing Costs), 7-County Region, 2010-2014</a:t>
            </a:r>
            <a:endParaRPr lang="en-US" sz="1300" b="1" dirty="0">
              <a:latin typeface="Rockwell" panose="02060603020205020403" pitchFamily="18" charset="0"/>
              <a:ea typeface="MS Gothic"/>
              <a:cs typeface="Times New Roman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67226" y="6150872"/>
            <a:ext cx="7620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Source: U.S. Department of Housing and Urban Development, 2000 and 2010-2014 Comprehensive Housing Affordability Strategy (CHAS) data</a:t>
            </a:r>
            <a:r>
              <a:rPr lang="en-US" sz="1000" dirty="0" smtClean="0">
                <a:latin typeface="Rockwell" panose="02060603020205020403" pitchFamily="18" charset="0"/>
              </a:rPr>
              <a:t>. A “cost burdened” household pays more than 30 percent of income for housing costs, including utilities.</a:t>
            </a:r>
            <a:endParaRPr lang="en-US" sz="1000" dirty="0">
              <a:latin typeface="Rockwell" panose="02060603020205020403" pitchFamily="18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7566899"/>
              </p:ext>
            </p:extLst>
          </p:nvPr>
        </p:nvGraphicFramePr>
        <p:xfrm>
          <a:off x="467226" y="1980397"/>
          <a:ext cx="7906305" cy="4115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234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265693" y="550918"/>
            <a:ext cx="8610600" cy="609600"/>
          </a:xfrm>
        </p:spPr>
        <p:txBody>
          <a:bodyPr/>
          <a:lstStyle/>
          <a:p>
            <a:r>
              <a:rPr lang="en-US" sz="2000" dirty="0" smtClean="0"/>
              <a:t>These patterns generally hold across the region. Cost burden is more prevalent for 50-80% AMI renters in more expensive counties (Flagler, St. Johns).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228600" y="1295400"/>
            <a:ext cx="8219574" cy="540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300" b="1" dirty="0">
                <a:latin typeface="Rockwell" panose="02060603020205020403" pitchFamily="18" charset="0"/>
                <a:ea typeface="MS Gothic"/>
                <a:cs typeface="Times New Roman"/>
              </a:rPr>
              <a:t>Households by </a:t>
            </a:r>
            <a:r>
              <a:rPr lang="en-US" sz="1300" b="1" dirty="0" smtClean="0">
                <a:latin typeface="Rockwell" panose="02060603020205020403" pitchFamily="18" charset="0"/>
                <a:ea typeface="MS Gothic"/>
                <a:cs typeface="Times New Roman"/>
              </a:rPr>
              <a:t>Tenure and Cost </a:t>
            </a:r>
            <a:r>
              <a:rPr lang="en-US" sz="1300" b="1" dirty="0">
                <a:latin typeface="Rockwell" panose="02060603020205020403" pitchFamily="18" charset="0"/>
                <a:ea typeface="MS Gothic"/>
                <a:cs typeface="Times New Roman"/>
              </a:rPr>
              <a:t>Burden Status (Paying &gt;30% of Income for Housing Costs</a:t>
            </a:r>
            <a:r>
              <a:rPr lang="en-US" sz="1300" b="1" dirty="0" smtClean="0">
                <a:latin typeface="Rockwell" panose="02060603020205020403" pitchFamily="18" charset="0"/>
                <a:ea typeface="MS Gothic"/>
                <a:cs typeface="Times New Roman"/>
              </a:rPr>
              <a:t>) by County, </a:t>
            </a:r>
            <a:r>
              <a:rPr lang="en-US" sz="1300" b="1" dirty="0">
                <a:latin typeface="Rockwell" panose="02060603020205020403" pitchFamily="18" charset="0"/>
                <a:ea typeface="MS Gothic"/>
                <a:cs typeface="Times New Roman"/>
              </a:rPr>
              <a:t>2010-2014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67226" y="6172200"/>
            <a:ext cx="7620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Source: U.S. Department of Housing and Urban Development, 2000 and 2010-2014 Comprehensive Housing Affordability Strategy (CHAS) data. A “cost burdened” </a:t>
            </a:r>
            <a:r>
              <a:rPr lang="en-US" sz="1000" dirty="0" smtClean="0">
                <a:latin typeface="Rockwell" panose="02060603020205020403" pitchFamily="18" charset="0"/>
              </a:rPr>
              <a:t>household </a:t>
            </a:r>
            <a:r>
              <a:rPr lang="en-US" sz="1000" dirty="0">
                <a:latin typeface="Rockwell" panose="02060603020205020403" pitchFamily="18" charset="0"/>
              </a:rPr>
              <a:t>pays more than 30 percent of income for housing costs, including utilities</a:t>
            </a:r>
            <a:r>
              <a:rPr lang="en-US" sz="1000" dirty="0" smtClean="0">
                <a:latin typeface="Rockwell" panose="02060603020205020403" pitchFamily="18" charset="0"/>
              </a:rPr>
              <a:t>. Baker County figures  are unavailable because small sample size does not allow statistical significance.</a:t>
            </a:r>
            <a:endParaRPr lang="en-US" sz="1000" dirty="0">
              <a:latin typeface="Rockwell" panose="02060603020205020403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28600" y="1835804"/>
            <a:ext cx="8534400" cy="3936345"/>
            <a:chOff x="0" y="0"/>
            <a:chExt cx="10277474" cy="4686299"/>
          </a:xfrm>
        </p:grpSpPr>
        <p:graphicFrame>
          <p:nvGraphicFramePr>
            <p:cNvPr id="26" name="Chart 2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639002885"/>
                </p:ext>
              </p:extLst>
            </p:nvPr>
          </p:nvGraphicFramePr>
          <p:xfrm>
            <a:off x="9525" y="0"/>
            <a:ext cx="3428999" cy="234314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27" name="Chart 2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580895085"/>
                </p:ext>
              </p:extLst>
            </p:nvPr>
          </p:nvGraphicFramePr>
          <p:xfrm>
            <a:off x="0" y="2333625"/>
            <a:ext cx="3428999" cy="234314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28" name="Chart 2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152729120"/>
                </p:ext>
              </p:extLst>
            </p:nvPr>
          </p:nvGraphicFramePr>
          <p:xfrm>
            <a:off x="3419475" y="9525"/>
            <a:ext cx="3428999" cy="234314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29" name="Chart 2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356121085"/>
                </p:ext>
              </p:extLst>
            </p:nvPr>
          </p:nvGraphicFramePr>
          <p:xfrm>
            <a:off x="6838950" y="19050"/>
            <a:ext cx="3428999" cy="234314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aphicFrame>
          <p:nvGraphicFramePr>
            <p:cNvPr id="30" name="Chart 29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99664206"/>
                </p:ext>
              </p:extLst>
            </p:nvPr>
          </p:nvGraphicFramePr>
          <p:xfrm>
            <a:off x="3429000" y="2333625"/>
            <a:ext cx="3428999" cy="234314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graphicFrame>
          <p:nvGraphicFramePr>
            <p:cNvPr id="31" name="Chart 3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29019186"/>
                </p:ext>
              </p:extLst>
            </p:nvPr>
          </p:nvGraphicFramePr>
          <p:xfrm>
            <a:off x="6848475" y="2343150"/>
            <a:ext cx="3428999" cy="234314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65663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The region had a net gain of 41,456 rental units since 2000, but a net </a:t>
            </a:r>
            <a:r>
              <a:rPr lang="en-US" sz="2000" i="1" dirty="0" smtClean="0"/>
              <a:t>loss</a:t>
            </a:r>
            <a:r>
              <a:rPr lang="en-US" sz="2000" dirty="0" smtClean="0"/>
              <a:t> of 21,760 units affordable at 50% AMI. </a:t>
            </a:r>
            <a:endParaRPr lang="en-US" sz="2000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66253" y="6304002"/>
            <a:ext cx="7620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Source: U.S. </a:t>
            </a:r>
            <a:r>
              <a:rPr lang="en-US" sz="1000" dirty="0" smtClean="0">
                <a:latin typeface="Rockwell" panose="02060603020205020403" pitchFamily="18" charset="0"/>
              </a:rPr>
              <a:t>Department of Housing and Urban Development, 2000 and </a:t>
            </a:r>
            <a:r>
              <a:rPr lang="en-US" sz="1000" dirty="0">
                <a:latin typeface="Rockwell" panose="02060603020205020403" pitchFamily="18" charset="0"/>
              </a:rPr>
              <a:t>2010-2014 Comprehensive </a:t>
            </a:r>
            <a:r>
              <a:rPr lang="en-US" sz="1000" dirty="0" smtClean="0">
                <a:latin typeface="Rockwell" panose="02060603020205020403" pitchFamily="18" charset="0"/>
              </a:rPr>
              <a:t>Housing </a:t>
            </a:r>
            <a:r>
              <a:rPr lang="en-US" sz="1000" dirty="0">
                <a:latin typeface="Rockwell" panose="02060603020205020403" pitchFamily="18" charset="0"/>
              </a:rPr>
              <a:t>Affordability </a:t>
            </a:r>
            <a:r>
              <a:rPr lang="en-US" sz="1000" dirty="0" smtClean="0">
                <a:latin typeface="Rockwell" panose="02060603020205020403" pitchFamily="18" charset="0"/>
              </a:rPr>
              <a:t>Strategy (CHAS) data.</a:t>
            </a:r>
            <a:endParaRPr lang="en-US" sz="1000" dirty="0">
              <a:latin typeface="Rockwell" panose="02060603020205020403" pitchFamily="18" charset="0"/>
            </a:endParaRPr>
          </a:p>
          <a:p>
            <a:endParaRPr lang="en-US" sz="1000" dirty="0">
              <a:latin typeface="Rockwell" panose="020606030202050204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342377"/>
            <a:ext cx="7781453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300" b="1" dirty="0" smtClean="0">
                <a:latin typeface="Rockwell" panose="02060603020205020403" pitchFamily="18" charset="0"/>
                <a:ea typeface="MS Gothic"/>
                <a:cs typeface="Times New Roman"/>
              </a:rPr>
              <a:t>Rental Units by Affordability Level, 7-County Region, 2000 and 2010-2014</a:t>
            </a:r>
            <a:endParaRPr lang="en-US" sz="1300" b="1" dirty="0">
              <a:latin typeface="Rockwell" panose="02060603020205020403" pitchFamily="18" charset="0"/>
              <a:ea typeface="MS Gothic"/>
              <a:cs typeface="Times New Roman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66253" y="1792508"/>
            <a:ext cx="7930034" cy="4379692"/>
            <a:chOff x="0" y="0"/>
            <a:chExt cx="7648575" cy="4467225"/>
          </a:xfrm>
        </p:grpSpPr>
        <p:graphicFrame>
          <p:nvGraphicFramePr>
            <p:cNvPr id="9" name="Chart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998886387"/>
                </p:ext>
              </p:extLst>
            </p:nvPr>
          </p:nvGraphicFramePr>
          <p:xfrm>
            <a:off x="0" y="0"/>
            <a:ext cx="7648575" cy="44672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0" name="TextBox 3"/>
            <p:cNvSpPr txBox="1"/>
            <p:nvPr/>
          </p:nvSpPr>
          <p:spPr>
            <a:xfrm>
              <a:off x="2238375" y="95250"/>
              <a:ext cx="497059" cy="27302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b="1">
                  <a:latin typeface="Rockwell" panose="02060603020205020403" pitchFamily="18" charset="0"/>
                </a:rPr>
                <a:t>42%</a:t>
              </a:r>
            </a:p>
          </p:txBody>
        </p:sp>
        <p:sp>
          <p:nvSpPr>
            <p:cNvPr id="11" name="TextBox 4"/>
            <p:cNvSpPr txBox="1"/>
            <p:nvPr/>
          </p:nvSpPr>
          <p:spPr>
            <a:xfrm>
              <a:off x="5572125" y="95250"/>
              <a:ext cx="497059" cy="27302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b="1">
                  <a:latin typeface="Rockwell" panose="02060603020205020403" pitchFamily="18" charset="0"/>
                </a:rPr>
                <a:t>21%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576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The share of rental units that are affordable at 50% AMI varies by county. </a:t>
            </a:r>
            <a:endParaRPr lang="en-US" sz="2000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66253" y="6304002"/>
            <a:ext cx="7620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Source: U.S. </a:t>
            </a:r>
            <a:r>
              <a:rPr lang="en-US" sz="1000" dirty="0" smtClean="0">
                <a:latin typeface="Rockwell" panose="02060603020205020403" pitchFamily="18" charset="0"/>
              </a:rPr>
              <a:t>Department of Housing and Urban Development, 2010-2014 </a:t>
            </a:r>
            <a:r>
              <a:rPr lang="en-US" sz="1000" dirty="0">
                <a:latin typeface="Rockwell" panose="02060603020205020403" pitchFamily="18" charset="0"/>
              </a:rPr>
              <a:t>Comprehensive </a:t>
            </a:r>
            <a:r>
              <a:rPr lang="en-US" sz="1000" dirty="0" smtClean="0">
                <a:latin typeface="Rockwell" panose="02060603020205020403" pitchFamily="18" charset="0"/>
              </a:rPr>
              <a:t>Housing </a:t>
            </a:r>
            <a:r>
              <a:rPr lang="en-US" sz="1000" dirty="0">
                <a:latin typeface="Rockwell" panose="02060603020205020403" pitchFamily="18" charset="0"/>
              </a:rPr>
              <a:t>Affordability </a:t>
            </a:r>
            <a:r>
              <a:rPr lang="en-US" sz="1000" dirty="0" smtClean="0">
                <a:latin typeface="Rockwell" panose="02060603020205020403" pitchFamily="18" charset="0"/>
              </a:rPr>
              <a:t>Strategy (CHAS) data.</a:t>
            </a:r>
            <a:endParaRPr lang="en-US" sz="1000" dirty="0">
              <a:latin typeface="Rockwell" panose="02060603020205020403" pitchFamily="18" charset="0"/>
            </a:endParaRPr>
          </a:p>
          <a:p>
            <a:endParaRPr lang="en-US" sz="1000" dirty="0">
              <a:latin typeface="Rockwell" panose="020606030202050204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342377"/>
            <a:ext cx="7781453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300" b="1" dirty="0" smtClean="0">
                <a:latin typeface="Rockwell" panose="02060603020205020403" pitchFamily="18" charset="0"/>
                <a:ea typeface="MS Gothic"/>
                <a:cs typeface="Times New Roman"/>
              </a:rPr>
              <a:t>Rental Units by Affordability Level, Counties, 2010-2014</a:t>
            </a:r>
            <a:endParaRPr lang="en-US" sz="1300" b="1" dirty="0">
              <a:latin typeface="Rockwell" panose="02060603020205020403" pitchFamily="18" charset="0"/>
              <a:ea typeface="MS Gothic"/>
              <a:cs typeface="Times New Roman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001344"/>
              </p:ext>
            </p:extLst>
          </p:nvPr>
        </p:nvGraphicFramePr>
        <p:xfrm>
          <a:off x="308043" y="1810342"/>
          <a:ext cx="7648575" cy="446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770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2000" dirty="0" smtClean="0">
                <a:latin typeface="Bookman Old Style" pitchFamily="18" charset="0"/>
              </a:rPr>
              <a:t>NE FL’s sales price boom and bust were gentler than the state’s, but there are differences within the region.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246564"/>
            <a:ext cx="8001000" cy="282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Median Real Single Family Sale Price (2016 $), 7-County Region, 2000-2016 (partial)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8887" y="6248400"/>
            <a:ext cx="762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 smtClean="0"/>
              <a:t>Source</a:t>
            </a:r>
            <a:r>
              <a:rPr lang="en-US" sz="1000" dirty="0"/>
              <a:t>: </a:t>
            </a:r>
            <a:r>
              <a:rPr lang="en-US" sz="1000" dirty="0" smtClean="0"/>
              <a:t>Florida Department of Revenue, Sales Data File</a:t>
            </a:r>
            <a:endParaRPr lang="en-US" sz="10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2181235"/>
              </p:ext>
            </p:extLst>
          </p:nvPr>
        </p:nvGraphicFramePr>
        <p:xfrm>
          <a:off x="488886" y="1825763"/>
          <a:ext cx="8197913" cy="434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057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en-US" sz="2400" dirty="0" smtClean="0">
                <a:latin typeface="Bookman Old Style" pitchFamily="18" charset="0"/>
              </a:rPr>
              <a:t>Clay and Flagler Counties track state changes.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246564"/>
            <a:ext cx="8001000" cy="299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 smtClean="0">
                <a:latin typeface="Cambria"/>
                <a:ea typeface="MS Gothic"/>
                <a:cs typeface="Times New Roman"/>
              </a:rPr>
              <a:t>Median Real Single Family Sale Price (2016 $), Clay/Flagler Counties, 2000-2016 (partial)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8887" y="6248400"/>
            <a:ext cx="762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dirty="0" smtClean="0"/>
              <a:t>Source</a:t>
            </a:r>
            <a:r>
              <a:rPr lang="en-US" sz="1000" dirty="0"/>
              <a:t>: </a:t>
            </a:r>
            <a:r>
              <a:rPr lang="en-US" sz="1000" dirty="0" smtClean="0"/>
              <a:t>Florida Department of Revenue, Sales Data File</a:t>
            </a:r>
            <a:endParaRPr lang="en-US" sz="10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5982501"/>
              </p:ext>
            </p:extLst>
          </p:nvPr>
        </p:nvGraphicFramePr>
        <p:xfrm>
          <a:off x="474296" y="1649312"/>
          <a:ext cx="8197914" cy="452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215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rigin">
  <a:themeElements>
    <a:clrScheme name="Custom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0070C0"/>
      </a:hlink>
      <a:folHlink>
        <a:srgbClr val="0070C0"/>
      </a:folHlink>
    </a:clrScheme>
    <a:fontScheme name="1_Origin">
      <a:majorFont>
        <a:latin typeface=""/>
        <a:ea typeface="ＭＳ Ｐゴシック"/>
        <a:cs typeface=""/>
      </a:majorFont>
      <a:minorFont>
        <a:latin typeface=""/>
        <a:ea typeface="ＭＳ Ｐゴシック"/>
        <a:cs typeface="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25454</TotalTime>
  <Words>1147</Words>
  <Application>Microsoft Office PowerPoint</Application>
  <PresentationFormat>On-screen Show (4:3)</PresentationFormat>
  <Paragraphs>98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MS Gothic</vt:lpstr>
      <vt:lpstr>ＭＳ Ｐゴシック</vt:lpstr>
      <vt:lpstr>Arial</vt:lpstr>
      <vt:lpstr>Bookman Old Style</vt:lpstr>
      <vt:lpstr>Calibri</vt:lpstr>
      <vt:lpstr>Cambria</vt:lpstr>
      <vt:lpstr>Gill Sans MT</vt:lpstr>
      <vt:lpstr>Rockwell</vt:lpstr>
      <vt:lpstr>Times New Roman</vt:lpstr>
      <vt:lpstr>Wingdings</vt:lpstr>
      <vt:lpstr>Wingdings 3</vt:lpstr>
      <vt:lpstr>1_Origin</vt:lpstr>
      <vt:lpstr>Interagency Bankers Roundtable:  Northeast Florida’s Affordable Housing Needs</vt:lpstr>
      <vt:lpstr>Renting is on the rise.</vt:lpstr>
      <vt:lpstr>Rents outpace wages for many occupations in the Jacksonville metro area</vt:lpstr>
      <vt:lpstr>Most low-income households are cost-burdened; few higher income households are. Renters below 50% AMI face the greatest needs.</vt:lpstr>
      <vt:lpstr>These patterns generally hold across the region. Cost burden is more prevalent for 50-80% AMI renters in more expensive counties (Flagler, St. Johns).</vt:lpstr>
      <vt:lpstr>The region had a net gain of 41,456 rental units since 2000, but a net loss of 21,760 units affordable at 50% AMI. </vt:lpstr>
      <vt:lpstr>The share of rental units that are affordable at 50% AMI varies by county. </vt:lpstr>
      <vt:lpstr>NE FL’s sales price boom and bust were gentler than the state’s, but there are differences within the region.</vt:lpstr>
      <vt:lpstr>Clay and Flagler Counties track state changes.</vt:lpstr>
      <vt:lpstr>St. Johns and Nassau Counties stay consistently higher.</vt:lpstr>
      <vt:lpstr>Baker and Putnam Counties are consistently lower.</vt:lpstr>
      <vt:lpstr>Duval County experienced less volatility.</vt:lpstr>
      <vt:lpstr>Sales under $200K to owners are far below  pre-recession levels.</vt:lpstr>
      <vt:lpstr>Least expensive market: Most Putnam County sales are still are below $200K.</vt:lpstr>
      <vt:lpstr>Most expensive: St. John’s County has had few affordable sales since market peak, but &gt;$200K sales are returning.</vt:lpstr>
      <vt:lpstr>The senior population is growing in the state and region.</vt:lpstr>
      <vt:lpstr>The senior population is growing in the state and region.</vt:lpstr>
      <vt:lpstr>The senior population is growing in the state and region.</vt:lpstr>
      <vt:lpstr>The senior population is growing in the state and region.</vt:lpstr>
      <vt:lpstr>Links and Contact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AFFORDABILITY AFTER SUBSIDIES: UNDERSTANDING THE TRAJECTORIES OF FORMERLY ASSISTED HOUSING IN FLORIDA</dc:title>
  <dc:creator>Andres Blanco</dc:creator>
  <cp:lastModifiedBy>Ray,Anne L</cp:lastModifiedBy>
  <cp:revision>318</cp:revision>
  <cp:lastPrinted>2017-06-22T15:37:46Z</cp:lastPrinted>
  <dcterms:created xsi:type="dcterms:W3CDTF">2011-02-18T02:03:55Z</dcterms:created>
  <dcterms:modified xsi:type="dcterms:W3CDTF">2017-08-23T13:43:33Z</dcterms:modified>
</cp:coreProperties>
</file>