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4" r:id="rId2"/>
    <p:sldMasterId id="2147483716" r:id="rId3"/>
    <p:sldMasterId id="2147483719" r:id="rId4"/>
    <p:sldMasterId id="2147483725" r:id="rId5"/>
  </p:sldMasterIdLst>
  <p:notesMasterIdLst>
    <p:notesMasterId r:id="rId16"/>
  </p:notesMasterIdLst>
  <p:sldIdLst>
    <p:sldId id="257" r:id="rId6"/>
    <p:sldId id="289" r:id="rId7"/>
    <p:sldId id="285" r:id="rId8"/>
    <p:sldId id="287" r:id="rId9"/>
    <p:sldId id="277" r:id="rId10"/>
    <p:sldId id="278" r:id="rId11"/>
    <p:sldId id="296" r:id="rId12"/>
    <p:sldId id="297" r:id="rId13"/>
    <p:sldId id="291" r:id="rId14"/>
    <p:sldId id="29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72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1384" y="168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293990205054998E-2"/>
          <c:y val="6.0597826202423481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strRef>
              <c:f>Okaloosa!$D$12</c:f>
              <c:strCache>
                <c:ptCount val="1"/>
                <c:pt idx="0">
                  <c:v>Florida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Okaloosa!$C$13:$C$33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Okaloosa!$D$13:$D$33</c:f>
              <c:numCache>
                <c:formatCode>"$"#,##0</c:formatCode>
                <c:ptCount val="21"/>
                <c:pt idx="0">
                  <c:v>256971.14128000001</c:v>
                </c:pt>
                <c:pt idx="1">
                  <c:v>288628.90415999998</c:v>
                </c:pt>
                <c:pt idx="2">
                  <c:v>350358.98625999998</c:v>
                </c:pt>
                <c:pt idx="3">
                  <c:v>375620.03975</c:v>
                </c:pt>
                <c:pt idx="4">
                  <c:v>350680.17359999998</c:v>
                </c:pt>
                <c:pt idx="5">
                  <c:v>273355.64325999998</c:v>
                </c:pt>
                <c:pt idx="6">
                  <c:v>232999.99997999999</c:v>
                </c:pt>
                <c:pt idx="7">
                  <c:v>220821.18289</c:v>
                </c:pt>
                <c:pt idx="8">
                  <c:v>207410.40458999999</c:v>
                </c:pt>
                <c:pt idx="9">
                  <c:v>215037.89197</c:v>
                </c:pt>
                <c:pt idx="10">
                  <c:v>240500</c:v>
                </c:pt>
                <c:pt idx="11">
                  <c:v>258495.14144000001</c:v>
                </c:pt>
                <c:pt idx="12">
                  <c:v>274782.70048</c:v>
                </c:pt>
                <c:pt idx="13">
                  <c:v>283968.74992999999</c:v>
                </c:pt>
                <c:pt idx="14">
                  <c:v>292766.25857000001</c:v>
                </c:pt>
                <c:pt idx="15">
                  <c:v>301573.0785</c:v>
                </c:pt>
                <c:pt idx="16">
                  <c:v>308704.49747</c:v>
                </c:pt>
                <c:pt idx="17">
                  <c:v>333564.52867999999</c:v>
                </c:pt>
                <c:pt idx="18">
                  <c:v>370638.94644999999</c:v>
                </c:pt>
                <c:pt idx="19">
                  <c:v>403590.70713</c:v>
                </c:pt>
                <c:pt idx="20">
                  <c:v>400000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CA1-4BC2-AF28-902695094A1C}"/>
            </c:ext>
          </c:extLst>
        </c:ser>
        <c:ser>
          <c:idx val="0"/>
          <c:order val="1"/>
          <c:tx>
            <c:strRef>
              <c:f>Okaloosa!$E$12</c:f>
              <c:strCache>
                <c:ptCount val="1"/>
                <c:pt idx="0">
                  <c:v>Okaloosa County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Okaloosa!$C$13:$C$33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Okaloosa!$E$13:$E$33</c:f>
              <c:numCache>
                <c:formatCode>"$"#,##0</c:formatCode>
                <c:ptCount val="21"/>
                <c:pt idx="0">
                  <c:v>214005.43476</c:v>
                </c:pt>
                <c:pt idx="1">
                  <c:v>248541.55635999999</c:v>
                </c:pt>
                <c:pt idx="2">
                  <c:v>313291.34671999997</c:v>
                </c:pt>
                <c:pt idx="3">
                  <c:v>315520.83338999999</c:v>
                </c:pt>
                <c:pt idx="4">
                  <c:v>293402.41191000002</c:v>
                </c:pt>
                <c:pt idx="5">
                  <c:v>274340.45516000001</c:v>
                </c:pt>
                <c:pt idx="6">
                  <c:v>261242.42421999999</c:v>
                </c:pt>
                <c:pt idx="7">
                  <c:v>256930.30713999999</c:v>
                </c:pt>
                <c:pt idx="8">
                  <c:v>261417.91902999999</c:v>
                </c:pt>
                <c:pt idx="9">
                  <c:v>263718.24910999998</c:v>
                </c:pt>
                <c:pt idx="10">
                  <c:v>259870</c:v>
                </c:pt>
                <c:pt idx="11">
                  <c:v>263933.77684000001</c:v>
                </c:pt>
                <c:pt idx="12">
                  <c:v>274234.41314000002</c:v>
                </c:pt>
                <c:pt idx="13">
                  <c:v>277658.33325999998</c:v>
                </c:pt>
                <c:pt idx="14">
                  <c:v>273240.26918</c:v>
                </c:pt>
                <c:pt idx="15">
                  <c:v>283478.69378999999</c:v>
                </c:pt>
                <c:pt idx="16">
                  <c:v>284301.91632000002</c:v>
                </c:pt>
                <c:pt idx="17">
                  <c:v>311326.89343</c:v>
                </c:pt>
                <c:pt idx="18">
                  <c:v>340902.21399000002</c:v>
                </c:pt>
                <c:pt idx="19">
                  <c:v>357022.54862000002</c:v>
                </c:pt>
                <c:pt idx="20">
                  <c:v>350000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CCA1-4BC2-AF28-902695094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7.0323488045006918E-2"/>
                  <c:y val="-6.44745325596390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sng" strike="noStrike" kern="1200" baseline="0">
                      <a:solidFill>
                        <a:srgbClr val="C00000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A3-4DE1-875C-0C90544AAB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80808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3928</c:v>
                </c:pt>
                <c:pt idx="1">
                  <c:v>3815</c:v>
                </c:pt>
                <c:pt idx="2">
                  <c:v>3716</c:v>
                </c:pt>
                <c:pt idx="3">
                  <c:v>1992</c:v>
                </c:pt>
                <c:pt idx="4">
                  <c:v>5289</c:v>
                </c:pt>
                <c:pt idx="5">
                  <c:v>5382</c:v>
                </c:pt>
                <c:pt idx="6">
                  <c:v>1758</c:v>
                </c:pt>
                <c:pt idx="7">
                  <c:v>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A3-4DE1-875C-0C90544AABE7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2496</c:v>
                </c:pt>
                <c:pt idx="1">
                  <c:v>6421</c:v>
                </c:pt>
                <c:pt idx="2">
                  <c:v>11007</c:v>
                </c:pt>
                <c:pt idx="3">
                  <c:v>26934</c:v>
                </c:pt>
                <c:pt idx="4">
                  <c:v>987</c:v>
                </c:pt>
                <c:pt idx="5">
                  <c:v>2173</c:v>
                </c:pt>
                <c:pt idx="6">
                  <c:v>5255</c:v>
                </c:pt>
                <c:pt idx="7">
                  <c:v>5429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A3-4DE1-875C-0C90544AABE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  <c:max val="3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Okaloosa!$A$5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multiLvlStrRef>
              <c:f>Okaloosa!$B$3:$U$4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Okaloosa!$B$5:$U$5</c:f>
              <c:numCache>
                <c:formatCode>_(* #,##0_);_(* \(#,##0\);_(* "-"??_);_(@_)</c:formatCode>
                <c:ptCount val="20"/>
                <c:pt idx="0">
                  <c:v>234</c:v>
                </c:pt>
                <c:pt idx="1">
                  <c:v>191</c:v>
                </c:pt>
                <c:pt idx="2">
                  <c:v>200</c:v>
                </c:pt>
                <c:pt idx="3">
                  <c:v>168</c:v>
                </c:pt>
                <c:pt idx="4">
                  <c:v>197</c:v>
                </c:pt>
                <c:pt idx="5">
                  <c:v>72</c:v>
                </c:pt>
                <c:pt idx="6">
                  <c:v>177</c:v>
                </c:pt>
                <c:pt idx="7">
                  <c:v>163</c:v>
                </c:pt>
                <c:pt idx="8">
                  <c:v>127</c:v>
                </c:pt>
                <c:pt idx="9">
                  <c:v>126</c:v>
                </c:pt>
                <c:pt idx="10">
                  <c:v>180</c:v>
                </c:pt>
                <c:pt idx="11">
                  <c:v>133</c:v>
                </c:pt>
                <c:pt idx="12">
                  <c:v>167</c:v>
                </c:pt>
                <c:pt idx="13">
                  <c:v>154</c:v>
                </c:pt>
                <c:pt idx="14">
                  <c:v>169</c:v>
                </c:pt>
                <c:pt idx="15">
                  <c:v>167</c:v>
                </c:pt>
                <c:pt idx="16">
                  <c:v>157</c:v>
                </c:pt>
                <c:pt idx="17">
                  <c:v>166</c:v>
                </c:pt>
                <c:pt idx="18">
                  <c:v>203</c:v>
                </c:pt>
                <c:pt idx="19">
                  <c:v>166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6D9-49DC-BB46-C83316DCD95E}"/>
            </c:ext>
          </c:extLst>
        </c:ser>
        <c:ser>
          <c:idx val="1"/>
          <c:order val="1"/>
          <c:tx>
            <c:strRef>
              <c:f>Okaloosa!$A$6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multiLvlStrRef>
              <c:f>Okaloosa!$B$3:$U$4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Okaloosa!$B$6:$U$6</c:f>
              <c:numCache>
                <c:formatCode>_(* #,##0_);_(* \(#,##0\);_(* "-"??_);_(@_)</c:formatCode>
                <c:ptCount val="20"/>
                <c:pt idx="0">
                  <c:v>119</c:v>
                </c:pt>
                <c:pt idx="1">
                  <c:v>102</c:v>
                </c:pt>
                <c:pt idx="2">
                  <c:v>118</c:v>
                </c:pt>
                <c:pt idx="3">
                  <c:v>73</c:v>
                </c:pt>
                <c:pt idx="4">
                  <c:v>84</c:v>
                </c:pt>
                <c:pt idx="5">
                  <c:v>6</c:v>
                </c:pt>
                <c:pt idx="6">
                  <c:v>23</c:v>
                </c:pt>
                <c:pt idx="7">
                  <c:v>14</c:v>
                </c:pt>
                <c:pt idx="8">
                  <c:v>18</c:v>
                </c:pt>
                <c:pt idx="9">
                  <c:v>5</c:v>
                </c:pt>
                <c:pt idx="10">
                  <c:v>22</c:v>
                </c:pt>
                <c:pt idx="11">
                  <c:v>23</c:v>
                </c:pt>
                <c:pt idx="12">
                  <c:v>57</c:v>
                </c:pt>
                <c:pt idx="13">
                  <c:v>59</c:v>
                </c:pt>
                <c:pt idx="14">
                  <c:v>75</c:v>
                </c:pt>
                <c:pt idx="15">
                  <c:v>47</c:v>
                </c:pt>
                <c:pt idx="16">
                  <c:v>88</c:v>
                </c:pt>
                <c:pt idx="17">
                  <c:v>67</c:v>
                </c:pt>
                <c:pt idx="18">
                  <c:v>53</c:v>
                </c:pt>
                <c:pt idx="19">
                  <c:v>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6D9-49DC-BB46-C83316DCD9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Carpenters</a:t>
          </a:r>
          <a:endParaRPr lang="en-US" b="1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Construction Laborers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46A3656-D58B-4104-AD77-164E8FD6B3B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Bartenders</a:t>
          </a:r>
          <a:endParaRPr lang="en-US" b="1" i="0" dirty="0">
            <a:latin typeface="Tw Cen MT" panose="020B0602020104020603" pitchFamily="34" charset="0"/>
          </a:endParaRPr>
        </a:p>
      </dgm:t>
    </dgm:pt>
    <dgm:pt modelId="{D96F2B39-CAAF-4805-83E2-41DA58483F62}" type="parTrans" cxnId="{6D9A2159-50AD-43A9-8F66-B5975500B1A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5D13E60-C53F-48E1-8A0F-450DAA5363B9}" type="sibTrans" cxnId="{6D9A2159-50AD-43A9-8F66-B5975500B1A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9B7C9ED-B79F-45B1-B909-D1E186AF870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Child, Family, and School Social Workers</a:t>
          </a:r>
          <a:endParaRPr lang="en-US" dirty="0">
            <a:latin typeface="Tw Cen MT" panose="020B0602020104020603" pitchFamily="34" charset="0"/>
          </a:endParaRPr>
        </a:p>
      </dgm:t>
    </dgm:pt>
    <dgm:pt modelId="{CDFC7571-3E69-41FA-B522-77F41C65215A}" type="parTrans" cxnId="{0997A59A-BB26-4F24-B924-CA08FD51B9E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7959064-85EA-4011-991E-85D448DDAC9D}" type="sibTrans" cxnId="{0997A59A-BB26-4F24-B924-CA08FD51B9E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391EBE5-F9F9-4F66-BF8A-1CBEF6D1CC5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Correctional Officers</a:t>
          </a:r>
          <a:endParaRPr lang="en-US" dirty="0">
            <a:latin typeface="Tw Cen MT" panose="020B0602020104020603" pitchFamily="34" charset="0"/>
          </a:endParaRPr>
        </a:p>
      </dgm:t>
    </dgm:pt>
    <dgm:pt modelId="{33A4B439-D44E-448B-AB5C-1DD3E85F0B28}" type="parTrans" cxnId="{EF6F2412-221C-43C0-8AF6-2BD809CEB2A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D74A744-BE45-4049-B57C-C01823F7620E}" type="sibTrans" cxnId="{EF6F2412-221C-43C0-8AF6-2BD809CEB2A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74AEBD5-806A-4DDA-91E9-E61BE8B072D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Dental Assistants</a:t>
          </a:r>
          <a:endParaRPr lang="en-US" dirty="0">
            <a:latin typeface="Tw Cen MT" panose="020B0602020104020603" pitchFamily="34" charset="0"/>
          </a:endParaRPr>
        </a:p>
      </dgm:t>
    </dgm:pt>
    <dgm:pt modelId="{A11D7158-38B7-4C0E-B124-E02DEF222C73}" type="parTrans" cxnId="{2947962E-9933-4760-A630-7B2FFE33B03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1E6FB32-F197-4255-A2DF-CC6F77942BDB}" type="sibTrans" cxnId="{2947962E-9933-4760-A630-7B2FFE33B03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55B7A11-07E6-49C4-AFA8-888AF30176E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Firefighters</a:t>
          </a:r>
          <a:endParaRPr lang="en-US" dirty="0">
            <a:latin typeface="Tw Cen MT" panose="020B0602020104020603" pitchFamily="34" charset="0"/>
          </a:endParaRPr>
        </a:p>
      </dgm:t>
    </dgm:pt>
    <dgm:pt modelId="{6CF02F58-8D97-4175-8AF6-A2F1BB8790E2}" type="parTrans" cxnId="{9B380CEC-0782-4E92-A5C3-330EB7681E7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0666668-793D-47BE-ACB0-04BBDF089492}" type="sibTrans" cxnId="{9B380CEC-0782-4E92-A5C3-330EB7681E7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BAFDB2C-2F4C-400B-A613-3E68ED72B60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Heavy and Tractor-Trailer Truck Drivers</a:t>
          </a:r>
          <a:endParaRPr lang="en-US" dirty="0">
            <a:latin typeface="Tw Cen MT" panose="020B0602020104020603" pitchFamily="34" charset="0"/>
          </a:endParaRPr>
        </a:p>
      </dgm:t>
    </dgm:pt>
    <dgm:pt modelId="{3A1C38FE-DFF2-447E-87AA-B881D7143595}" type="parTrans" cxnId="{0A468FE4-A98B-41FD-B04A-E4343681F5E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8CED41A-0A59-495D-B10D-117B325EF3C5}" type="sibTrans" cxnId="{0A468FE4-A98B-41FD-B04A-E4343681F5E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034601A-7139-4F57-A3CF-C26A5B628DE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Light Truck Drivers</a:t>
          </a:r>
          <a:endParaRPr lang="en-US">
            <a:latin typeface="Tw Cen MT" panose="020B0602020104020603" pitchFamily="34" charset="0"/>
          </a:endParaRPr>
        </a:p>
      </dgm:t>
    </dgm:pt>
    <dgm:pt modelId="{0EDBED9B-5CFF-479B-A6C2-61C4E59C97F8}" type="parTrans" cxnId="{3262178C-1812-4D24-B4B1-F931408F1D7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18310B1-C6D1-495D-BAB4-A97892CBF520}" type="sibTrans" cxnId="{3262178C-1812-4D24-B4B1-F931408F1D7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AFA9EEA-40FA-42F1-A39F-1DC4A9D9D5F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F66FEFC1-C8B1-4D48-BCE6-30F8A7DAB58A}" type="parTrans" cxnId="{7901FD1F-877E-43F0-9D78-0DEEA8295B1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7B37BF9-4672-4FF7-AF3A-3A9014FA9740}" type="sibTrans" cxnId="{7901FD1F-877E-43F0-9D78-0DEEA8295B1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23B8405-B86C-4643-BE88-F1A7FC020E5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Mental Health and Substance Abuse Social Workers</a:t>
          </a:r>
          <a:endParaRPr lang="en-US" dirty="0">
            <a:latin typeface="Tw Cen MT" panose="020B0602020104020603" pitchFamily="34" charset="0"/>
          </a:endParaRPr>
        </a:p>
      </dgm:t>
    </dgm:pt>
    <dgm:pt modelId="{538906CC-CC3A-4479-B7C2-359EFFE66B13}" type="parTrans" cxnId="{AEF93DC2-AA63-43B1-8F44-3025B6C25D2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B951D40-6B1E-41D5-9348-60F4EEF3A65C}" type="sibTrans" cxnId="{AEF93DC2-AA63-43B1-8F44-3025B6C25D2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F021EE8-B7EE-4B4E-9C63-436410FD73A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Painters</a:t>
          </a:r>
          <a:endParaRPr lang="en-US" dirty="0">
            <a:latin typeface="Tw Cen MT" panose="020B0602020104020603" pitchFamily="34" charset="0"/>
          </a:endParaRPr>
        </a:p>
      </dgm:t>
    </dgm:pt>
    <dgm:pt modelId="{F8174B66-6903-44BB-91B4-27CC6CD1E1E4}" type="parTrans" cxnId="{5C30BC6E-B515-4AF9-A9BB-A0B08C86DBA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8096F5-D241-48B1-B33D-DF93C57A8710}" type="sibTrans" cxnId="{5C30BC6E-B515-4AF9-A9BB-A0B08C86DBA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1FA93B1-EF9F-4C32-AB73-7BCAF62F6BF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Roofers</a:t>
          </a:r>
          <a:endParaRPr lang="en-US" dirty="0">
            <a:latin typeface="Tw Cen MT" panose="020B0602020104020603" pitchFamily="34" charset="0"/>
          </a:endParaRPr>
        </a:p>
      </dgm:t>
    </dgm:pt>
    <dgm:pt modelId="{99CCAAF7-35D5-4C09-BE33-91D5FE72C9AC}" type="parTrans" cxnId="{5C26F13D-1F97-4885-9A8B-B24B9D511FE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37DD3D1-ABB7-4FD4-841C-53DEA497C404}" type="sibTrans" cxnId="{5C26F13D-1F97-4885-9A8B-B24B9D511FE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1165FA8-60C2-418F-ADFC-13CAF3DE8C8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Cashiers</a:t>
          </a:r>
          <a:endParaRPr lang="en-US">
            <a:latin typeface="Tw Cen MT" panose="020B0602020104020603" pitchFamily="34" charset="0"/>
          </a:endParaRPr>
        </a:p>
      </dgm:t>
    </dgm:pt>
    <dgm:pt modelId="{7843580E-39E9-49DA-A18E-48AE9DEA18BA}" type="parTrans" cxnId="{9CA9AAED-D036-460A-BC03-6A899937E5B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6217329-BE66-47CB-AC43-F33B5091CE1B}" type="sibTrans" cxnId="{9CA9AAED-D036-460A-BC03-6A899937E5B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2F0145D-6B91-4729-8CEE-838206150E2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Childcare Workers</a:t>
          </a:r>
          <a:endParaRPr lang="en-US">
            <a:latin typeface="Tw Cen MT" panose="020B0602020104020603" pitchFamily="34" charset="0"/>
          </a:endParaRPr>
        </a:p>
      </dgm:t>
    </dgm:pt>
    <dgm:pt modelId="{0F39AF9E-BBF4-4ABE-AD53-E7624B42C9E8}" type="parTrans" cxnId="{A4F96B8E-3973-402B-BBD3-BA713BADDAF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D4C8FD4-1043-420D-9E93-1A9D4D4CE809}" type="sibTrans" cxnId="{A4F96B8E-3973-402B-BBD3-BA713BADDAF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BE36863-4A3D-4F7B-9DBF-7C5429369A1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Restaurant Cooks</a:t>
          </a:r>
          <a:endParaRPr lang="en-US">
            <a:latin typeface="Tw Cen MT" panose="020B0602020104020603" pitchFamily="34" charset="0"/>
          </a:endParaRPr>
        </a:p>
      </dgm:t>
    </dgm:pt>
    <dgm:pt modelId="{8F7C8333-6174-4154-B6BB-1328D132B777}" type="parTrans" cxnId="{0E41D948-1E46-44D8-BDF1-F64FB3D4B06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B0913CD-C62E-45FE-8A99-10B7C0BAFB54}" type="sibTrans" cxnId="{0E41D948-1E46-44D8-BDF1-F64FB3D4B06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1440AF9-D765-4C8C-8EBB-01F256F501F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Dishwashers</a:t>
          </a:r>
          <a:endParaRPr lang="en-US">
            <a:latin typeface="Tw Cen MT" panose="020B0602020104020603" pitchFamily="34" charset="0"/>
          </a:endParaRPr>
        </a:p>
      </dgm:t>
    </dgm:pt>
    <dgm:pt modelId="{76841919-988D-4A1F-8038-7459BF9F15EA}" type="parTrans" cxnId="{98980E60-12CB-491F-9376-D8364B40515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89C1480-9C1A-473B-A2E3-14BABABDA8CB}" type="sibTrans" cxnId="{98980E60-12CB-491F-9376-D8364B40515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4AE09A5-8D7B-43F7-934F-48B70C65B76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Farmworkers</a:t>
          </a:r>
          <a:endParaRPr lang="en-US">
            <a:latin typeface="Tw Cen MT" panose="020B0602020104020603" pitchFamily="34" charset="0"/>
          </a:endParaRPr>
        </a:p>
      </dgm:t>
    </dgm:pt>
    <dgm:pt modelId="{AD59A6E1-962D-475B-B292-109ADA16F54A}" type="parTrans" cxnId="{7640F5FB-18C8-4D41-BC73-5FA8342C986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9205BD-7391-4769-9542-C78C0FA5B6A6}" type="sibTrans" cxnId="{7640F5FB-18C8-4D41-BC73-5FA8342C986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791FA61-D331-4B82-B5AB-1D9A7C88FD7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and Counter Workers</a:t>
          </a:r>
          <a:endParaRPr lang="en-US">
            <a:latin typeface="Tw Cen MT" panose="020B0602020104020603" pitchFamily="34" charset="0"/>
          </a:endParaRPr>
        </a:p>
      </dgm:t>
    </dgm:pt>
    <dgm:pt modelId="{5ACF4EC7-607E-466E-8680-C038A70FBAFC}" type="parTrans" cxnId="{9D41FF33-00EC-4407-8145-1136B6DB98D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8C7068-C508-4E62-844E-C0B02741F0A3}" type="sibTrans" cxnId="{9D41FF33-00EC-4407-8145-1136B6DB98D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873A3E4-254B-4AF7-BDFA-B17769E04AA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Food Preparation Workers</a:t>
          </a:r>
          <a:endParaRPr lang="en-US">
            <a:latin typeface="Tw Cen MT" panose="020B0602020104020603" pitchFamily="34" charset="0"/>
          </a:endParaRPr>
        </a:p>
      </dgm:t>
    </dgm:pt>
    <dgm:pt modelId="{C0DDD5C1-EA4F-4640-A949-4FCA556870B8}" type="parTrans" cxnId="{542FA9EE-9F5E-4F66-A504-C1CB882D20A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2B053F5-238E-4DC1-8139-0FE05685E529}" type="sibTrans" cxnId="{542FA9EE-9F5E-4F66-A504-C1CB882D20A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763994E-AA94-41A3-A679-6E1B1F016C6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Home Health and Personal Care Aides</a:t>
          </a:r>
          <a:endParaRPr lang="en-US">
            <a:latin typeface="Tw Cen MT" panose="020B0602020104020603" pitchFamily="34" charset="0"/>
          </a:endParaRPr>
        </a:p>
      </dgm:t>
    </dgm:pt>
    <dgm:pt modelId="{380E2AB5-90BC-4867-90E9-EC99088815F5}" type="parTrans" cxnId="{14F6E5DD-C2A8-4AC9-B189-79D06AE62DA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D1A9A1F-B719-431B-83E5-CDE403542EC2}" type="sibTrans" cxnId="{14F6E5DD-C2A8-4AC9-B189-79D06AE62DA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8FF3CE7-9826-43DB-95A8-3033C88B56B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Hotel, Motel, and Resort Desk Clerks</a:t>
          </a:r>
          <a:endParaRPr lang="en-US">
            <a:latin typeface="Tw Cen MT" panose="020B0602020104020603" pitchFamily="34" charset="0"/>
          </a:endParaRPr>
        </a:p>
      </dgm:t>
    </dgm:pt>
    <dgm:pt modelId="{2F4C0951-2CAC-40B9-9C81-996F592E5E02}" type="parTrans" cxnId="{12C17B7D-CAFF-43C7-834B-FDA725C6904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1E07BFA-7F31-4967-A089-E4BB223ECC62}" type="sibTrans" cxnId="{12C17B7D-CAFF-43C7-834B-FDA725C6904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573F7D7-D196-484B-90D8-B238CCF48ED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Janitors and Cleaners</a:t>
          </a:r>
          <a:endParaRPr lang="en-US">
            <a:latin typeface="Tw Cen MT" panose="020B0602020104020603" pitchFamily="34" charset="0"/>
          </a:endParaRPr>
        </a:p>
      </dgm:t>
    </dgm:pt>
    <dgm:pt modelId="{43196E6D-73E4-4A0C-8DA8-8DF5D74FB7D3}" type="parTrans" cxnId="{9619547E-E2A7-4E46-8A06-BCD2D870EB4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2D5649-51B7-4AC7-A0B2-A9DE634B806C}" type="sibTrans" cxnId="{9619547E-E2A7-4E46-8A06-BCD2D870EB4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3E213EA-DBC7-4241-B81F-475EFFCA074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Laundry and Dry-Cleaning Workers</a:t>
          </a:r>
          <a:endParaRPr lang="en-US">
            <a:latin typeface="Tw Cen MT" panose="020B0602020104020603" pitchFamily="34" charset="0"/>
          </a:endParaRPr>
        </a:p>
      </dgm:t>
    </dgm:pt>
    <dgm:pt modelId="{9279E8FF-C282-43B8-B7B5-AD8AC598983A}" type="parTrans" cxnId="{71B490C4-C267-431C-B411-DC27EE11AA2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E16E203-6EA8-4BF6-92FB-213AAE2BD1F5}" type="sibTrans" cxnId="{71B490C4-C267-431C-B411-DC27EE11AA2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A70E02C-907C-439E-AC6F-F7C0A816B40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Maids and Housekeeping Cleaners</a:t>
          </a:r>
          <a:endParaRPr lang="en-US">
            <a:latin typeface="Tw Cen MT" panose="020B0602020104020603" pitchFamily="34" charset="0"/>
          </a:endParaRPr>
        </a:p>
      </dgm:t>
    </dgm:pt>
    <dgm:pt modelId="{C4B16624-A5CD-4A4D-9838-9BFEF73E0A38}" type="parTrans" cxnId="{50659CBF-EE01-4323-9192-AC65268B074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DA46E6F-71D0-4BA1-807F-FC12D7406C2E}" type="sibTrans" cxnId="{50659CBF-EE01-4323-9192-AC65268B074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D460296-7700-45D3-8291-48D3CAA565D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Preschool Teachers</a:t>
          </a:r>
          <a:endParaRPr lang="en-US">
            <a:latin typeface="Tw Cen MT" panose="020B0602020104020603" pitchFamily="34" charset="0"/>
          </a:endParaRPr>
        </a:p>
      </dgm:t>
    </dgm:pt>
    <dgm:pt modelId="{A3B03A99-52EB-4957-97B7-91A1F223602E}" type="parTrans" cxnId="{6566A5B5-0751-4883-BB09-7076734119C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7523E30-AC32-4FA3-A62A-1B9489FDEDF0}" type="sibTrans" cxnId="{6566A5B5-0751-4883-BB09-7076734119C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2CFCE58-147F-4B26-8FA6-DA2FF5BC0AA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Salespersons</a:t>
          </a:r>
          <a:endParaRPr lang="en-US">
            <a:latin typeface="Tw Cen MT" panose="020B0602020104020603" pitchFamily="34" charset="0"/>
          </a:endParaRPr>
        </a:p>
      </dgm:t>
    </dgm:pt>
    <dgm:pt modelId="{C9AACD92-9EF4-4B7D-A168-2A55891F4B6C}" type="parTrans" cxnId="{D247CEAB-78D7-4E6B-BC67-67418E3805B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327C9A8-5855-4D21-B65A-28A75EDAF756}" type="sibTrans" cxnId="{D247CEAB-78D7-4E6B-BC67-67418E3805B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1DD234E-EC4A-4EDA-B568-9ED149456BC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Substitute Teachers</a:t>
          </a:r>
          <a:endParaRPr lang="en-US">
            <a:latin typeface="Tw Cen MT" panose="020B0602020104020603" pitchFamily="34" charset="0"/>
          </a:endParaRPr>
        </a:p>
      </dgm:t>
    </dgm:pt>
    <dgm:pt modelId="{696D868E-6F7B-44AE-965C-2F0C4699F1FA}" type="parTrans" cxnId="{148163E1-B164-4091-872E-93E705D7914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87283C1-A539-4096-8AC1-413B7C0EB6F7}" type="sibTrans" cxnId="{148163E1-B164-4091-872E-93E705D7914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1FD3D64-57AE-4A57-A8F4-A3A7BD705C1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Waitstaff</a:t>
          </a:r>
          <a:endParaRPr lang="en-US">
            <a:latin typeface="Tw Cen MT" panose="020B0602020104020603" pitchFamily="34" charset="0"/>
          </a:endParaRPr>
        </a:p>
      </dgm:t>
    </dgm:pt>
    <dgm:pt modelId="{11888043-6539-4DC9-BB28-794D69D65530}" type="parTrans" cxnId="{320A186A-A104-4C6F-97B9-C033165CBB5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1DD766D-7C61-4476-AAD6-7F19DDC2D301}" type="sibTrans" cxnId="{320A186A-A104-4C6F-97B9-C033165CBB5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3CC7898-6791-45B5-811A-08DA9F2F37A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Reps</a:t>
          </a:r>
          <a:endParaRPr lang="en-US">
            <a:latin typeface="Tw Cen MT" panose="020B0602020104020603" pitchFamily="34" charset="0"/>
          </a:endParaRPr>
        </a:p>
      </dgm:t>
    </dgm:pt>
    <dgm:pt modelId="{5DEF5F64-2955-44B7-B8FB-9DA95A8CBE64}" type="parTrans" cxnId="{50BAC76D-FA24-4758-9BC9-6AC353D9744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4C63CD6-5C97-4D41-987D-D4FE78AB99B8}" type="sibTrans" cxnId="{50BAC76D-FA24-4758-9BC9-6AC353D9744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258A180-69F8-4F50-815B-B7DD677C8C8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Hairdressers</a:t>
          </a:r>
          <a:endParaRPr lang="en-US">
            <a:latin typeface="Tw Cen MT" panose="020B0602020104020603" pitchFamily="34" charset="0"/>
          </a:endParaRPr>
        </a:p>
      </dgm:t>
    </dgm:pt>
    <dgm:pt modelId="{E9E6A564-5286-4920-8357-A3BDD178F6A0}" type="parTrans" cxnId="{79303062-D5B5-42AF-9746-B002C27CC5D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ECB0290-A0A4-4B3E-94F0-DA8CE83358FB}" type="sibTrans" cxnId="{79303062-D5B5-42AF-9746-B002C27CC5D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A38B3DA-2FFC-4C05-AAF5-39A9FEF1263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Landscaping and Groundskeeping Workers</a:t>
          </a:r>
          <a:endParaRPr lang="en-US">
            <a:latin typeface="Tw Cen MT" panose="020B0602020104020603" pitchFamily="34" charset="0"/>
          </a:endParaRPr>
        </a:p>
      </dgm:t>
    </dgm:pt>
    <dgm:pt modelId="{E618EE49-B818-4DA7-B044-F616E616F1C8}" type="parTrans" cxnId="{D7E8F427-2C0D-452A-AA14-C6A6A0DA153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60180C4-EE39-4F04-A8E8-18BDFA896179}" type="sibTrans" cxnId="{D7E8F427-2C0D-452A-AA14-C6A6A0DA153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C3C7B72-E825-40D0-9B2D-5931A008878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Medical Assistants</a:t>
          </a:r>
          <a:endParaRPr lang="en-US">
            <a:latin typeface="Tw Cen MT" panose="020B0602020104020603" pitchFamily="34" charset="0"/>
          </a:endParaRPr>
        </a:p>
      </dgm:t>
    </dgm:pt>
    <dgm:pt modelId="{95752AF9-2B23-4751-98E4-0269F7B5CDF6}" type="parTrans" cxnId="{3526248B-6908-4830-B2B9-FD32FAFB4DE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F885ACB-83A8-497E-AE6F-116B702386C7}" type="sibTrans" cxnId="{3526248B-6908-4830-B2B9-FD32FAFB4DE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67104A8-6330-4A50-983B-7802ED67484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Nursing Assistants</a:t>
          </a:r>
          <a:endParaRPr lang="en-US">
            <a:latin typeface="Tw Cen MT" panose="020B0602020104020603" pitchFamily="34" charset="0"/>
          </a:endParaRPr>
        </a:p>
      </dgm:t>
    </dgm:pt>
    <dgm:pt modelId="{EBAAF21E-C12D-4A07-A6E7-96346F1FDA2B}" type="parTrans" cxnId="{238C1A5F-70D9-4483-B17B-8B2AC4CB760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25B5C6E-BB6B-48C0-8330-280562A7E188}" type="sibTrans" cxnId="{238C1A5F-70D9-4483-B17B-8B2AC4CB760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C380B25-AC8E-4A83-BCCF-6BA73F2D7B8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Office Clerks</a:t>
          </a:r>
          <a:endParaRPr lang="en-US">
            <a:latin typeface="Tw Cen MT" panose="020B0602020104020603" pitchFamily="34" charset="0"/>
          </a:endParaRPr>
        </a:p>
      </dgm:t>
    </dgm:pt>
    <dgm:pt modelId="{67663517-BD24-4644-A62D-ECEEEBE6E10B}" type="parTrans" cxnId="{0EEA751E-ACBA-4B19-A0C2-AE7B4B1C3AC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4540911-D479-4FF1-A954-1C3C58202232}" type="sibTrans" cxnId="{0EEA751E-ACBA-4B19-A0C2-AE7B4B1C3AC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796EFD8-D214-4CFE-9259-B55929BE632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Pharmacy Techs</a:t>
          </a:r>
          <a:endParaRPr lang="en-US">
            <a:latin typeface="Tw Cen MT" panose="020B0602020104020603" pitchFamily="34" charset="0"/>
          </a:endParaRPr>
        </a:p>
      </dgm:t>
    </dgm:pt>
    <dgm:pt modelId="{420594DD-B0E9-479C-8B33-8F742A93B362}" type="parTrans" cxnId="{098F0461-D60B-47C2-B00D-803AAF79159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C950872-0407-4DFB-B7D1-EC028B378F75}" type="sibTrans" cxnId="{098F0461-D60B-47C2-B00D-803AAF79159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8051ADA-4008-4521-A921-08EF7EE7C45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Receptionists</a:t>
          </a:r>
          <a:endParaRPr lang="en-US">
            <a:latin typeface="Tw Cen MT" panose="020B0602020104020603" pitchFamily="34" charset="0"/>
          </a:endParaRPr>
        </a:p>
      </dgm:t>
    </dgm:pt>
    <dgm:pt modelId="{F9394F06-6E27-4DFB-BB8B-EA623417C302}" type="parTrans" cxnId="{CBBF879F-258A-48E9-A8E6-533C2154BB1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090867A-2CEC-4991-9F12-161AB9E2860A}" type="sibTrans" cxnId="{CBBF879F-258A-48E9-A8E6-533C2154BB1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AAED257-7173-44A7-A810-EBF486BF37F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Secretaries and Administrative Assistants</a:t>
          </a:r>
          <a:endParaRPr lang="en-US">
            <a:latin typeface="Tw Cen MT" panose="020B0602020104020603" pitchFamily="34" charset="0"/>
          </a:endParaRPr>
        </a:p>
      </dgm:t>
    </dgm:pt>
    <dgm:pt modelId="{B236643B-0D19-4A68-AB5A-FD49859BB637}" type="parTrans" cxnId="{623AA37F-0ABE-4B08-89E8-C1606A2BAE6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14957EC-35E7-4F90-9D32-0388561901C6}" type="sibTrans" cxnId="{623AA37F-0ABE-4B08-89E8-C1606A2BAE6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A08DEE-737B-4F59-AC12-92D1FB2F09B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Security Guards</a:t>
          </a:r>
          <a:endParaRPr lang="en-US">
            <a:latin typeface="Tw Cen MT" panose="020B0602020104020603" pitchFamily="34" charset="0"/>
          </a:endParaRPr>
        </a:p>
      </dgm:t>
    </dgm:pt>
    <dgm:pt modelId="{754221B9-DD89-4F43-B197-B90968AC3F31}" type="parTrans" cxnId="{E4982BBA-23F2-428D-8459-B080CC85277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D12B147-5836-4AEF-8144-4AD0434C84FB}" type="sibTrans" cxnId="{E4982BBA-23F2-428D-8459-B080CC85277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B59B49-9988-43F0-AE3A-A2726F3566D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Tellers</a:t>
          </a:r>
          <a:endParaRPr lang="en-US">
            <a:latin typeface="Tw Cen MT" panose="020B0602020104020603" pitchFamily="34" charset="0"/>
          </a:endParaRPr>
        </a:p>
      </dgm:t>
    </dgm:pt>
    <dgm:pt modelId="{DE635046-FE88-46FB-8BCB-5A37BADCCEDF}" type="parTrans" cxnId="{9E7A7CA0-1A66-45AA-BD25-563CD913225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C565895-1C80-4352-B258-4A1BD9518ABF}" type="sibTrans" cxnId="{9E7A7CA0-1A66-45AA-BD25-563CD913225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90BC6A3-D669-4C00-A024-4B6342A7342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Veterinary Techs</a:t>
          </a:r>
          <a:endParaRPr lang="en-US">
            <a:latin typeface="Tw Cen MT" panose="020B0602020104020603" pitchFamily="34" charset="0"/>
          </a:endParaRPr>
        </a:p>
      </dgm:t>
    </dgm:pt>
    <dgm:pt modelId="{F6E34F23-2478-41CD-B234-7CEB17C9F344}" type="parTrans" cxnId="{91DE2F0E-C884-4BEC-95FB-DF5D1A1182B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CEE2FC7-6161-43AC-BD7B-1CB641A3AFC6}" type="sibTrans" cxnId="{91DE2F0E-C884-4BEC-95FB-DF5D1A1182B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6D7AA00-96EE-468C-A6D7-E2D9DE1DCE01}" type="presOf" srcId="{BC3C7B72-E825-40D0-9B2D-5931A0088783}" destId="{11FB7C73-6081-42C7-8E15-28075061167B}" srcOrd="0" destOrd="4" presId="urn:microsoft.com/office/officeart/2005/8/layout/hList1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91DE2F0E-C884-4BEC-95FB-DF5D1A1182B5}" srcId="{930452E1-293A-4804-9AD2-E53B94608D56}" destId="{F90BC6A3-D669-4C00-A024-4B6342A73427}" srcOrd="12" destOrd="0" parTransId="{F6E34F23-2478-41CD-B234-7CEB17C9F344}" sibTransId="{5CEE2FC7-6161-43AC-BD7B-1CB641A3AFC6}"/>
    <dgm:cxn modelId="{EF6F2412-221C-43C0-8AF6-2BD809CEB2A6}" srcId="{4F795D33-588E-4F04-A4A9-549DB1C8E26C}" destId="{1391EBE5-F9F9-4F66-BF8A-1CBEF6D1CC58}" srcOrd="2" destOrd="0" parTransId="{33A4B439-D44E-448B-AB5C-1DD3E85F0B28}" sibTransId="{3D74A744-BE45-4049-B57C-C01823F7620E}"/>
    <dgm:cxn modelId="{24C6A016-B491-4FB0-9D9C-F43BC67D0084}" type="presOf" srcId="{3763994E-AA94-41A3-A679-6E1B1F016C6D}" destId="{0045AAE0-9BB3-4F66-A39D-FC0233DDC39E}" srcOrd="0" destOrd="8" presId="urn:microsoft.com/office/officeart/2005/8/layout/hList1"/>
    <dgm:cxn modelId="{0EEA751E-ACBA-4B19-A0C2-AE7B4B1C3AC2}" srcId="{930452E1-293A-4804-9AD2-E53B94608D56}" destId="{BC380B25-AC8E-4A83-BCCF-6BA73F2D7B89}" srcOrd="6" destOrd="0" parTransId="{67663517-BD24-4644-A62D-ECEEEBE6E10B}" sibTransId="{F4540911-D479-4FF1-A954-1C3C58202232}"/>
    <dgm:cxn modelId="{7901FD1F-877E-43F0-9D78-0DEEA8295B1D}" srcId="{4F795D33-588E-4F04-A4A9-549DB1C8E26C}" destId="{1AFA9EEA-40FA-42F1-A39F-1DC4A9D9D5F1}" srcOrd="7" destOrd="0" parTransId="{F66FEFC1-C8B1-4D48-BCE6-30F8A7DAB58A}" sibTransId="{67B37BF9-4672-4FF7-AF3A-3A9014FA9740}"/>
    <dgm:cxn modelId="{D6CAE224-8353-4FA0-ADB4-A6B6333E8303}" type="presOf" srcId="{674AEBD5-806A-4DDA-91E9-E61BE8B072D7}" destId="{34083978-5BA0-40E3-AB18-2F3A89BB9529}" srcOrd="0" destOrd="3" presId="urn:microsoft.com/office/officeart/2005/8/layout/hList1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D7E8F427-2C0D-452A-AA14-C6A6A0DA1535}" srcId="{930452E1-293A-4804-9AD2-E53B94608D56}" destId="{3A38B3DA-2FFC-4C05-AAF5-39A9FEF12635}" srcOrd="3" destOrd="0" parTransId="{E618EE49-B818-4DA7-B044-F616E616F1C8}" sibTransId="{060180C4-EE39-4F04-A8E8-18BDFA896179}"/>
    <dgm:cxn modelId="{C2FEBB2C-D9BA-4508-A40B-DE418676A3D1}" type="presOf" srcId="{F90BC6A3-D669-4C00-A024-4B6342A73427}" destId="{11FB7C73-6081-42C7-8E15-28075061167B}" srcOrd="0" destOrd="12" presId="urn:microsoft.com/office/officeart/2005/8/layout/hList1"/>
    <dgm:cxn modelId="{2947962E-9933-4760-A630-7B2FFE33B03A}" srcId="{4F795D33-588E-4F04-A4A9-549DB1C8E26C}" destId="{674AEBD5-806A-4DDA-91E9-E61BE8B072D7}" srcOrd="3" destOrd="0" parTransId="{A11D7158-38B7-4C0E-B124-E02DEF222C73}" sibTransId="{C1E6FB32-F197-4255-A2DF-CC6F77942BDB}"/>
    <dgm:cxn modelId="{9D41FF33-00EC-4407-8145-1136B6DB98D7}" srcId="{984116C9-7CB8-4743-8FBA-68A8BA0D0389}" destId="{D791FA61-D331-4B82-B5AB-1D9A7C88FD7A}" srcOrd="6" destOrd="0" parTransId="{5ACF4EC7-607E-466E-8680-C038A70FBAFC}" sibTransId="{E28C7068-C508-4E62-844E-C0B02741F0A3}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9C857F36-2183-4F43-ADD9-87186B1AD775}" type="presOf" srcId="{93B59B49-9988-43F0-AE3A-A2726F3566D3}" destId="{11FB7C73-6081-42C7-8E15-28075061167B}" srcOrd="0" destOrd="11" presId="urn:microsoft.com/office/officeart/2005/8/layout/hList1"/>
    <dgm:cxn modelId="{8A6E3839-F610-4744-AD3B-D7154B92D37A}" type="presOf" srcId="{92F0145D-6B91-4729-8CEE-838206150E24}" destId="{0045AAE0-9BB3-4F66-A39D-FC0233DDC39E}" srcOrd="0" destOrd="2" presId="urn:microsoft.com/office/officeart/2005/8/layout/hList1"/>
    <dgm:cxn modelId="{A826DC39-A95C-441E-B198-13FD6B3575AF}" type="presOf" srcId="{41FD3D64-57AE-4A57-A8F4-A3A7BD705C14}" destId="{0045AAE0-9BB3-4F66-A39D-FC0233DDC39E}" srcOrd="0" destOrd="16" presId="urn:microsoft.com/office/officeart/2005/8/layout/hList1"/>
    <dgm:cxn modelId="{9EE78C3D-46A0-4872-852C-729839880FA2}" type="presOf" srcId="{1AAED257-7173-44A7-A810-EBF486BF37F7}" destId="{11FB7C73-6081-42C7-8E15-28075061167B}" srcOrd="0" destOrd="9" presId="urn:microsoft.com/office/officeart/2005/8/layout/hList1"/>
    <dgm:cxn modelId="{5C26F13D-1F97-4885-9A8B-B24B9D511FE3}" srcId="{4F795D33-588E-4F04-A4A9-549DB1C8E26C}" destId="{D1FA93B1-EF9F-4C32-AB73-7BCAF62F6BF0}" srcOrd="10" destOrd="0" parTransId="{99CCAAF7-35D5-4C09-BE33-91D5FE72C9AC}" sibTransId="{337DD3D1-ABB7-4FD4-841C-53DEA497C404}"/>
    <dgm:cxn modelId="{40CBD941-D1A5-4347-A479-8EBF19FC388E}" type="presOf" srcId="{667104A8-6330-4A50-983B-7802ED674845}" destId="{11FB7C73-6081-42C7-8E15-28075061167B}" srcOrd="0" destOrd="5" presId="urn:microsoft.com/office/officeart/2005/8/layout/hList1"/>
    <dgm:cxn modelId="{62523842-E8BE-46D3-BC38-46289CC2D484}" type="presOf" srcId="{1BAFDB2C-2F4C-400B-A613-3E68ED72B602}" destId="{34083978-5BA0-40E3-AB18-2F3A89BB9529}" srcOrd="0" destOrd="5" presId="urn:microsoft.com/office/officeart/2005/8/layout/hList1"/>
    <dgm:cxn modelId="{EBBFBC42-7124-4A63-AA8C-03916CB7F3CF}" type="presOf" srcId="{69B7C9ED-B79F-45B1-B909-D1E186AF8705}" destId="{34083978-5BA0-40E3-AB18-2F3A89BB9529}" srcOrd="0" destOrd="1" presId="urn:microsoft.com/office/officeart/2005/8/layout/hList1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0E41D948-1E46-44D8-BDF1-F64FB3D4B069}" srcId="{984116C9-7CB8-4743-8FBA-68A8BA0D0389}" destId="{5BE36863-4A3D-4F7B-9DBF-7C5429369A1A}" srcOrd="3" destOrd="0" parTransId="{8F7C8333-6174-4154-B6BB-1328D132B777}" sibTransId="{4B0913CD-C62E-45FE-8A99-10B7C0BAFB54}"/>
    <dgm:cxn modelId="{53850549-B40D-4948-9EB9-67FCC961D030}" type="presOf" srcId="{D791FA61-D331-4B82-B5AB-1D9A7C88FD7A}" destId="{0045AAE0-9BB3-4F66-A39D-FC0233DDC39E}" srcOrd="0" destOrd="6" presId="urn:microsoft.com/office/officeart/2005/8/layout/hList1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4B85924C-B617-4240-A905-C6F0568CBBB2}" type="presOf" srcId="{21DD234E-EC4A-4EDA-B568-9ED149456BC4}" destId="{0045AAE0-9BB3-4F66-A39D-FC0233DDC39E}" srcOrd="0" destOrd="15" presId="urn:microsoft.com/office/officeart/2005/8/layout/hList1"/>
    <dgm:cxn modelId="{026A0D50-33F3-41A1-B4D6-C660A06A8862}" type="presOf" srcId="{7A70E02C-907C-439E-AC6F-F7C0A816B401}" destId="{0045AAE0-9BB3-4F66-A39D-FC0233DDC39E}" srcOrd="0" destOrd="12" presId="urn:microsoft.com/office/officeart/2005/8/layout/hList1"/>
    <dgm:cxn modelId="{13BD3C51-E6B5-481E-9ED5-54600EADF459}" type="presOf" srcId="{855B7A11-07E6-49C4-AFA8-888AF30176E9}" destId="{34083978-5BA0-40E3-AB18-2F3A89BB9529}" srcOrd="0" destOrd="4" presId="urn:microsoft.com/office/officeart/2005/8/layout/hList1"/>
    <dgm:cxn modelId="{CC2D1252-E3F1-4B72-807D-335AD3ACF8F5}" type="presOf" srcId="{73CC7898-6791-45B5-811A-08DA9F2F37A6}" destId="{11FB7C73-6081-42C7-8E15-28075061167B}" srcOrd="0" destOrd="1" presId="urn:microsoft.com/office/officeart/2005/8/layout/hList1"/>
    <dgm:cxn modelId="{6D9A2159-50AD-43A9-8F66-B5975500B1A9}" srcId="{984116C9-7CB8-4743-8FBA-68A8BA0D0389}" destId="{A46A3656-D58B-4104-AD77-164E8FD6B3BE}" srcOrd="0" destOrd="0" parTransId="{D96F2B39-CAAF-4805-83E2-41DA58483F62}" sibTransId="{35D13E60-C53F-48E1-8A0F-450DAA5363B9}"/>
    <dgm:cxn modelId="{AEA8125D-BB74-4900-B974-2662DDB239BC}" type="presOf" srcId="{B1440AF9-D765-4C8C-8EBB-01F256F501F7}" destId="{0045AAE0-9BB3-4F66-A39D-FC0233DDC39E}" srcOrd="0" destOrd="4" presId="urn:microsoft.com/office/officeart/2005/8/layout/hList1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238C1A5F-70D9-4483-B17B-8B2AC4CB7607}" srcId="{930452E1-293A-4804-9AD2-E53B94608D56}" destId="{667104A8-6330-4A50-983B-7802ED674845}" srcOrd="5" destOrd="0" parTransId="{EBAAF21E-C12D-4A07-A6E7-96346F1FDA2B}" sibTransId="{B25B5C6E-BB6B-48C0-8330-280562A7E188}"/>
    <dgm:cxn modelId="{98980E60-12CB-491F-9376-D8364B405151}" srcId="{984116C9-7CB8-4743-8FBA-68A8BA0D0389}" destId="{B1440AF9-D765-4C8C-8EBB-01F256F501F7}" srcOrd="4" destOrd="0" parTransId="{76841919-988D-4A1F-8038-7459BF9F15EA}" sibTransId="{189C1480-9C1A-473B-A2E3-14BABABDA8CB}"/>
    <dgm:cxn modelId="{098F0461-D60B-47C2-B00D-803AAF791590}" srcId="{930452E1-293A-4804-9AD2-E53B94608D56}" destId="{3796EFD8-D214-4CFE-9259-B55929BE632F}" srcOrd="7" destOrd="0" parTransId="{420594DD-B0E9-479C-8B33-8F742A93B362}" sibTransId="{CC950872-0407-4DFB-B7D1-EC028B378F75}"/>
    <dgm:cxn modelId="{79303062-D5B5-42AF-9746-B002C27CC5D9}" srcId="{930452E1-293A-4804-9AD2-E53B94608D56}" destId="{1258A180-69F8-4F50-815B-B7DD677C8C83}" srcOrd="2" destOrd="0" parTransId="{E9E6A564-5286-4920-8357-A3BDD178F6A0}" sibTransId="{8ECB0290-A0A4-4B3E-94F0-DA8CE83358FB}"/>
    <dgm:cxn modelId="{320A186A-A104-4C6F-97B9-C033165CBB51}" srcId="{984116C9-7CB8-4743-8FBA-68A8BA0D0389}" destId="{41FD3D64-57AE-4A57-A8F4-A3A7BD705C14}" srcOrd="16" destOrd="0" parTransId="{11888043-6539-4DC9-BB28-794D69D65530}" sibTransId="{81DD766D-7C61-4476-AAD6-7F19DDC2D301}"/>
    <dgm:cxn modelId="{F2F6CB6A-5D94-4EFE-8C96-4E1F049A814D}" type="presOf" srcId="{88FF3CE7-9826-43DB-95A8-3033C88B56B2}" destId="{0045AAE0-9BB3-4F66-A39D-FC0233DDC39E}" srcOrd="0" destOrd="9" presId="urn:microsoft.com/office/officeart/2005/8/layout/hList1"/>
    <dgm:cxn modelId="{5F67536B-50B5-461A-9ADC-792E277AC1AC}" type="presOf" srcId="{54AE09A5-8D7B-43F7-934F-48B70C65B76C}" destId="{0045AAE0-9BB3-4F66-A39D-FC0233DDC39E}" srcOrd="0" destOrd="5" presId="urn:microsoft.com/office/officeart/2005/8/layout/hList1"/>
    <dgm:cxn modelId="{50BAC76D-FA24-4758-9BC9-6AC353D9744A}" srcId="{930452E1-293A-4804-9AD2-E53B94608D56}" destId="{73CC7898-6791-45B5-811A-08DA9F2F37A6}" srcOrd="1" destOrd="0" parTransId="{5DEF5F64-2955-44B7-B8FB-9DA95A8CBE64}" sibTransId="{B4C63CD6-5C97-4D41-987D-D4FE78AB99B8}"/>
    <dgm:cxn modelId="{5C30BC6E-B515-4AF9-A9BB-A0B08C86DBA9}" srcId="{4F795D33-588E-4F04-A4A9-549DB1C8E26C}" destId="{2F021EE8-B7EE-4B4E-9C63-436410FD73A2}" srcOrd="9" destOrd="0" parTransId="{F8174B66-6903-44BB-91B4-27CC6CD1E1E4}" sibTransId="{4F8096F5-D241-48B1-B33D-DF93C57A8710}"/>
    <dgm:cxn modelId="{12C17B7D-CAFF-43C7-834B-FDA725C69043}" srcId="{984116C9-7CB8-4743-8FBA-68A8BA0D0389}" destId="{88FF3CE7-9826-43DB-95A8-3033C88B56B2}" srcOrd="9" destOrd="0" parTransId="{2F4C0951-2CAC-40B9-9C81-996F592E5E02}" sibTransId="{41E07BFA-7F31-4967-A089-E4BB223ECC62}"/>
    <dgm:cxn modelId="{9619547E-E2A7-4E46-8A06-BCD2D870EB41}" srcId="{984116C9-7CB8-4743-8FBA-68A8BA0D0389}" destId="{1573F7D7-D196-484B-90D8-B238CCF48ED3}" srcOrd="10" destOrd="0" parTransId="{43196E6D-73E4-4A0C-8DA8-8DF5D74FB7D3}" sibTransId="{932D5649-51B7-4AC7-A0B2-A9DE634B806C}"/>
    <dgm:cxn modelId="{623AA37F-0ABE-4B08-89E8-C1606A2BAE66}" srcId="{930452E1-293A-4804-9AD2-E53B94608D56}" destId="{1AAED257-7173-44A7-A810-EBF486BF37F7}" srcOrd="9" destOrd="0" parTransId="{B236643B-0D19-4A68-AB5A-FD49859BB637}" sibTransId="{F14957EC-35E7-4F90-9D32-0388561901C6}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91699882-2EE8-4370-B5DC-77717CBD3083}" type="presOf" srcId="{BC380B25-AC8E-4A83-BCCF-6BA73F2D7B89}" destId="{11FB7C73-6081-42C7-8E15-28075061167B}" srcOrd="0" destOrd="6" presId="urn:microsoft.com/office/officeart/2005/8/layout/hList1"/>
    <dgm:cxn modelId="{7193A682-0740-47D8-BAC7-EC3C71799CF1}" type="presOf" srcId="{3796EFD8-D214-4CFE-9259-B55929BE632F}" destId="{11FB7C73-6081-42C7-8E15-28075061167B}" srcOrd="0" destOrd="7" presId="urn:microsoft.com/office/officeart/2005/8/layout/hList1"/>
    <dgm:cxn modelId="{A8818A85-7F10-479F-B347-10CBBDFAC97B}" type="presOf" srcId="{3A38B3DA-2FFC-4C05-AAF5-39A9FEF12635}" destId="{11FB7C73-6081-42C7-8E15-28075061167B}" srcOrd="0" destOrd="3" presId="urn:microsoft.com/office/officeart/2005/8/layout/hList1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3526248B-6908-4830-B2B9-FD32FAFB4DE4}" srcId="{930452E1-293A-4804-9AD2-E53B94608D56}" destId="{BC3C7B72-E825-40D0-9B2D-5931A0088783}" srcOrd="4" destOrd="0" parTransId="{95752AF9-2B23-4751-98E4-0269F7B5CDF6}" sibTransId="{7F885ACB-83A8-497E-AE6F-116B702386C7}"/>
    <dgm:cxn modelId="{3262178C-1812-4D24-B4B1-F931408F1D77}" srcId="{4F795D33-588E-4F04-A4A9-549DB1C8E26C}" destId="{1034601A-7139-4F57-A3CF-C26A5B628DED}" srcOrd="6" destOrd="0" parTransId="{0EDBED9B-5CFF-479B-A6C2-61C4E59C97F8}" sibTransId="{618310B1-C6D1-495D-BAB4-A97892CBF520}"/>
    <dgm:cxn modelId="{A4F96B8E-3973-402B-BBD3-BA713BADDAF2}" srcId="{984116C9-7CB8-4743-8FBA-68A8BA0D0389}" destId="{92F0145D-6B91-4729-8CEE-838206150E24}" srcOrd="2" destOrd="0" parTransId="{0F39AF9E-BBF4-4ABE-AD53-E7624B42C9E8}" sibTransId="{2D4C8FD4-1043-420D-9E93-1A9D4D4CE809}"/>
    <dgm:cxn modelId="{60F68291-33A7-4E0D-B30C-A1AA374F4BF5}" type="presOf" srcId="{5BE36863-4A3D-4F7B-9DBF-7C5429369A1A}" destId="{0045AAE0-9BB3-4F66-A39D-FC0233DDC39E}" srcOrd="0" destOrd="3" presId="urn:microsoft.com/office/officeart/2005/8/layout/hList1"/>
    <dgm:cxn modelId="{F4597E96-D191-4E28-B648-CE64F4F061A1}" type="presOf" srcId="{18051ADA-4008-4521-A921-08EF7EE7C45B}" destId="{11FB7C73-6081-42C7-8E15-28075061167B}" srcOrd="0" destOrd="8" presId="urn:microsoft.com/office/officeart/2005/8/layout/hList1"/>
    <dgm:cxn modelId="{33A9F897-312D-4E2E-BE64-2B62D7F0ACBD}" type="presOf" srcId="{DD460296-7700-45D3-8291-48D3CAA565DF}" destId="{0045AAE0-9BB3-4F66-A39D-FC0233DDC39E}" srcOrd="0" destOrd="13" presId="urn:microsoft.com/office/officeart/2005/8/layout/hList1"/>
    <dgm:cxn modelId="{0997A59A-BB26-4F24-B924-CA08FD51B9EF}" srcId="{4F795D33-588E-4F04-A4A9-549DB1C8E26C}" destId="{69B7C9ED-B79F-45B1-B909-D1E186AF8705}" srcOrd="1" destOrd="0" parTransId="{CDFC7571-3E69-41FA-B522-77F41C65215A}" sibTransId="{77959064-85EA-4011-991E-85D448DDAC9D}"/>
    <dgm:cxn modelId="{6652AD9D-334C-46E1-8B63-51EBA5AAE80F}" type="presOf" srcId="{51165FA8-60C2-418F-ADFC-13CAF3DE8C87}" destId="{0045AAE0-9BB3-4F66-A39D-FC0233DDC39E}" srcOrd="0" destOrd="1" presId="urn:microsoft.com/office/officeart/2005/8/layout/hList1"/>
    <dgm:cxn modelId="{CBBF879F-258A-48E9-A8E6-533C2154BB18}" srcId="{930452E1-293A-4804-9AD2-E53B94608D56}" destId="{18051ADA-4008-4521-A921-08EF7EE7C45B}" srcOrd="8" destOrd="0" parTransId="{F9394F06-6E27-4DFB-BB8B-EA623417C302}" sibTransId="{5090867A-2CEC-4991-9F12-161AB9E2860A}"/>
    <dgm:cxn modelId="{9E7A7CA0-1A66-45AA-BD25-563CD9132257}" srcId="{930452E1-293A-4804-9AD2-E53B94608D56}" destId="{93B59B49-9988-43F0-AE3A-A2726F3566D3}" srcOrd="11" destOrd="0" parTransId="{DE635046-FE88-46FB-8BCB-5A37BADCCEDF}" sibTransId="{3C565895-1C80-4352-B258-4A1BD9518ABF}"/>
    <dgm:cxn modelId="{12E138A6-90DF-4384-8F48-9022D5AD7CF6}" type="presOf" srcId="{1258A180-69F8-4F50-815B-B7DD677C8C83}" destId="{11FB7C73-6081-42C7-8E15-28075061167B}" srcOrd="0" destOrd="2" presId="urn:microsoft.com/office/officeart/2005/8/layout/hList1"/>
    <dgm:cxn modelId="{D247CEAB-78D7-4E6B-BC67-67418E3805B5}" srcId="{984116C9-7CB8-4743-8FBA-68A8BA0D0389}" destId="{92CFCE58-147F-4B26-8FA6-DA2FF5BC0AA3}" srcOrd="14" destOrd="0" parTransId="{C9AACD92-9EF4-4B7D-A168-2A55891F4B6C}" sibTransId="{0327C9A8-5855-4D21-B65A-28A75EDAF756}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6566A5B5-0751-4883-BB09-7076734119C9}" srcId="{984116C9-7CB8-4743-8FBA-68A8BA0D0389}" destId="{DD460296-7700-45D3-8291-48D3CAA565DF}" srcOrd="13" destOrd="0" parTransId="{A3B03A99-52EB-4957-97B7-91A1F223602E}" sibTransId="{27523E30-AC32-4FA3-A62A-1B9489FDEDF0}"/>
    <dgm:cxn modelId="{E4982BBA-23F2-428D-8459-B080CC85277E}" srcId="{930452E1-293A-4804-9AD2-E53B94608D56}" destId="{E2A08DEE-737B-4F59-AC12-92D1FB2F09BE}" srcOrd="10" destOrd="0" parTransId="{754221B9-DD89-4F43-B197-B90968AC3F31}" sibTransId="{5D12B147-5836-4AEF-8144-4AD0434C84FB}"/>
    <dgm:cxn modelId="{50659CBF-EE01-4323-9192-AC65268B0746}" srcId="{984116C9-7CB8-4743-8FBA-68A8BA0D0389}" destId="{7A70E02C-907C-439E-AC6F-F7C0A816B401}" srcOrd="12" destOrd="0" parTransId="{C4B16624-A5CD-4A4D-9838-9BFEF73E0A38}" sibTransId="{7DA46E6F-71D0-4BA1-807F-FC12D7406C2E}"/>
    <dgm:cxn modelId="{6BBCC2C0-6B9F-4DFC-B90E-CC6C55839B95}" type="presOf" srcId="{23E213EA-DBC7-4241-B81F-475EFFCA074D}" destId="{0045AAE0-9BB3-4F66-A39D-FC0233DDC39E}" srcOrd="0" destOrd="11" presId="urn:microsoft.com/office/officeart/2005/8/layout/hList1"/>
    <dgm:cxn modelId="{54FD09C2-C59A-41F3-861D-E36756A72E59}" type="presOf" srcId="{A46A3656-D58B-4104-AD77-164E8FD6B3BE}" destId="{0045AAE0-9BB3-4F66-A39D-FC0233DDC39E}" srcOrd="0" destOrd="0" presId="urn:microsoft.com/office/officeart/2005/8/layout/hList1"/>
    <dgm:cxn modelId="{AEF93DC2-AA63-43B1-8F44-3025B6C25D2D}" srcId="{4F795D33-588E-4F04-A4A9-549DB1C8E26C}" destId="{623B8405-B86C-4643-BE88-F1A7FC020E50}" srcOrd="8" destOrd="0" parTransId="{538906CC-CC3A-4479-B7C2-359EFFE66B13}" sibTransId="{0B951D40-6B1E-41D5-9348-60F4EEF3A65C}"/>
    <dgm:cxn modelId="{0248B2C2-9059-44D7-8B8D-F22C38DA7A44}" type="presOf" srcId="{1573F7D7-D196-484B-90D8-B238CCF48ED3}" destId="{0045AAE0-9BB3-4F66-A39D-FC0233DDC39E}" srcOrd="0" destOrd="10" presId="urn:microsoft.com/office/officeart/2005/8/layout/hList1"/>
    <dgm:cxn modelId="{71B490C4-C267-431C-B411-DC27EE11AA26}" srcId="{984116C9-7CB8-4743-8FBA-68A8BA0D0389}" destId="{23E213EA-DBC7-4241-B81F-475EFFCA074D}" srcOrd="11" destOrd="0" parTransId="{9279E8FF-C282-43B8-B7B5-AD8AC598983A}" sibTransId="{6E16E203-6EA8-4BF6-92FB-213AAE2BD1F5}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5C3D10CE-10AD-4FF1-BAFF-0CB2B28804DA}" type="presOf" srcId="{1AFA9EEA-40FA-42F1-A39F-1DC4A9D9D5F1}" destId="{34083978-5BA0-40E3-AB18-2F3A89BB9529}" srcOrd="0" destOrd="7" presId="urn:microsoft.com/office/officeart/2005/8/layout/hList1"/>
    <dgm:cxn modelId="{E36F48CE-4D63-4DD7-A50F-518B14B0822F}" type="presOf" srcId="{1391EBE5-F9F9-4F66-BF8A-1CBEF6D1CC58}" destId="{34083978-5BA0-40E3-AB18-2F3A89BB9529}" srcOrd="0" destOrd="2" presId="urn:microsoft.com/office/officeart/2005/8/layout/hList1"/>
    <dgm:cxn modelId="{8FB03DD1-FFC7-4621-BCB7-46B705E1C180}" type="presOf" srcId="{0873A3E4-254B-4AF7-BDFA-B17769E04AAB}" destId="{0045AAE0-9BB3-4F66-A39D-FC0233DDC39E}" srcOrd="0" destOrd="7" presId="urn:microsoft.com/office/officeart/2005/8/layout/hList1"/>
    <dgm:cxn modelId="{279540D9-B585-429F-A59A-92BB921BE935}" type="presOf" srcId="{92CFCE58-147F-4B26-8FA6-DA2FF5BC0AA3}" destId="{0045AAE0-9BB3-4F66-A39D-FC0233DDC39E}" srcOrd="0" destOrd="14" presId="urn:microsoft.com/office/officeart/2005/8/layout/hList1"/>
    <dgm:cxn modelId="{14F6E5DD-C2A8-4AC9-B189-79D06AE62DA4}" srcId="{984116C9-7CB8-4743-8FBA-68A8BA0D0389}" destId="{3763994E-AA94-41A3-A679-6E1B1F016C6D}" srcOrd="8" destOrd="0" parTransId="{380E2AB5-90BC-4867-90E9-EC99088815F5}" sibTransId="{9D1A9A1F-B719-431B-83E5-CDE403542EC2}"/>
    <dgm:cxn modelId="{148163E1-B164-4091-872E-93E705D79147}" srcId="{984116C9-7CB8-4743-8FBA-68A8BA0D0389}" destId="{21DD234E-EC4A-4EDA-B568-9ED149456BC4}" srcOrd="15" destOrd="0" parTransId="{696D868E-6F7B-44AE-965C-2F0C4699F1FA}" sibTransId="{E87283C1-A539-4096-8AC1-413B7C0EB6F7}"/>
    <dgm:cxn modelId="{0A468FE4-A98B-41FD-B04A-E4343681F5E9}" srcId="{4F795D33-588E-4F04-A4A9-549DB1C8E26C}" destId="{1BAFDB2C-2F4C-400B-A613-3E68ED72B602}" srcOrd="5" destOrd="0" parTransId="{3A1C38FE-DFF2-447E-87AA-B881D7143595}" sibTransId="{F8CED41A-0A59-495D-B10D-117B325EF3C5}"/>
    <dgm:cxn modelId="{46343FEA-C689-4E9A-9034-424926C3F7FE}" type="presOf" srcId="{623B8405-B86C-4643-BE88-F1A7FC020E50}" destId="{34083978-5BA0-40E3-AB18-2F3A89BB9529}" srcOrd="0" destOrd="8" presId="urn:microsoft.com/office/officeart/2005/8/layout/hList1"/>
    <dgm:cxn modelId="{9B380CEC-0782-4E92-A5C3-330EB7681E70}" srcId="{4F795D33-588E-4F04-A4A9-549DB1C8E26C}" destId="{855B7A11-07E6-49C4-AFA8-888AF30176E9}" srcOrd="4" destOrd="0" parTransId="{6CF02F58-8D97-4175-8AF6-A2F1BB8790E2}" sibTransId="{C0666668-793D-47BE-ACB0-04BBDF089492}"/>
    <dgm:cxn modelId="{9CA9AAED-D036-460A-BC03-6A899937E5BC}" srcId="{984116C9-7CB8-4743-8FBA-68A8BA0D0389}" destId="{51165FA8-60C2-418F-ADFC-13CAF3DE8C87}" srcOrd="1" destOrd="0" parTransId="{7843580E-39E9-49DA-A18E-48AE9DEA18BA}" sibTransId="{16217329-BE66-47CB-AC43-F33B5091CE1B}"/>
    <dgm:cxn modelId="{542FA9EE-9F5E-4F66-A504-C1CB882D20A4}" srcId="{984116C9-7CB8-4743-8FBA-68A8BA0D0389}" destId="{0873A3E4-254B-4AF7-BDFA-B17769E04AAB}" srcOrd="7" destOrd="0" parTransId="{C0DDD5C1-EA4F-4640-A949-4FCA556870B8}" sibTransId="{B2B053F5-238E-4DC1-8139-0FE05685E529}"/>
    <dgm:cxn modelId="{835292EF-6963-46B7-932D-A7EDAD4C2F00}" type="presOf" srcId="{2F021EE8-B7EE-4B4E-9C63-436410FD73A2}" destId="{34083978-5BA0-40E3-AB18-2F3A89BB9529}" srcOrd="0" destOrd="9" presId="urn:microsoft.com/office/officeart/2005/8/layout/hList1"/>
    <dgm:cxn modelId="{C52707F2-3610-4103-B426-F0A45F6B4F38}" type="presOf" srcId="{E2A08DEE-737B-4F59-AC12-92D1FB2F09BE}" destId="{11FB7C73-6081-42C7-8E15-28075061167B}" srcOrd="0" destOrd="10" presId="urn:microsoft.com/office/officeart/2005/8/layout/hList1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7640F5FB-18C8-4D41-BC73-5FA8342C986E}" srcId="{984116C9-7CB8-4743-8FBA-68A8BA0D0389}" destId="{54AE09A5-8D7B-43F7-934F-48B70C65B76C}" srcOrd="5" destOrd="0" parTransId="{AD59A6E1-962D-475B-B292-109ADA16F54A}" sibTransId="{4F9205BD-7391-4769-9542-C78C0FA5B6A6}"/>
    <dgm:cxn modelId="{1373F9FE-FD62-4645-ACE2-5096DBE6BE07}" type="presOf" srcId="{D1FA93B1-EF9F-4C32-AB73-7BCAF62F6BF0}" destId="{34083978-5BA0-40E3-AB18-2F3A89BB9529}" srcOrd="0" destOrd="10" presId="urn:microsoft.com/office/officeart/2005/8/layout/hList1"/>
    <dgm:cxn modelId="{1CF62AFF-CE6E-412B-90BC-425A251E2F03}" type="presOf" srcId="{1034601A-7139-4F57-A3CF-C26A5B628DED}" destId="{34083978-5BA0-40E3-AB18-2F3A89BB9529}" srcOrd="0" destOrd="6" presId="urn:microsoft.com/office/officeart/2005/8/layout/hList1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</a:t>
          </a:r>
          <a:r>
            <a:rPr lang="en-US" sz="1600">
              <a:latin typeface="Tw Cen MT" panose="020B0602020104020603" pitchFamily="34" charset="0"/>
            </a:rPr>
            <a:t>community land </a:t>
          </a:r>
          <a:r>
            <a:rPr lang="en-US" sz="1600" dirty="0">
              <a:latin typeface="Tw Cen MT" panose="020B0602020104020603" pitchFamily="34" charset="0"/>
            </a:rPr>
            <a:t>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</a:t>
          </a:r>
          <a:r>
            <a:rPr lang="en-US" sz="1600">
              <a:latin typeface="Tw Cen MT" panose="020B0602020104020603" pitchFamily="34" charset="0"/>
            </a:rPr>
            <a:t>rehab and </a:t>
          </a:r>
          <a:r>
            <a:rPr lang="en-US" sz="1600" dirty="0">
              <a:latin typeface="Tw Cen MT" panose="020B0602020104020603" pitchFamily="34" charset="0"/>
            </a:rPr>
            <a:t>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51808"/>
          <a:ext cx="2515341" cy="41388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51808"/>
        <a:ext cx="2515341" cy="413883"/>
      </dsp:txXfrm>
    </dsp:sp>
    <dsp:sp modelId="{0045AAE0-9BB3-4F66-A39D-FC0233DDC39E}">
      <dsp:nvSpPr>
        <dsp:cNvPr id="0" name=""/>
        <dsp:cNvSpPr/>
      </dsp:nvSpPr>
      <dsp:spPr>
        <a:xfrm>
          <a:off x="2579" y="465692"/>
          <a:ext cx="2515341" cy="48531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Bartenders</a:t>
          </a:r>
          <a:endParaRPr lang="en-US" sz="1300" b="1" i="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Cashiers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Childcare Workers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Restaurant Cooks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Dishwashers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Farmworkers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Fast Food and Counter Workers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Food Preparation Workers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Home Health and Personal Care Aides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Hotel, Motel, and Resort Desk Clerks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Janitors and Cleaners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Laundry and Dry-Cleaning Workers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Maids and Housekeeping Cleaners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Preschool Teachers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Retail Salespersons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Substitute Teachers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Waitstaff</a:t>
          </a:r>
          <a:endParaRPr lang="en-US" sz="1300" kern="1200">
            <a:latin typeface="Tw Cen MT" panose="020B0602020104020603" pitchFamily="34" charset="0"/>
          </a:endParaRPr>
        </a:p>
      </dsp:txBody>
      <dsp:txXfrm>
        <a:off x="2579" y="465692"/>
        <a:ext cx="2515341" cy="4853160"/>
      </dsp:txXfrm>
    </dsp:sp>
    <dsp:sp modelId="{1A385492-E76F-4B22-9064-58D648E04DA7}">
      <dsp:nvSpPr>
        <dsp:cNvPr id="0" name=""/>
        <dsp:cNvSpPr/>
      </dsp:nvSpPr>
      <dsp:spPr>
        <a:xfrm>
          <a:off x="2870069" y="51808"/>
          <a:ext cx="2515341" cy="41388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51808"/>
        <a:ext cx="2515341" cy="413883"/>
      </dsp:txXfrm>
    </dsp:sp>
    <dsp:sp modelId="{11FB7C73-6081-42C7-8E15-28075061167B}">
      <dsp:nvSpPr>
        <dsp:cNvPr id="0" name=""/>
        <dsp:cNvSpPr/>
      </dsp:nvSpPr>
      <dsp:spPr>
        <a:xfrm>
          <a:off x="2870069" y="465692"/>
          <a:ext cx="2515341" cy="48531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Construction Laborers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Customer Service Reps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Hairdressers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Landscaping and Groundskeeping Workers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Medical Assistants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Nursing Assistants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Office Clerks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Pharmacy Techs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Receptionists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Secretaries and Administrative Assistants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Security Guards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Tellers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Veterinary Techs</a:t>
          </a:r>
          <a:endParaRPr lang="en-US" sz="1300" kern="1200">
            <a:latin typeface="Tw Cen MT" panose="020B0602020104020603" pitchFamily="34" charset="0"/>
          </a:endParaRPr>
        </a:p>
      </dsp:txBody>
      <dsp:txXfrm>
        <a:off x="2870069" y="465692"/>
        <a:ext cx="2515341" cy="4853160"/>
      </dsp:txXfrm>
    </dsp:sp>
    <dsp:sp modelId="{528B556C-5429-4133-8BB3-15AEA9F447C7}">
      <dsp:nvSpPr>
        <dsp:cNvPr id="0" name=""/>
        <dsp:cNvSpPr/>
      </dsp:nvSpPr>
      <dsp:spPr>
        <a:xfrm>
          <a:off x="5737558" y="51808"/>
          <a:ext cx="2515341" cy="41388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51808"/>
        <a:ext cx="2515341" cy="413883"/>
      </dsp:txXfrm>
    </dsp:sp>
    <dsp:sp modelId="{34083978-5BA0-40E3-AB18-2F3A89BB9529}">
      <dsp:nvSpPr>
        <dsp:cNvPr id="0" name=""/>
        <dsp:cNvSpPr/>
      </dsp:nvSpPr>
      <dsp:spPr>
        <a:xfrm>
          <a:off x="5737558" y="465692"/>
          <a:ext cx="2515341" cy="48531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Carpenters</a:t>
          </a:r>
          <a:endParaRPr lang="en-US" sz="1300" b="1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Child, Family, and School Social Workers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Correctional Officers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Dental Assistants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Firefighters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Heavy and Tractor-Trailer Truck Drivers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Light Truck Drivers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1" i="0" u="none" kern="1200" dirty="0">
              <a:latin typeface="Tw Cen MT" panose="020B0602020104020603" pitchFamily="34" charset="0"/>
            </a:rPr>
            <a:t>Median, All Occupations</a:t>
          </a:r>
          <a:endParaRPr lang="en-US" sz="1300" b="1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Mental Health and Substance Abuse Social Workers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Painters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Roofers</a:t>
          </a:r>
          <a:endParaRPr lang="en-US" sz="1300" kern="1200" dirty="0">
            <a:latin typeface="Tw Cen MT" panose="020B0602020104020603" pitchFamily="34" charset="0"/>
          </a:endParaRPr>
        </a:p>
      </dsp:txBody>
      <dsp:txXfrm>
        <a:off x="5737558" y="465692"/>
        <a:ext cx="2515341" cy="4853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1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1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</a:t>
          </a:r>
          <a:r>
            <a:rPr lang="en-US" sz="1600" kern="1200">
              <a:latin typeface="Tw Cen MT" panose="020B0602020104020603" pitchFamily="34" charset="0"/>
            </a:rPr>
            <a:t>community land </a:t>
          </a:r>
          <a:r>
            <a:rPr lang="en-US" sz="1600" kern="1200" dirty="0">
              <a:latin typeface="Tw Cen MT" panose="020B0602020104020603" pitchFamily="34" charset="0"/>
            </a:rPr>
            <a:t>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</a:t>
          </a:r>
          <a:r>
            <a:rPr lang="en-US" sz="1600" kern="1200">
              <a:latin typeface="Tw Cen MT" panose="020B0602020104020603" pitchFamily="34" charset="0"/>
            </a:rPr>
            <a:t>rehab and </a:t>
          </a:r>
          <a:r>
            <a:rPr lang="en-US" sz="1600" kern="1200" dirty="0">
              <a:latin typeface="Tw Cen MT" panose="020B0602020104020603" pitchFamily="34" charset="0"/>
            </a:rPr>
            <a:t>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1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7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0.11671</cdr:x>
      <cdr:y>0.53424</cdr:y>
    </cdr:from>
    <cdr:to>
      <cdr:x>0.4251</cdr:x>
      <cdr:y>0.72086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AAA2F27F-53E2-6961-2006-1952EC325967}"/>
            </a:ext>
          </a:extLst>
        </cdr:cNvPr>
        <cdr:cNvSpPr txBox="1"/>
      </cdr:nvSpPr>
      <cdr:spPr>
        <a:xfrm xmlns:a="http://schemas.openxmlformats.org/drawingml/2006/main">
          <a:off x="958494" y="2601046"/>
          <a:ext cx="2532704" cy="90859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0000"/>
          </a:schemeClr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aseline="0" dirty="0">
              <a:solidFill>
                <a:srgbClr val="000000"/>
              </a:solidFill>
              <a:latin typeface="Tw Cen MT" panose="020B0602020104020603" pitchFamily="34" charset="0"/>
            </a:rPr>
            <a:t>The Okaloosa County median home price rose alongside the statewide median during the mid-2000s housing boom. The Okaloosa price reached $316,000 in 2006, lower than the statewide peak of $376,000 (all prices in 2023 dollars). </a:t>
          </a:r>
          <a:endParaRPr lang="en-US" sz="1050" dirty="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  <cdr:relSizeAnchor xmlns:cdr="http://schemas.openxmlformats.org/drawingml/2006/chartDrawing">
    <cdr:from>
      <cdr:x>0.47028</cdr:x>
      <cdr:y>0.54266</cdr:y>
    </cdr:from>
    <cdr:to>
      <cdr:x>0.76663</cdr:x>
      <cdr:y>0.71934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92E5C5B6-5EBC-6EE8-C920-440AA121DFD2}"/>
            </a:ext>
          </a:extLst>
        </cdr:cNvPr>
        <cdr:cNvSpPr txBox="1"/>
      </cdr:nvSpPr>
      <cdr:spPr>
        <a:xfrm xmlns:a="http://schemas.openxmlformats.org/drawingml/2006/main">
          <a:off x="3862245" y="2642065"/>
          <a:ext cx="2433779" cy="86017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aseline="0" dirty="0">
              <a:solidFill>
                <a:srgbClr val="000000"/>
              </a:solidFill>
              <a:latin typeface="Tw Cen MT" panose="020B0602020104020603" pitchFamily="34" charset="0"/>
            </a:rPr>
            <a:t>Okaloosa County home prices fell much more gently than the statewide median in the housing crash. Okaloosa prices then remained steady in the $250,000-285,000 range through 2019.</a:t>
          </a:r>
          <a:endParaRPr lang="en-US" sz="1100" dirty="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  <cdr:relSizeAnchor xmlns:cdr="http://schemas.openxmlformats.org/drawingml/2006/chartDrawing">
    <cdr:from>
      <cdr:x>0.62644</cdr:x>
      <cdr:y>0.06281</cdr:y>
    </cdr:from>
    <cdr:to>
      <cdr:x>0.86753</cdr:x>
      <cdr:y>0.20794</cdr:y>
    </cdr:to>
    <cdr:sp macro="" textlink="">
      <cdr:nvSpPr>
        <cdr:cNvPr id="4" name="TextBox 2">
          <a:extLst xmlns:a="http://schemas.openxmlformats.org/drawingml/2006/main">
            <a:ext uri="{FF2B5EF4-FFF2-40B4-BE49-F238E27FC236}">
              <a16:creationId xmlns:a16="http://schemas.microsoft.com/office/drawing/2014/main" id="{ED3BE324-626E-354C-3300-0F2454E85F97}"/>
            </a:ext>
          </a:extLst>
        </cdr:cNvPr>
        <cdr:cNvSpPr txBox="1"/>
      </cdr:nvSpPr>
      <cdr:spPr>
        <a:xfrm xmlns:a="http://schemas.openxmlformats.org/drawingml/2006/main">
          <a:off x="5144687" y="305781"/>
          <a:ext cx="1980014" cy="70660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rgbClr val="000000"/>
              </a:solidFill>
              <a:latin typeface="Tw Cen MT" panose="020B0602020104020603" pitchFamily="34" charset="0"/>
            </a:rPr>
            <a:t>Okaloosa</a:t>
          </a:r>
          <a:r>
            <a:rPr lang="en-US" sz="1100" baseline="0" dirty="0">
              <a:solidFill>
                <a:srgbClr val="000000"/>
              </a:solidFill>
              <a:latin typeface="Tw Cen MT" panose="020B0602020104020603" pitchFamily="34" charset="0"/>
            </a:rPr>
            <a:t> County's median price reached $350,000 in Q1-2 2023, compared to $400,000 statewide.</a:t>
          </a:r>
          <a:endParaRPr lang="en-US" sz="1100" dirty="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0.88845</cdr:x>
      <cdr:y>0.2943</cdr:y>
    </cdr:from>
    <cdr:to>
      <cdr:x>0.98707</cdr:x>
      <cdr:y>0.37829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30BD227-0FD2-DEE0-2817-FA8CEE5654A4}"/>
            </a:ext>
          </a:extLst>
        </cdr:cNvPr>
        <cdr:cNvSpPr txBox="1"/>
      </cdr:nvSpPr>
      <cdr:spPr>
        <a:xfrm xmlns:a="http://schemas.openxmlformats.org/drawingml/2006/main">
          <a:off x="7734048" y="1364400"/>
          <a:ext cx="858496" cy="389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>
              <a:solidFill>
                <a:srgbClr val="002060"/>
              </a:solidFill>
              <a:latin typeface="Tw Cen MT" panose="020B0602020104020603" pitchFamily="34" charset="0"/>
            </a:rPr>
            <a:t>Evictions</a:t>
          </a:r>
        </a:p>
      </cdr:txBody>
    </cdr:sp>
  </cdr:relSizeAnchor>
  <cdr:relSizeAnchor xmlns:cdr="http://schemas.openxmlformats.org/drawingml/2006/chartDrawing">
    <cdr:from>
      <cdr:x>0.88467</cdr:x>
      <cdr:y>0.59752</cdr:y>
    </cdr:from>
    <cdr:to>
      <cdr:x>0.98329</cdr:x>
      <cdr:y>0.6815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8C44977-C6FB-DCF8-C1EB-E7C4A24F8ADD}"/>
            </a:ext>
          </a:extLst>
        </cdr:cNvPr>
        <cdr:cNvSpPr txBox="1"/>
      </cdr:nvSpPr>
      <cdr:spPr>
        <a:xfrm xmlns:a="http://schemas.openxmlformats.org/drawingml/2006/main">
          <a:off x="7701116" y="2770107"/>
          <a:ext cx="858496" cy="38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</a:rPr>
            <a:t>Foreclosures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6/28/24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69773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15532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495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88841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4657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983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02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796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467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093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010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816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47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485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878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2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6/28/24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646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9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imberg.ufl.edu/" TargetMode="External"/><Relationship Id="rId2" Type="http://schemas.openxmlformats.org/officeDocument/2006/relationships/hyperlink" Target="mailto:fhdc-comments@shimberg.ufl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flhousing.data.shimberg.ufl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5094612"/>
            <a:ext cx="8915400" cy="18790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Okaloosa County Housing Trends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Shimberg Center for Housing Studies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June 2024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DCA9656-60AC-9F12-2850-780706CD6B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4993566"/>
            <a:ext cx="8915400" cy="166547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 u="sng" dirty="0">
                <a:solidFill>
                  <a:srgbClr val="0056B3"/>
                </a:solidFill>
                <a:effectLst/>
                <a:latin typeface="Tw Cen MT" panose="020B0602020104020603" pitchFamily="34" charset="77"/>
                <a:hlinkClick r:id="rId2"/>
              </a:rPr>
              <a:t>fhdc-comments@shimberg.ufl.edu</a:t>
            </a:r>
            <a:endParaRPr lang="en-US" sz="2000" dirty="0">
              <a:latin typeface="Tw Cen MT" panose="020B0602020104020603" pitchFamily="34" charset="77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latin typeface="Tw Cen MT" panose="020B0602020104020603" pitchFamily="34" charset="0"/>
                <a:hlinkClick r:id="rId3"/>
              </a:rPr>
              <a:t>http://www.shimberg.ufl.edu</a:t>
            </a:r>
            <a:endParaRPr lang="en-US" sz="2000" dirty="0"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latin typeface="Tw Cen MT" panose="020B0602020104020603" pitchFamily="34" charset="0"/>
                <a:hlinkClick r:id="rId4"/>
              </a:rPr>
              <a:t>http://flhousing.data.shimberg.ufl.edu</a:t>
            </a:r>
            <a:endParaRPr lang="en-US" sz="2000" dirty="0">
              <a:latin typeface="Tw Cen MT" panose="020B06020201040206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F123D3-C17B-B126-CDE8-D49EEED48D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41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C41D1AB-4326-2B40-9C18-77D27115D6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7749437"/>
              </p:ext>
            </p:extLst>
          </p:nvPr>
        </p:nvGraphicFramePr>
        <p:xfrm>
          <a:off x="465692" y="994644"/>
          <a:ext cx="8212616" cy="4868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51070" y="465566"/>
            <a:ext cx="8471237" cy="642991"/>
          </a:xfrm>
          <a:noFill/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Okaloosa County median home prices remained relatively steady during the statewide housing crash and have been rising in recent years.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187686"/>
            <a:ext cx="80587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2023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40" y="5880342"/>
            <a:ext cx="7870797" cy="31944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MS Gothic"/>
                <a:cs typeface="Times New Roman"/>
              </a:rPr>
              <a:t>Median Single Family Home Sale Price, Walton County,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MS Gothic"/>
                <a:cs typeface="Times New Roman"/>
              </a:rPr>
              <a:t>Okaloos</a:t>
            </a:r>
            <a:r>
              <a:rPr lang="en-US" sz="1400" b="1" dirty="0">
                <a:solidFill>
                  <a:srgbClr val="000000"/>
                </a:solidFill>
                <a:latin typeface="Tw Cen MT"/>
                <a:ea typeface="MS Gothic"/>
                <a:cs typeface="Times New Roman"/>
              </a:rPr>
              <a:t>a County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MS Gothic"/>
                <a:cs typeface="Times New Roman"/>
              </a:rPr>
              <a:t>, &amp; Florida, </a:t>
            </a:r>
            <a:r>
              <a:rPr lang="en-US" sz="1400" b="1" dirty="0">
                <a:solidFill>
                  <a:srgbClr val="000000"/>
                </a:solidFill>
                <a:latin typeface="Tw Cen MT"/>
                <a:ea typeface="MS Gothic"/>
                <a:cs typeface="Times New Roman"/>
              </a:rPr>
              <a:t>2003-2023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MS Gothic"/>
                <a:cs typeface="Times New Roman"/>
              </a:rPr>
              <a:t> (</a:t>
            </a:r>
            <a:r>
              <a:rPr lang="en-US" sz="1400" b="1" dirty="0">
                <a:solidFill>
                  <a:srgbClr val="000000"/>
                </a:solidFill>
                <a:latin typeface="Tw Cen MT"/>
                <a:ea typeface="MS Gothic"/>
                <a:cs typeface="Times New Roman"/>
              </a:rPr>
              <a:t>2023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MS Gothic"/>
                <a:cs typeface="Times New Roman"/>
              </a:rPr>
              <a:t>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95694" y="2069058"/>
            <a:ext cx="1165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Okaloosa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16583" y="1578469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Florida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2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</a:t>
            </a:r>
            <a:r>
              <a:rPr lang="en-US" sz="2400">
                <a:solidFill>
                  <a:srgbClr val="000000"/>
                </a:solidFill>
                <a:latin typeface="Tw Cen MT" panose="020B0602020104020603" pitchFamily="34" charset="0"/>
              </a:rPr>
              <a:t>create standard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income measures across </a:t>
            </a:r>
            <a:r>
              <a:rPr lang="en-US" sz="2400">
                <a:solidFill>
                  <a:srgbClr val="000000"/>
                </a:solidFill>
                <a:latin typeface="Tw Cen MT" panose="020B0602020104020603" pitchFamily="34" charset="0"/>
              </a:rPr>
              <a:t>places and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758814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Example: 2024 Okaloosa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20926074"/>
              </p:ext>
            </p:extLst>
          </p:nvPr>
        </p:nvGraphicFramePr>
        <p:xfrm>
          <a:off x="466687" y="1219200"/>
          <a:ext cx="8229601" cy="491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913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1996611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284733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640672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640672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000" b="1" dirty="0">
                          <a:latin typeface="Tw Cen MT"/>
                          <a:cs typeface="Calibri"/>
                        </a:rPr>
                        <a:t>50% AMI</a:t>
                      </a:r>
                      <a:endParaRPr lang="en-US" dirty="0"/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$33,500-$47,850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$16-$23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$12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$897-$1,244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/>
                          <a:cs typeface="Calibri"/>
                        </a:rPr>
                        <a:t>80% AMI</a:t>
                      </a:r>
                      <a:endParaRPr lang="en-US"/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$53,600-$76,560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$26-$37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$15-$19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$1,436-$1,991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/>
                          <a:cs typeface="Calibri"/>
                        </a:rPr>
                        <a:t>120% AMI</a:t>
                      </a:r>
                      <a:endParaRPr lang="en-US"/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$80,400-$114,840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$39-$55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$22-$28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$2,154-$2,986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Low and 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renters make up the largest group of cost-burdened households in </a:t>
            </a:r>
            <a:r>
              <a:rPr lang="en-US" sz="2400" dirty="0">
                <a:solidFill>
                  <a:srgbClr val="000000"/>
                </a:solidFill>
              </a:rPr>
              <a:t>Okaloosa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Shimberg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Center tabulation of U.S. Census Bureau, 2022 American Community Survey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Note: Red/Underlined numbers indicate 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value that is not statistically significant.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ＭＳ Ｐゴシック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Okaloosa County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, 2022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6FF16CA-BF9E-514B-8360-512DF584F3BE}"/>
              </a:ext>
            </a:extLst>
          </p:cNvPr>
          <p:cNvGraphicFramePr>
            <a:graphicFrameLocks/>
          </p:cNvGraphicFramePr>
          <p:nvPr/>
        </p:nvGraphicFramePr>
        <p:xfrm>
          <a:off x="237744" y="1065276"/>
          <a:ext cx="8668512" cy="4727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35426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Okaloosa County housing wage: $25.27/hour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Rent 2023: $1,314/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Okaloosa County, 2023: $20.09/hour. A full-time, year-round worker with this wage can afford $1,045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Security, Occupational Employment Statistics and Wages. Based on median wage for occupations in Okaloosa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Okaloosa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1A3CA0D-5F55-4C43-A808-A0503B8656AC}"/>
              </a:ext>
            </a:extLst>
          </p:cNvPr>
          <p:cNvGraphicFramePr>
            <a:graphicFrameLocks/>
          </p:cNvGraphicFramePr>
          <p:nvPr/>
        </p:nvGraphicFramePr>
        <p:xfrm>
          <a:off x="330292" y="1109091"/>
          <a:ext cx="8483415" cy="4639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6AC3FAC7-BA1D-BF1D-51A6-F6BBE339B76A}"/>
              </a:ext>
            </a:extLst>
          </p:cNvPr>
          <p:cNvSpPr txBox="1">
            <a:spLocks/>
          </p:cNvSpPr>
          <p:nvPr/>
        </p:nvSpPr>
        <p:spPr>
          <a:xfrm>
            <a:off x="388957" y="146939"/>
            <a:ext cx="8220787" cy="832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charset="0"/>
                <a:ea typeface="Tw Cen MT" charset="0"/>
                <a:cs typeface="Tw Cen MT" charset="0"/>
              </a:rPr>
              <a:t>Eviction &amp; foreclosure filings fell sharply in Q2 2020 during the state moratorium, then increased when filings were permitted again. Filings are near pre-pandemic levels.</a:t>
            </a:r>
          </a:p>
        </p:txBody>
      </p:sp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62674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10411165"/>
              </p:ext>
            </p:extLst>
          </p:nvPr>
        </p:nvGraphicFramePr>
        <p:xfrm>
          <a:off x="457200" y="11430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37516</TotalTime>
  <Words>862</Words>
  <Application>Microsoft Macintosh PowerPoint</Application>
  <PresentationFormat>On-screen Show (4:3)</PresentationFormat>
  <Paragraphs>126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1_Office Theme</vt:lpstr>
      <vt:lpstr>1_Origin</vt:lpstr>
      <vt:lpstr>2_Origin</vt:lpstr>
      <vt:lpstr>2_Office Theme</vt:lpstr>
      <vt:lpstr>PowerPoint Presentation</vt:lpstr>
      <vt:lpstr>Okaloosa County median home prices remained relatively steady during the statewide housing crash and have been rising in recent years.</vt:lpstr>
      <vt:lpstr>Affordable Housing Terminology</vt:lpstr>
      <vt:lpstr>Example: 2024 Okaloosa County Income (% AMI) and Housing Cost Limits</vt:lpstr>
      <vt:lpstr>Low and very low-income renters make up the largest group of cost-burdened households in Okaloosa County.</vt:lpstr>
      <vt:lpstr>Housing costs outpace wages for many occupations. </vt:lpstr>
      <vt:lpstr>How much can workers afford to pay for housing each month?</vt:lpstr>
      <vt:lpstr>PowerPoint Presentation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Ray,Anne L</cp:lastModifiedBy>
  <cp:revision>273</cp:revision>
  <dcterms:created xsi:type="dcterms:W3CDTF">2021-07-20T20:40:42Z</dcterms:created>
  <dcterms:modified xsi:type="dcterms:W3CDTF">2024-06-28T20:28:20Z</dcterms:modified>
</cp:coreProperties>
</file>