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9" r:id="rId1"/>
  </p:sldMasterIdLst>
  <p:notesMasterIdLst>
    <p:notesMasterId r:id="rId14"/>
  </p:notesMasterIdLst>
  <p:handoutMasterIdLst>
    <p:handoutMasterId r:id="rId15"/>
  </p:handoutMasterIdLst>
  <p:sldIdLst>
    <p:sldId id="448" r:id="rId2"/>
    <p:sldId id="480" r:id="rId3"/>
    <p:sldId id="451" r:id="rId4"/>
    <p:sldId id="447" r:id="rId5"/>
    <p:sldId id="452" r:id="rId6"/>
    <p:sldId id="473" r:id="rId7"/>
    <p:sldId id="453" r:id="rId8"/>
    <p:sldId id="454" r:id="rId9"/>
    <p:sldId id="479" r:id="rId10"/>
    <p:sldId id="478" r:id="rId11"/>
    <p:sldId id="481" r:id="rId12"/>
    <p:sldId id="426" r:id="rId1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72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72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72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72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72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-72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-72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-72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-72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40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FFFF00"/>
    <a:srgbClr val="FF5050"/>
    <a:srgbClr val="86C4EA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107" autoAdjust="0"/>
    <p:restoredTop sz="94660"/>
  </p:normalViewPr>
  <p:slideViewPr>
    <p:cSldViewPr showGuides="1">
      <p:cViewPr>
        <p:scale>
          <a:sx n="100" d="100"/>
          <a:sy n="100" d="100"/>
        </p:scale>
        <p:origin x="648" y="204"/>
      </p:cViewPr>
      <p:guideLst>
        <p:guide orient="horz" pos="3360"/>
        <p:guide pos="40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0" d="100"/>
          <a:sy n="80" d="100"/>
        </p:scale>
        <p:origin x="-1908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C:\Users\aray\AppData\Local\Microsoft\Windows\INetCache\Content.Outlook\G2RSERI8\Regional%20RMS%20fact%20sheet%20data%20ar062819%20v1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aray\Downloads\Orlando.MSA.Workforce.Housing.Detail.7.15.19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\\ad.ufl.edu\dcp\Home\aray\RMS%202019\Supply\AHI_all_fields_for_RMS_2019_for_RMS_2016_20190418%20(1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3532132931912922"/>
          <c:y val="0.10402429623652153"/>
          <c:w val="0.73908232978230659"/>
          <c:h val="0.71622183868284128"/>
        </c:manualLayout>
      </c:layout>
      <c:lineChart>
        <c:grouping val="standard"/>
        <c:varyColors val="0"/>
        <c:ser>
          <c:idx val="0"/>
          <c:order val="0"/>
          <c:tx>
            <c:strRef>
              <c:f>Orlando!$B$2</c:f>
              <c:strCache>
                <c:ptCount val="1"/>
                <c:pt idx="0">
                  <c:v>Owner</c:v>
                </c:pt>
              </c:strCache>
            </c:strRef>
          </c:tx>
          <c:spPr>
            <a:ln w="28575" cap="rnd">
              <a:solidFill>
                <a:schemeClr val="bg2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2">
                  <a:lumMod val="75000"/>
                </a:schemeClr>
              </a:solidFill>
              <a:ln w="9525">
                <a:solidFill>
                  <a:schemeClr val="bg2">
                    <a:lumMod val="75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ckwell" panose="020606030202050204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Orlando!$A$3:$A$6</c:f>
              <c:numCache>
                <c:formatCode>General</c:formatCode>
                <c:ptCount val="4"/>
                <c:pt idx="0">
                  <c:v>2000</c:v>
                </c:pt>
                <c:pt idx="1">
                  <c:v>2007</c:v>
                </c:pt>
                <c:pt idx="2">
                  <c:v>2012</c:v>
                </c:pt>
                <c:pt idx="3">
                  <c:v>2017</c:v>
                </c:pt>
              </c:numCache>
            </c:numRef>
          </c:cat>
          <c:val>
            <c:numRef>
              <c:f>Orlando!$B$3:$B$6</c:f>
              <c:numCache>
                <c:formatCode>_(* #,##0_);_(* \(#,##0\);_(* "-"??_);_(@_)</c:formatCode>
                <c:ptCount val="4"/>
                <c:pt idx="0">
                  <c:v>341974</c:v>
                </c:pt>
                <c:pt idx="1">
                  <c:v>414460</c:v>
                </c:pt>
                <c:pt idx="2">
                  <c:v>390581</c:v>
                </c:pt>
                <c:pt idx="3">
                  <c:v>427627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7F6-4D65-9C3A-2B52B4807A1C}"/>
            </c:ext>
          </c:extLst>
        </c:ser>
        <c:ser>
          <c:idx val="1"/>
          <c:order val="1"/>
          <c:tx>
            <c:strRef>
              <c:f>Orlando!$C$2</c:f>
              <c:strCache>
                <c:ptCount val="1"/>
                <c:pt idx="0">
                  <c:v>Renter</c:v>
                </c:pt>
              </c:strCache>
            </c:strRef>
          </c:tx>
          <c:spPr>
            <a:ln w="28575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>
                  <a:lumMod val="85000"/>
                  <a:lumOff val="15000"/>
                </a:schemeClr>
              </a:solidFill>
              <a:ln w="9525">
                <a:solidFill>
                  <a:schemeClr val="tx1">
                    <a:lumMod val="85000"/>
                    <a:lumOff val="15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ckwell" panose="020606030202050204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Orlando!$A$3:$A$6</c:f>
              <c:numCache>
                <c:formatCode>General</c:formatCode>
                <c:ptCount val="4"/>
                <c:pt idx="0">
                  <c:v>2000</c:v>
                </c:pt>
                <c:pt idx="1">
                  <c:v>2007</c:v>
                </c:pt>
                <c:pt idx="2">
                  <c:v>2012</c:v>
                </c:pt>
                <c:pt idx="3">
                  <c:v>2017</c:v>
                </c:pt>
              </c:numCache>
            </c:numRef>
          </c:cat>
          <c:val>
            <c:numRef>
              <c:f>Orlando!$C$3:$C$6</c:f>
              <c:numCache>
                <c:formatCode>_(* #,##0_);_(* \(#,##0\);_(* "-"??_);_(@_)</c:formatCode>
                <c:ptCount val="4"/>
                <c:pt idx="0">
                  <c:v>183220</c:v>
                </c:pt>
                <c:pt idx="1">
                  <c:v>213566</c:v>
                </c:pt>
                <c:pt idx="2">
                  <c:v>257169</c:v>
                </c:pt>
                <c:pt idx="3">
                  <c:v>296681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7F6-4D65-9C3A-2B52B4807A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8417792"/>
        <c:axId val="288418624"/>
      </c:lineChart>
      <c:catAx>
        <c:axId val="288417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ckwell" panose="02060603020205020403" pitchFamily="18" charset="0"/>
                <a:ea typeface="+mn-ea"/>
                <a:cs typeface="+mn-cs"/>
              </a:defRPr>
            </a:pPr>
            <a:endParaRPr lang="en-US"/>
          </a:p>
        </c:txPr>
        <c:crossAx val="288418624"/>
        <c:crosses val="autoZero"/>
        <c:auto val="1"/>
        <c:lblAlgn val="ctr"/>
        <c:lblOffset val="100"/>
        <c:noMultiLvlLbl val="0"/>
      </c:catAx>
      <c:valAx>
        <c:axId val="288418624"/>
        <c:scaling>
          <c:orientation val="minMax"/>
          <c:min val="15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ckwell" panose="02060603020205020403" pitchFamily="18" charset="0"/>
                    <a:ea typeface="+mn-ea"/>
                    <a:cs typeface="+mn-cs"/>
                  </a:defRPr>
                </a:pPr>
                <a:r>
                  <a:rPr lang="en-US"/>
                  <a:t>Households</a:t>
                </a:r>
              </a:p>
            </c:rich>
          </c:tx>
          <c:layout>
            <c:manualLayout>
              <c:xMode val="edge"/>
              <c:yMode val="edge"/>
              <c:x val="4.9019607843137254E-3"/>
              <c:y val="0.371174993212055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ckwell" panose="02060603020205020403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ckwell" panose="02060603020205020403" pitchFamily="18" charset="0"/>
                <a:ea typeface="+mn-ea"/>
                <a:cs typeface="+mn-cs"/>
              </a:defRPr>
            </a:pPr>
            <a:endParaRPr lang="en-US"/>
          </a:p>
        </c:txPr>
        <c:crossAx val="288417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Rockwell" panose="02060603020205020403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2">
        <a:lumMod val="20000"/>
        <a:lumOff val="80000"/>
      </a:schemeClr>
    </a:solidFill>
    <a:ln w="9525" cap="flat" cmpd="sng" algn="ctr">
      <a:noFill/>
      <a:round/>
    </a:ln>
    <a:effectLst/>
  </c:spPr>
  <c:txPr>
    <a:bodyPr/>
    <a:lstStyle/>
    <a:p>
      <a:pPr>
        <a:defRPr sz="1200">
          <a:latin typeface="Rockwell" panose="02060603020205020403" pitchFamily="18" charset="0"/>
        </a:defRPr>
      </a:pPr>
      <a:endParaRPr lang="en-US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'inc work 2017 (2)'!$B$16:$B$17</c:f>
              <c:strCache>
                <c:ptCount val="2"/>
                <c:pt idx="0">
                  <c:v>Employed;</c:v>
                </c:pt>
                <c:pt idx="1">
                  <c:v>Working Age</c:v>
                </c:pt>
              </c:strCache>
            </c:strRef>
          </c:tx>
          <c:spPr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Rockwell" panose="020606030202050204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'inc work 2017 (2)'!$A$18:$A$23</c:f>
              <c:strCache>
                <c:ptCount val="6"/>
                <c:pt idx="0">
                  <c:v>Renters above 120% AMI</c:v>
                </c:pt>
                <c:pt idx="1">
                  <c:v>Renters at 80.01-120% AMI</c:v>
                </c:pt>
                <c:pt idx="2">
                  <c:v>Renters at 60.01-80% AMI</c:v>
                </c:pt>
                <c:pt idx="3">
                  <c:v>Renters at 30.01-60% AMI</c:v>
                </c:pt>
                <c:pt idx="4">
                  <c:v>Renters at 30% AMI or Less</c:v>
                </c:pt>
                <c:pt idx="5">
                  <c:v>Renter Households</c:v>
                </c:pt>
              </c:strCache>
            </c:strRef>
          </c:cat>
          <c:val>
            <c:numRef>
              <c:f>'inc work 2017 (2)'!$B$18:$B$23</c:f>
              <c:numCache>
                <c:formatCode>0%</c:formatCode>
                <c:ptCount val="6"/>
                <c:pt idx="0">
                  <c:v>0.93340919890953655</c:v>
                </c:pt>
                <c:pt idx="1">
                  <c:v>0.90854288940847128</c:v>
                </c:pt>
                <c:pt idx="2">
                  <c:v>0.84468292682926827</c:v>
                </c:pt>
                <c:pt idx="3">
                  <c:v>0.77246586208850365</c:v>
                </c:pt>
                <c:pt idx="4">
                  <c:v>0.39592801308852937</c:v>
                </c:pt>
                <c:pt idx="5">
                  <c:v>0.78433507948152004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DF-4532-B3B4-064E8752AA8A}"/>
            </c:ext>
          </c:extLst>
        </c:ser>
        <c:ser>
          <c:idx val="1"/>
          <c:order val="1"/>
          <c:tx>
            <c:strRef>
              <c:f>'inc work 2017 (2)'!$C$16:$C$17</c:f>
              <c:strCache>
                <c:ptCount val="2"/>
                <c:pt idx="0">
                  <c:v>Employed;</c:v>
                </c:pt>
                <c:pt idx="1">
                  <c:v>All Adults Elderly or Disabled</c:v>
                </c:pt>
              </c:strCache>
            </c:strRef>
          </c:tx>
          <c:spPr>
            <a:solidFill>
              <a:sysClr val="windowText" lastClr="000000">
                <a:lumMod val="50000"/>
                <a:lumOff val="50000"/>
              </a:sys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Rockwell" panose="020606030202050204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'inc work 2017 (2)'!$A$18:$A$23</c:f>
              <c:strCache>
                <c:ptCount val="6"/>
                <c:pt idx="0">
                  <c:v>Renters above 120% AMI</c:v>
                </c:pt>
                <c:pt idx="1">
                  <c:v>Renters at 80.01-120% AMI</c:v>
                </c:pt>
                <c:pt idx="2">
                  <c:v>Renters at 60.01-80% AMI</c:v>
                </c:pt>
                <c:pt idx="3">
                  <c:v>Renters at 30.01-60% AMI</c:v>
                </c:pt>
                <c:pt idx="4">
                  <c:v>Renters at 30% AMI or Less</c:v>
                </c:pt>
                <c:pt idx="5">
                  <c:v>Renter Households</c:v>
                </c:pt>
              </c:strCache>
            </c:strRef>
          </c:cat>
          <c:val>
            <c:numRef>
              <c:f>'inc work 2017 (2)'!$C$18:$C$23</c:f>
              <c:numCache>
                <c:formatCode>0%</c:formatCode>
                <c:ptCount val="6"/>
                <c:pt idx="0">
                  <c:v>2.3447465172698398E-2</c:v>
                </c:pt>
                <c:pt idx="1">
                  <c:v>2.4669561483036694E-2</c:v>
                </c:pt>
                <c:pt idx="2">
                  <c:v>5.7146341463414636E-2</c:v>
                </c:pt>
                <c:pt idx="3">
                  <c:v>4.130545639979602E-2</c:v>
                </c:pt>
                <c:pt idx="4">
                  <c:v>2.8503908380294492E-2</c:v>
                </c:pt>
                <c:pt idx="5">
                  <c:v>3.313372737466997E-2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DF-4532-B3B4-064E8752AA8A}"/>
            </c:ext>
          </c:extLst>
        </c:ser>
        <c:ser>
          <c:idx val="2"/>
          <c:order val="2"/>
          <c:tx>
            <c:strRef>
              <c:f>'inc work 2017 (2)'!$D$16:$D$17</c:f>
              <c:strCache>
                <c:ptCount val="2"/>
                <c:pt idx="0">
                  <c:v>Unemployed/Out of Labor Force;</c:v>
                </c:pt>
                <c:pt idx="1">
                  <c:v>Working Age</c:v>
                </c:pt>
              </c:strCache>
            </c:strRef>
          </c:tx>
          <c:spPr>
            <a:pattFill prst="wdUpDiag">
              <a:fgClr>
                <a:sysClr val="window" lastClr="FFFFFF"/>
              </a:fgClr>
              <a:bgClr>
                <a:sysClr val="windowText" lastClr="000000"/>
              </a:bgClr>
            </a:patt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968253968253968E-3"/>
                  <c:y val="-7.199829169407634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4DF-4532-B3B4-064E8752AA8A}"/>
                </c:ext>
              </c:extLst>
            </c:dLbl>
            <c:dLbl>
              <c:idx val="1"/>
              <c:layout>
                <c:manualLayout>
                  <c:x val="-5.9523809523810978E-3"/>
                  <c:y val="-5.866527471369192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4DF-4532-B3B4-064E8752AA8A}"/>
                </c:ext>
              </c:extLst>
            </c:dLbl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ckwell" panose="020606030202050204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'inc work 2017 (2)'!$A$18:$A$23</c:f>
              <c:strCache>
                <c:ptCount val="6"/>
                <c:pt idx="0">
                  <c:v>Renters above 120% AMI</c:v>
                </c:pt>
                <c:pt idx="1">
                  <c:v>Renters at 80.01-120% AMI</c:v>
                </c:pt>
                <c:pt idx="2">
                  <c:v>Renters at 60.01-80% AMI</c:v>
                </c:pt>
                <c:pt idx="3">
                  <c:v>Renters at 30.01-60% AMI</c:v>
                </c:pt>
                <c:pt idx="4">
                  <c:v>Renters at 30% AMI or Less</c:v>
                </c:pt>
                <c:pt idx="5">
                  <c:v>Renter Households</c:v>
                </c:pt>
              </c:strCache>
            </c:strRef>
          </c:cat>
          <c:val>
            <c:numRef>
              <c:f>'inc work 2017 (2)'!$D$18:$D$23</c:f>
              <c:numCache>
                <c:formatCode>0%</c:formatCode>
                <c:ptCount val="6"/>
                <c:pt idx="0">
                  <c:v>1.4693744841557662E-2</c:v>
                </c:pt>
                <c:pt idx="1">
                  <c:v>3.3306293839767145E-2</c:v>
                </c:pt>
                <c:pt idx="2">
                  <c:v>4.1243902439024392E-2</c:v>
                </c:pt>
                <c:pt idx="3">
                  <c:v>7.4196838347781749E-2</c:v>
                </c:pt>
                <c:pt idx="4">
                  <c:v>0.31790583530267225</c:v>
                </c:pt>
                <c:pt idx="5">
                  <c:v>8.9470435589106875E-2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4DF-4532-B3B4-064E8752AA8A}"/>
            </c:ext>
          </c:extLst>
        </c:ser>
        <c:ser>
          <c:idx val="3"/>
          <c:order val="3"/>
          <c:tx>
            <c:strRef>
              <c:f>'inc work 2017 (2)'!$E$16:$E$17</c:f>
              <c:strCache>
                <c:ptCount val="2"/>
                <c:pt idx="0">
                  <c:v>Unemployed/Out of Labor Force;</c:v>
                </c:pt>
                <c:pt idx="1">
                  <c:v>All Adults Elderly or Disabled</c:v>
                </c:pt>
              </c:strCache>
            </c:strRef>
          </c:tx>
          <c:spPr>
            <a:pattFill prst="wdUpDiag">
              <a:fgClr>
                <a:sysClr val="window" lastClr="FFFFFF">
                  <a:lumMod val="85000"/>
                </a:sysClr>
              </a:fgClr>
              <a:bgClr>
                <a:sysClr val="window" lastClr="FFFFFF"/>
              </a:bgClr>
            </a:patt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ckwell" panose="020606030202050204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'inc work 2017 (2)'!$A$18:$A$23</c:f>
              <c:strCache>
                <c:ptCount val="6"/>
                <c:pt idx="0">
                  <c:v>Renters above 120% AMI</c:v>
                </c:pt>
                <c:pt idx="1">
                  <c:v>Renters at 80.01-120% AMI</c:v>
                </c:pt>
                <c:pt idx="2">
                  <c:v>Renters at 60.01-80% AMI</c:v>
                </c:pt>
                <c:pt idx="3">
                  <c:v>Renters at 30.01-60% AMI</c:v>
                </c:pt>
                <c:pt idx="4">
                  <c:v>Renters at 30% AMI or Less</c:v>
                </c:pt>
                <c:pt idx="5">
                  <c:v>Renter Households</c:v>
                </c:pt>
              </c:strCache>
            </c:strRef>
          </c:cat>
          <c:val>
            <c:numRef>
              <c:f>'inc work 2017 (2)'!$E$18:$E$23</c:f>
              <c:numCache>
                <c:formatCode>0%</c:formatCode>
                <c:ptCount val="6"/>
                <c:pt idx="0">
                  <c:v>2.8449591076207387E-2</c:v>
                </c:pt>
                <c:pt idx="1">
                  <c:v>3.3481255268724849E-2</c:v>
                </c:pt>
                <c:pt idx="2">
                  <c:v>5.6926829268292685E-2</c:v>
                </c:pt>
                <c:pt idx="3">
                  <c:v>0.11203184316391863</c:v>
                </c:pt>
                <c:pt idx="4">
                  <c:v>0.2576622432285039</c:v>
                </c:pt>
                <c:pt idx="5">
                  <c:v>9.3060757554703125E-2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4DF-4532-B3B4-064E8752AA8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9"/>
        <c:overlap val="100"/>
        <c:axId val="1004317488"/>
        <c:axId val="1004317904"/>
      </c:barChart>
      <c:catAx>
        <c:axId val="10043174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ckwell" panose="02060603020205020403" pitchFamily="18" charset="0"/>
                <a:ea typeface="+mn-ea"/>
                <a:cs typeface="+mn-cs"/>
              </a:defRPr>
            </a:pPr>
            <a:endParaRPr lang="en-US"/>
          </a:p>
        </c:txPr>
        <c:crossAx val="1004317904"/>
        <c:crosses val="autoZero"/>
        <c:auto val="1"/>
        <c:lblAlgn val="ctr"/>
        <c:lblOffset val="100"/>
        <c:noMultiLvlLbl val="0"/>
      </c:catAx>
      <c:valAx>
        <c:axId val="1004317904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ckwell" panose="02060603020205020403" pitchFamily="18" charset="0"/>
                <a:ea typeface="+mn-ea"/>
                <a:cs typeface="+mn-cs"/>
              </a:defRPr>
            </a:pPr>
            <a:endParaRPr lang="en-US"/>
          </a:p>
        </c:txPr>
        <c:crossAx val="1004317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Rockwell" panose="02060603020205020403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9FB8CD">
        <a:lumMod val="20000"/>
        <a:lumOff val="80000"/>
      </a:srgbClr>
    </a:solidFill>
    <a:ln w="9525" cap="flat" cmpd="sng" algn="ctr">
      <a:noFill/>
      <a:round/>
    </a:ln>
    <a:effectLst/>
  </c:spPr>
  <c:txPr>
    <a:bodyPr/>
    <a:lstStyle/>
    <a:p>
      <a:pPr>
        <a:defRPr>
          <a:latin typeface="Rockwell" panose="02060603020205020403" pitchFamily="18" charset="0"/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Sheet1!$D$38</c:f>
              <c:strCache>
                <c:ptCount val="1"/>
                <c:pt idx="0">
                  <c:v>Expiration Year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Rockwell" panose="020606030202050204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Sheet1!$D$39:$D$48</c:f>
              <c:numCache>
                <c:formatCode>General</c:formatCode>
                <c:ptCount val="10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</c:numCache>
            </c:numRef>
          </c:cat>
          <c:val>
            <c:numRef>
              <c:f>Sheet1!$E$39:$E$48</c:f>
              <c:numCache>
                <c:formatCode>#,##0</c:formatCode>
                <c:ptCount val="10"/>
                <c:pt idx="0">
                  <c:v>200</c:v>
                </c:pt>
                <c:pt idx="1">
                  <c:v>483</c:v>
                </c:pt>
                <c:pt idx="2">
                  <c:v>867</c:v>
                </c:pt>
                <c:pt idx="3">
                  <c:v>1461</c:v>
                </c:pt>
                <c:pt idx="4">
                  <c:v>640</c:v>
                </c:pt>
                <c:pt idx="5">
                  <c:v>867</c:v>
                </c:pt>
                <c:pt idx="6">
                  <c:v>445</c:v>
                </c:pt>
                <c:pt idx="7">
                  <c:v>642</c:v>
                </c:pt>
                <c:pt idx="8">
                  <c:v>1081</c:v>
                </c:pt>
                <c:pt idx="9">
                  <c:v>355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36-48C4-BA09-5AC3D29AB79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902853631"/>
        <c:axId val="902863199"/>
      </c:barChart>
      <c:catAx>
        <c:axId val="9028536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ckwell" panose="02060603020205020403" pitchFamily="18" charset="0"/>
                <a:ea typeface="+mn-ea"/>
                <a:cs typeface="+mn-cs"/>
              </a:defRPr>
            </a:pPr>
            <a:endParaRPr lang="en-US"/>
          </a:p>
        </c:txPr>
        <c:crossAx val="902863199"/>
        <c:crosses val="autoZero"/>
        <c:auto val="1"/>
        <c:lblAlgn val="ctr"/>
        <c:lblOffset val="100"/>
        <c:noMultiLvlLbl val="0"/>
      </c:catAx>
      <c:valAx>
        <c:axId val="9028631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ckwell" panose="02060603020205020403" pitchFamily="18" charset="0"/>
                    <a:ea typeface="+mn-ea"/>
                    <a:cs typeface="+mn-cs"/>
                  </a:defRPr>
                </a:pPr>
                <a:r>
                  <a:rPr lang="en-US"/>
                  <a:t>Units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ckwell" panose="02060603020205020403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ckwell" panose="02060603020205020403" pitchFamily="18" charset="0"/>
                <a:ea typeface="+mn-ea"/>
                <a:cs typeface="+mn-cs"/>
              </a:defRPr>
            </a:pPr>
            <a:endParaRPr lang="en-US"/>
          </a:p>
        </c:txPr>
        <c:crossAx val="902853631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rgbClr val="9FB8CD">
        <a:lumMod val="20000"/>
        <a:lumOff val="80000"/>
      </a:srgbClr>
    </a:solidFill>
    <a:ln w="9525" cap="flat" cmpd="sng" algn="ctr">
      <a:noFill/>
      <a:round/>
    </a:ln>
    <a:effectLst/>
  </c:spPr>
  <c:txPr>
    <a:bodyPr/>
    <a:lstStyle/>
    <a:p>
      <a:pPr>
        <a:defRPr sz="900" b="1">
          <a:latin typeface="Rockwell" panose="02060603020205020403" pitchFamily="18" charset="0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340D70-F660-4626-995C-6B67070E43F9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06ECFF-2F0B-41BB-A534-68B9B92A6EC4}">
      <dgm:prSet phldrT="[Text]" custT="1"/>
      <dgm:spPr/>
      <dgm:t>
        <a:bodyPr/>
        <a:lstStyle/>
        <a:p>
          <a:r>
            <a:rPr lang="en-US" sz="2000" dirty="0" smtClean="0">
              <a:latin typeface="Tw Cen MT" panose="020B0602020104020603" pitchFamily="34" charset="0"/>
            </a:rPr>
            <a:t>Supportive Housing (affordable units + services)</a:t>
          </a:r>
          <a:endParaRPr lang="en-US" sz="2000" dirty="0">
            <a:latin typeface="Tw Cen MT" panose="020B0602020104020603" pitchFamily="34" charset="0"/>
          </a:endParaRPr>
        </a:p>
      </dgm:t>
    </dgm:pt>
    <dgm:pt modelId="{B25EB6FF-3C22-4DCE-BCA1-BA2770F41DF1}" type="parTrans" cxnId="{D1E2D261-3AED-4308-85CA-41B48CB5F8F8}">
      <dgm:prSet/>
      <dgm:spPr/>
      <dgm:t>
        <a:bodyPr/>
        <a:lstStyle/>
        <a:p>
          <a:endParaRPr lang="en-US"/>
        </a:p>
      </dgm:t>
    </dgm:pt>
    <dgm:pt modelId="{E1534E98-51EE-401B-81A4-EBF93C0AE9D5}" type="sibTrans" cxnId="{D1E2D261-3AED-4308-85CA-41B48CB5F8F8}">
      <dgm:prSet/>
      <dgm:spPr/>
      <dgm:t>
        <a:bodyPr/>
        <a:lstStyle/>
        <a:p>
          <a:endParaRPr lang="en-US"/>
        </a:p>
      </dgm:t>
    </dgm:pt>
    <dgm:pt modelId="{7491396E-A3DA-4AF9-BFB4-51579047D566}">
      <dgm:prSet phldrT="[Text]" custT="1"/>
      <dgm:spPr/>
      <dgm:t>
        <a:bodyPr/>
        <a:lstStyle/>
        <a:p>
          <a:r>
            <a:rPr lang="en-US" sz="1600" dirty="0" smtClean="0">
              <a:latin typeface="Tw Cen MT" panose="020B0602020104020603" pitchFamily="34" charset="0"/>
            </a:rPr>
            <a:t>Homeless</a:t>
          </a:r>
          <a:endParaRPr lang="en-US" sz="1600" dirty="0">
            <a:latin typeface="Tw Cen MT" panose="020B0602020104020603" pitchFamily="34" charset="0"/>
          </a:endParaRPr>
        </a:p>
      </dgm:t>
    </dgm:pt>
    <dgm:pt modelId="{9C63F8D2-AF1A-4709-95C7-E14455C20C36}" type="parTrans" cxnId="{B1EA0B0A-27C2-4270-A538-F29570EA2CBA}">
      <dgm:prSet/>
      <dgm:spPr/>
      <dgm:t>
        <a:bodyPr/>
        <a:lstStyle/>
        <a:p>
          <a:endParaRPr lang="en-US"/>
        </a:p>
      </dgm:t>
    </dgm:pt>
    <dgm:pt modelId="{2C713DBE-4294-4382-8BDF-ED8F3CF72863}" type="sibTrans" cxnId="{B1EA0B0A-27C2-4270-A538-F29570EA2CBA}">
      <dgm:prSet/>
      <dgm:spPr/>
      <dgm:t>
        <a:bodyPr/>
        <a:lstStyle/>
        <a:p>
          <a:endParaRPr lang="en-US"/>
        </a:p>
      </dgm:t>
    </dgm:pt>
    <dgm:pt modelId="{3ED22D99-5C02-4B13-920F-190DACD0EEE3}">
      <dgm:prSet phldrT="[Text]" custT="1"/>
      <dgm:spPr/>
      <dgm:t>
        <a:bodyPr/>
        <a:lstStyle/>
        <a:p>
          <a:r>
            <a:rPr lang="en-US" sz="2000" dirty="0" smtClean="0">
              <a:latin typeface="Tw Cen MT" panose="020B0602020104020603" pitchFamily="34" charset="0"/>
            </a:rPr>
            <a:t>Affordable rental housing</a:t>
          </a:r>
          <a:endParaRPr lang="en-US" sz="2000" dirty="0">
            <a:latin typeface="Tw Cen MT" panose="020B0602020104020603" pitchFamily="34" charset="0"/>
          </a:endParaRPr>
        </a:p>
      </dgm:t>
    </dgm:pt>
    <dgm:pt modelId="{F496A802-17EA-4F0B-B1A3-9FCE672BDF8E}" type="parTrans" cxnId="{AB4D06B7-3FE0-41A1-8182-8A0116591718}">
      <dgm:prSet/>
      <dgm:spPr/>
      <dgm:t>
        <a:bodyPr/>
        <a:lstStyle/>
        <a:p>
          <a:endParaRPr lang="en-US"/>
        </a:p>
      </dgm:t>
    </dgm:pt>
    <dgm:pt modelId="{6E0D2BB0-AF4F-458B-A4F5-7FA64B29470D}" type="sibTrans" cxnId="{AB4D06B7-3FE0-41A1-8182-8A0116591718}">
      <dgm:prSet/>
      <dgm:spPr/>
      <dgm:t>
        <a:bodyPr/>
        <a:lstStyle/>
        <a:p>
          <a:endParaRPr lang="en-US"/>
        </a:p>
      </dgm:t>
    </dgm:pt>
    <dgm:pt modelId="{B55A0E8E-5E9A-4930-B853-D41C9D9D1CF4}">
      <dgm:prSet phldrT="[Text]" custT="1"/>
      <dgm:spPr/>
      <dgm:t>
        <a:bodyPr/>
        <a:lstStyle/>
        <a:p>
          <a:r>
            <a:rPr lang="en-US" sz="1600" dirty="0" smtClean="0">
              <a:latin typeface="Tw Cen MT" panose="020B0602020104020603" pitchFamily="34" charset="0"/>
            </a:rPr>
            <a:t>Public housing</a:t>
          </a:r>
          <a:endParaRPr lang="en-US" sz="1600" dirty="0">
            <a:latin typeface="Tw Cen MT" panose="020B0602020104020603" pitchFamily="34" charset="0"/>
          </a:endParaRPr>
        </a:p>
      </dgm:t>
    </dgm:pt>
    <dgm:pt modelId="{0509C773-6654-47D7-B132-FC0B12F485C5}" type="parTrans" cxnId="{2F66907B-B6C6-4ACC-8406-08872B0300DB}">
      <dgm:prSet/>
      <dgm:spPr/>
      <dgm:t>
        <a:bodyPr/>
        <a:lstStyle/>
        <a:p>
          <a:endParaRPr lang="en-US"/>
        </a:p>
      </dgm:t>
    </dgm:pt>
    <dgm:pt modelId="{01BDC97C-66D3-482B-9D10-0F6A3B0A872B}" type="sibTrans" cxnId="{2F66907B-B6C6-4ACC-8406-08872B0300DB}">
      <dgm:prSet/>
      <dgm:spPr/>
      <dgm:t>
        <a:bodyPr/>
        <a:lstStyle/>
        <a:p>
          <a:endParaRPr lang="en-US"/>
        </a:p>
      </dgm:t>
    </dgm:pt>
    <dgm:pt modelId="{B2BDDD47-1850-406A-BA1B-66735928C989}">
      <dgm:prSet phldrT="[Text]" custT="1"/>
      <dgm:spPr/>
      <dgm:t>
        <a:bodyPr/>
        <a:lstStyle/>
        <a:p>
          <a:r>
            <a:rPr lang="en-US" sz="1600" dirty="0" smtClean="0">
              <a:latin typeface="Tw Cen MT" panose="020B0602020104020603" pitchFamily="34" charset="0"/>
            </a:rPr>
            <a:t>Subsidized (Florida Housing, HUD, USDA)</a:t>
          </a:r>
          <a:endParaRPr lang="en-US" sz="1600" dirty="0">
            <a:latin typeface="Tw Cen MT" panose="020B0602020104020603" pitchFamily="34" charset="0"/>
          </a:endParaRPr>
        </a:p>
      </dgm:t>
    </dgm:pt>
    <dgm:pt modelId="{19538D56-C535-405A-A230-AF2999CAEA3C}" type="parTrans" cxnId="{57C01CA0-ED7E-4528-A3DC-5004EA6C9684}">
      <dgm:prSet/>
      <dgm:spPr/>
      <dgm:t>
        <a:bodyPr/>
        <a:lstStyle/>
        <a:p>
          <a:endParaRPr lang="en-US"/>
        </a:p>
      </dgm:t>
    </dgm:pt>
    <dgm:pt modelId="{325A158B-BE8D-49E8-BDBE-18CBE9265AFF}" type="sibTrans" cxnId="{57C01CA0-ED7E-4528-A3DC-5004EA6C9684}">
      <dgm:prSet/>
      <dgm:spPr/>
      <dgm:t>
        <a:bodyPr/>
        <a:lstStyle/>
        <a:p>
          <a:endParaRPr lang="en-US"/>
        </a:p>
      </dgm:t>
    </dgm:pt>
    <dgm:pt modelId="{1F5DFF15-AA32-4498-8661-08FCD464D231}">
      <dgm:prSet phldrT="[Text]" custT="1"/>
      <dgm:spPr/>
      <dgm:t>
        <a:bodyPr/>
        <a:lstStyle/>
        <a:p>
          <a:r>
            <a:rPr lang="en-US" sz="2000" dirty="0" smtClean="0">
              <a:latin typeface="Tw Cen MT" panose="020B0602020104020603" pitchFamily="34" charset="0"/>
            </a:rPr>
            <a:t>Affordable home ownership</a:t>
          </a:r>
          <a:endParaRPr lang="en-US" sz="2000" dirty="0">
            <a:latin typeface="Tw Cen MT" panose="020B0602020104020603" pitchFamily="34" charset="0"/>
          </a:endParaRPr>
        </a:p>
      </dgm:t>
    </dgm:pt>
    <dgm:pt modelId="{6B48A744-69E1-40A0-96BB-951635352C6F}" type="parTrans" cxnId="{476CC63C-1A0E-4146-AD2E-F27681A8EEF8}">
      <dgm:prSet/>
      <dgm:spPr/>
      <dgm:t>
        <a:bodyPr/>
        <a:lstStyle/>
        <a:p>
          <a:endParaRPr lang="en-US"/>
        </a:p>
      </dgm:t>
    </dgm:pt>
    <dgm:pt modelId="{A248B6E9-2D68-4128-B3B6-9D1386F045FE}" type="sibTrans" cxnId="{476CC63C-1A0E-4146-AD2E-F27681A8EEF8}">
      <dgm:prSet/>
      <dgm:spPr/>
      <dgm:t>
        <a:bodyPr/>
        <a:lstStyle/>
        <a:p>
          <a:endParaRPr lang="en-US"/>
        </a:p>
      </dgm:t>
    </dgm:pt>
    <dgm:pt modelId="{3515838E-D312-435D-BB81-21498458BA1D}">
      <dgm:prSet phldrT="[Text]" custT="1"/>
      <dgm:spPr/>
      <dgm:t>
        <a:bodyPr/>
        <a:lstStyle/>
        <a:p>
          <a:r>
            <a:rPr lang="en-US" sz="1600" dirty="0" smtClean="0">
              <a:latin typeface="Tw Cen MT" panose="020B0602020104020603" pitchFamily="34" charset="0"/>
            </a:rPr>
            <a:t>Shared equity (e.g. community land trust)</a:t>
          </a:r>
          <a:endParaRPr lang="en-US" sz="1600" dirty="0">
            <a:latin typeface="Tw Cen MT" panose="020B0602020104020603" pitchFamily="34" charset="0"/>
          </a:endParaRPr>
        </a:p>
      </dgm:t>
    </dgm:pt>
    <dgm:pt modelId="{7B410D36-EA55-4137-B751-393F996CD269}" type="parTrans" cxnId="{1FE4B5C5-5EFE-4317-ACBB-7E10527AC353}">
      <dgm:prSet/>
      <dgm:spPr/>
      <dgm:t>
        <a:bodyPr/>
        <a:lstStyle/>
        <a:p>
          <a:endParaRPr lang="en-US"/>
        </a:p>
      </dgm:t>
    </dgm:pt>
    <dgm:pt modelId="{011A78B0-EC60-4B7D-9523-367C38EBD183}" type="sibTrans" cxnId="{1FE4B5C5-5EFE-4317-ACBB-7E10527AC353}">
      <dgm:prSet/>
      <dgm:spPr/>
      <dgm:t>
        <a:bodyPr/>
        <a:lstStyle/>
        <a:p>
          <a:endParaRPr lang="en-US"/>
        </a:p>
      </dgm:t>
    </dgm:pt>
    <dgm:pt modelId="{270929CF-69C4-4CAF-9958-1601E60B6ACE}">
      <dgm:prSet phldrT="[Text]" custT="1"/>
      <dgm:spPr/>
      <dgm:t>
        <a:bodyPr/>
        <a:lstStyle/>
        <a:p>
          <a:r>
            <a:rPr lang="en-US" sz="1600" dirty="0" smtClean="0">
              <a:latin typeface="Tw Cen MT" panose="020B0602020104020603" pitchFamily="34" charset="0"/>
            </a:rPr>
            <a:t>Down payment assistance</a:t>
          </a:r>
          <a:endParaRPr lang="en-US" sz="1600" dirty="0">
            <a:latin typeface="Tw Cen MT" panose="020B0602020104020603" pitchFamily="34" charset="0"/>
          </a:endParaRPr>
        </a:p>
      </dgm:t>
    </dgm:pt>
    <dgm:pt modelId="{8D2B65A7-2C33-47E5-8346-327476042620}" type="parTrans" cxnId="{E45A9C8A-A156-465D-87D2-FD5EFE1CE5A6}">
      <dgm:prSet/>
      <dgm:spPr/>
      <dgm:t>
        <a:bodyPr/>
        <a:lstStyle/>
        <a:p>
          <a:endParaRPr lang="en-US"/>
        </a:p>
      </dgm:t>
    </dgm:pt>
    <dgm:pt modelId="{809EA0A5-3125-4C94-9285-2AA7011E02A6}" type="sibTrans" cxnId="{E45A9C8A-A156-465D-87D2-FD5EFE1CE5A6}">
      <dgm:prSet/>
      <dgm:spPr/>
      <dgm:t>
        <a:bodyPr/>
        <a:lstStyle/>
        <a:p>
          <a:endParaRPr lang="en-US"/>
        </a:p>
      </dgm:t>
    </dgm:pt>
    <dgm:pt modelId="{0A9D3E32-0429-4C40-A314-DF0FAC29B73B}">
      <dgm:prSet phldrT="[Text]" custT="1"/>
      <dgm:spPr/>
      <dgm:t>
        <a:bodyPr/>
        <a:lstStyle/>
        <a:p>
          <a:r>
            <a:rPr lang="en-US" sz="1600" dirty="0" smtClean="0">
              <a:latin typeface="Tw Cen MT" panose="020B0602020104020603" pitchFamily="34" charset="0"/>
            </a:rPr>
            <a:t>Older adults</a:t>
          </a:r>
          <a:endParaRPr lang="en-US" sz="1600" dirty="0">
            <a:latin typeface="Tw Cen MT" panose="020B0602020104020603" pitchFamily="34" charset="0"/>
          </a:endParaRPr>
        </a:p>
      </dgm:t>
    </dgm:pt>
    <dgm:pt modelId="{46CA9DE9-B627-4790-AF87-1341C07FDF56}" type="parTrans" cxnId="{4BC1FF94-5EFF-43BD-9811-9E51745A427A}">
      <dgm:prSet/>
      <dgm:spPr/>
      <dgm:t>
        <a:bodyPr/>
        <a:lstStyle/>
        <a:p>
          <a:endParaRPr lang="en-US"/>
        </a:p>
      </dgm:t>
    </dgm:pt>
    <dgm:pt modelId="{7085FCC7-BE7D-45FD-9549-68EB05693CC8}" type="sibTrans" cxnId="{4BC1FF94-5EFF-43BD-9811-9E51745A427A}">
      <dgm:prSet/>
      <dgm:spPr/>
      <dgm:t>
        <a:bodyPr/>
        <a:lstStyle/>
        <a:p>
          <a:endParaRPr lang="en-US"/>
        </a:p>
      </dgm:t>
    </dgm:pt>
    <dgm:pt modelId="{65354E51-CD13-4FD0-93DA-BB68D7B359B6}">
      <dgm:prSet phldrT="[Text]" custT="1"/>
      <dgm:spPr/>
      <dgm:t>
        <a:bodyPr/>
        <a:lstStyle/>
        <a:p>
          <a:r>
            <a:rPr lang="en-US" sz="1600" dirty="0" smtClean="0">
              <a:latin typeface="Tw Cen MT" panose="020B0602020104020603" pitchFamily="34" charset="0"/>
            </a:rPr>
            <a:t>People with disabilities</a:t>
          </a:r>
          <a:endParaRPr lang="en-US" sz="1600" dirty="0">
            <a:latin typeface="Tw Cen MT" panose="020B0602020104020603" pitchFamily="34" charset="0"/>
          </a:endParaRPr>
        </a:p>
      </dgm:t>
    </dgm:pt>
    <dgm:pt modelId="{E54C4147-49F8-4003-8409-2C559774CE9D}" type="parTrans" cxnId="{C8BD9E18-12EE-4264-B729-83BB09093C2B}">
      <dgm:prSet/>
      <dgm:spPr/>
      <dgm:t>
        <a:bodyPr/>
        <a:lstStyle/>
        <a:p>
          <a:endParaRPr lang="en-US"/>
        </a:p>
      </dgm:t>
    </dgm:pt>
    <dgm:pt modelId="{4B100DC9-259F-4F94-BB44-7F99A97698DF}" type="sibTrans" cxnId="{C8BD9E18-12EE-4264-B729-83BB09093C2B}">
      <dgm:prSet/>
      <dgm:spPr/>
      <dgm:t>
        <a:bodyPr/>
        <a:lstStyle/>
        <a:p>
          <a:endParaRPr lang="en-US"/>
        </a:p>
      </dgm:t>
    </dgm:pt>
    <dgm:pt modelId="{737FB136-46F9-4DC5-83EB-060777937E99}">
      <dgm:prSet phldrT="[Text]" custT="1"/>
      <dgm:spPr/>
      <dgm:t>
        <a:bodyPr/>
        <a:lstStyle/>
        <a:p>
          <a:r>
            <a:rPr lang="en-US" sz="1600" dirty="0" smtClean="0">
              <a:latin typeface="Tw Cen MT" panose="020B0602020104020603" pitchFamily="34" charset="0"/>
            </a:rPr>
            <a:t>Other special needs</a:t>
          </a:r>
          <a:endParaRPr lang="en-US" sz="1600" dirty="0">
            <a:latin typeface="Tw Cen MT" panose="020B0602020104020603" pitchFamily="34" charset="0"/>
          </a:endParaRPr>
        </a:p>
      </dgm:t>
    </dgm:pt>
    <dgm:pt modelId="{21400F84-974F-4AB9-80AB-49BF0E4865A7}" type="parTrans" cxnId="{4740DBC2-6E5C-4CDE-814F-76D7EFF3AFE1}">
      <dgm:prSet/>
      <dgm:spPr/>
      <dgm:t>
        <a:bodyPr/>
        <a:lstStyle/>
        <a:p>
          <a:endParaRPr lang="en-US"/>
        </a:p>
      </dgm:t>
    </dgm:pt>
    <dgm:pt modelId="{F552E4AA-EAD7-4999-B1DD-59E94F34CA20}" type="sibTrans" cxnId="{4740DBC2-6E5C-4CDE-814F-76D7EFF3AFE1}">
      <dgm:prSet/>
      <dgm:spPr/>
      <dgm:t>
        <a:bodyPr/>
        <a:lstStyle/>
        <a:p>
          <a:endParaRPr lang="en-US"/>
        </a:p>
      </dgm:t>
    </dgm:pt>
    <dgm:pt modelId="{113F9061-BC8B-400C-B0C5-4883E796DB82}">
      <dgm:prSet phldrT="[Text]" custT="1"/>
      <dgm:spPr/>
      <dgm:t>
        <a:bodyPr/>
        <a:lstStyle/>
        <a:p>
          <a:r>
            <a:rPr lang="en-US" sz="1600" dirty="0" smtClean="0">
              <a:latin typeface="Tw Cen MT" panose="020B0602020104020603" pitchFamily="34" charset="0"/>
            </a:rPr>
            <a:t>NOAH (Naturally Occurring Affordable Housing)</a:t>
          </a:r>
          <a:endParaRPr lang="en-US" sz="1600" dirty="0">
            <a:latin typeface="Tw Cen MT" panose="020B0602020104020603" pitchFamily="34" charset="0"/>
          </a:endParaRPr>
        </a:p>
      </dgm:t>
    </dgm:pt>
    <dgm:pt modelId="{69CBF89B-8E1A-48AE-836C-BA22A2551767}" type="parTrans" cxnId="{12A0EB6D-B361-4945-B0F6-896680F54593}">
      <dgm:prSet/>
      <dgm:spPr/>
      <dgm:t>
        <a:bodyPr/>
        <a:lstStyle/>
        <a:p>
          <a:endParaRPr lang="en-US"/>
        </a:p>
      </dgm:t>
    </dgm:pt>
    <dgm:pt modelId="{93D8B747-4A28-47E7-8AF1-0D3CFE2FA5C7}" type="sibTrans" cxnId="{12A0EB6D-B361-4945-B0F6-896680F54593}">
      <dgm:prSet/>
      <dgm:spPr/>
      <dgm:t>
        <a:bodyPr/>
        <a:lstStyle/>
        <a:p>
          <a:endParaRPr lang="en-US"/>
        </a:p>
      </dgm:t>
    </dgm:pt>
    <dgm:pt modelId="{552CCA80-8047-48C2-AD01-814233BFA2F7}">
      <dgm:prSet phldrT="[Text]" custT="1"/>
      <dgm:spPr/>
      <dgm:t>
        <a:bodyPr/>
        <a:lstStyle/>
        <a:p>
          <a:r>
            <a:rPr lang="en-US" sz="1600" dirty="0" smtClean="0">
              <a:latin typeface="Tw Cen MT" panose="020B0602020104020603" pitchFamily="34" charset="0"/>
            </a:rPr>
            <a:t>Low-interest loans</a:t>
          </a:r>
          <a:endParaRPr lang="en-US" sz="1600" dirty="0">
            <a:latin typeface="Tw Cen MT" panose="020B0602020104020603" pitchFamily="34" charset="0"/>
          </a:endParaRPr>
        </a:p>
      </dgm:t>
    </dgm:pt>
    <dgm:pt modelId="{2C6CD064-285E-4CEF-A7AD-F7110E2493F0}" type="parTrans" cxnId="{FB76DDDD-EDB1-4EFA-83A0-CFA1F1EE7A29}">
      <dgm:prSet/>
      <dgm:spPr/>
      <dgm:t>
        <a:bodyPr/>
        <a:lstStyle/>
        <a:p>
          <a:endParaRPr lang="en-US"/>
        </a:p>
      </dgm:t>
    </dgm:pt>
    <dgm:pt modelId="{17D28DA6-52C9-47DA-B835-D2697DAD3BB8}" type="sibTrans" cxnId="{FB76DDDD-EDB1-4EFA-83A0-CFA1F1EE7A29}">
      <dgm:prSet/>
      <dgm:spPr/>
      <dgm:t>
        <a:bodyPr/>
        <a:lstStyle/>
        <a:p>
          <a:endParaRPr lang="en-US"/>
        </a:p>
      </dgm:t>
    </dgm:pt>
    <dgm:pt modelId="{DF4E88F1-2B2A-44AE-B75C-E986FFE24FB8}">
      <dgm:prSet phldrT="[Text]" custT="1"/>
      <dgm:spPr/>
      <dgm:t>
        <a:bodyPr/>
        <a:lstStyle/>
        <a:p>
          <a:r>
            <a:rPr lang="en-US" sz="1600" dirty="0" smtClean="0">
              <a:latin typeface="Tw Cen MT" panose="020B0602020104020603" pitchFamily="34" charset="0"/>
            </a:rPr>
            <a:t>Affordable construction</a:t>
          </a:r>
          <a:endParaRPr lang="en-US" sz="1600" dirty="0">
            <a:latin typeface="Tw Cen MT" panose="020B0602020104020603" pitchFamily="34" charset="0"/>
          </a:endParaRPr>
        </a:p>
      </dgm:t>
    </dgm:pt>
    <dgm:pt modelId="{518D0ACA-0A36-43F2-BAFF-D1DE2C9D52E6}" type="parTrans" cxnId="{EB7A9A3E-5F49-4440-9F59-B878BAAF7D68}">
      <dgm:prSet/>
      <dgm:spPr/>
      <dgm:t>
        <a:bodyPr/>
        <a:lstStyle/>
        <a:p>
          <a:endParaRPr lang="en-US"/>
        </a:p>
      </dgm:t>
    </dgm:pt>
    <dgm:pt modelId="{668084B8-C407-4C72-BF2A-6BBEA63B95A9}" type="sibTrans" cxnId="{EB7A9A3E-5F49-4440-9F59-B878BAAF7D68}">
      <dgm:prSet/>
      <dgm:spPr/>
      <dgm:t>
        <a:bodyPr/>
        <a:lstStyle/>
        <a:p>
          <a:endParaRPr lang="en-US"/>
        </a:p>
      </dgm:t>
    </dgm:pt>
    <dgm:pt modelId="{84180A0C-D4D6-4B9B-9C6E-13C539363E92}">
      <dgm:prSet phldrT="[Text]" custT="1"/>
      <dgm:spPr/>
      <dgm:t>
        <a:bodyPr/>
        <a:lstStyle/>
        <a:p>
          <a:r>
            <a:rPr lang="en-US" sz="1600" dirty="0" smtClean="0">
              <a:latin typeface="Tw Cen MT" panose="020B0602020104020603" pitchFamily="34" charset="0"/>
            </a:rPr>
            <a:t>Home rehab and weatherization</a:t>
          </a:r>
          <a:endParaRPr lang="en-US" sz="1600" dirty="0">
            <a:latin typeface="Tw Cen MT" panose="020B0602020104020603" pitchFamily="34" charset="0"/>
          </a:endParaRPr>
        </a:p>
      </dgm:t>
    </dgm:pt>
    <dgm:pt modelId="{4BEBAFFC-A688-4948-99A2-C259EEC14498}" type="parTrans" cxnId="{B5C6CFE5-744B-4F8D-830A-9CC0BA3C9977}">
      <dgm:prSet/>
      <dgm:spPr/>
      <dgm:t>
        <a:bodyPr/>
        <a:lstStyle/>
        <a:p>
          <a:endParaRPr lang="en-US"/>
        </a:p>
      </dgm:t>
    </dgm:pt>
    <dgm:pt modelId="{F24010D4-E6FF-49FC-9A1A-0C82A6ED0284}" type="sibTrans" cxnId="{B5C6CFE5-744B-4F8D-830A-9CC0BA3C9977}">
      <dgm:prSet/>
      <dgm:spPr/>
      <dgm:t>
        <a:bodyPr/>
        <a:lstStyle/>
        <a:p>
          <a:endParaRPr lang="en-US"/>
        </a:p>
      </dgm:t>
    </dgm:pt>
    <dgm:pt modelId="{FA10DE23-0D69-4F08-B348-6347DD4FD831}">
      <dgm:prSet phldrT="[Text]" custT="1"/>
      <dgm:spPr/>
      <dgm:t>
        <a:bodyPr/>
        <a:lstStyle/>
        <a:p>
          <a:r>
            <a:rPr lang="en-US" sz="1600" dirty="0" smtClean="0">
              <a:latin typeface="Tw Cen MT" panose="020B0602020104020603" pitchFamily="34" charset="0"/>
            </a:rPr>
            <a:t>Vouchers</a:t>
          </a:r>
          <a:endParaRPr lang="en-US" sz="1600" dirty="0">
            <a:latin typeface="Tw Cen MT" panose="020B0602020104020603" pitchFamily="34" charset="0"/>
          </a:endParaRPr>
        </a:p>
      </dgm:t>
    </dgm:pt>
    <dgm:pt modelId="{BA69A6ED-151A-47F7-A695-2D2332AF10EC}" type="parTrans" cxnId="{E42D19FC-2EE8-4884-AB75-CAB4B42649DB}">
      <dgm:prSet/>
      <dgm:spPr/>
      <dgm:t>
        <a:bodyPr/>
        <a:lstStyle/>
        <a:p>
          <a:endParaRPr lang="en-US"/>
        </a:p>
      </dgm:t>
    </dgm:pt>
    <dgm:pt modelId="{7BEE4D7C-A7D7-449B-8864-7BD231FFBCB6}" type="sibTrans" cxnId="{E42D19FC-2EE8-4884-AB75-CAB4B42649DB}">
      <dgm:prSet/>
      <dgm:spPr/>
      <dgm:t>
        <a:bodyPr/>
        <a:lstStyle/>
        <a:p>
          <a:endParaRPr lang="en-US"/>
        </a:p>
      </dgm:t>
    </dgm:pt>
    <dgm:pt modelId="{E6BBC586-879F-40A8-AB4C-69775E10CC76}" type="pres">
      <dgm:prSet presAssocID="{19340D70-F660-4626-995C-6B67070E43F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8C4F542-0C4F-49B7-9F3B-41A289A21CDC}" type="pres">
      <dgm:prSet presAssocID="{19340D70-F660-4626-995C-6B67070E43F9}" presName="fgShape" presStyleLbl="fgShp" presStyleIdx="0" presStyleCnt="1" custLinFactNeighborX="731" custLinFactNeighborY="32323"/>
      <dgm:spPr/>
    </dgm:pt>
    <dgm:pt modelId="{219197E0-5AB2-40E1-96F3-75D7CD5102F5}" type="pres">
      <dgm:prSet presAssocID="{19340D70-F660-4626-995C-6B67070E43F9}" presName="linComp" presStyleCnt="0"/>
      <dgm:spPr/>
    </dgm:pt>
    <dgm:pt modelId="{BD9D9C52-303A-4712-BA2A-5D0C2268996C}" type="pres">
      <dgm:prSet presAssocID="{9506ECFF-2F0B-41BB-A534-68B9B92A6EC4}" presName="compNode" presStyleCnt="0"/>
      <dgm:spPr/>
    </dgm:pt>
    <dgm:pt modelId="{4C3472EE-1E96-4606-A31D-20CF53F4E91B}" type="pres">
      <dgm:prSet presAssocID="{9506ECFF-2F0B-41BB-A534-68B9B92A6EC4}" presName="bkgdShape" presStyleLbl="node1" presStyleIdx="0" presStyleCnt="3"/>
      <dgm:spPr/>
      <dgm:t>
        <a:bodyPr/>
        <a:lstStyle/>
        <a:p>
          <a:endParaRPr lang="en-US"/>
        </a:p>
      </dgm:t>
    </dgm:pt>
    <dgm:pt modelId="{896E781F-4E16-4C11-9182-5A57DCEBFA97}" type="pres">
      <dgm:prSet presAssocID="{9506ECFF-2F0B-41BB-A534-68B9B92A6EC4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83B68D-15E9-4949-8278-069F8D4B6A84}" type="pres">
      <dgm:prSet presAssocID="{9506ECFF-2F0B-41BB-A534-68B9B92A6EC4}" presName="invisiNode" presStyleLbl="node1" presStyleIdx="0" presStyleCnt="3"/>
      <dgm:spPr/>
    </dgm:pt>
    <dgm:pt modelId="{D7520B9C-6ED8-44B9-A344-0D6D3929D50D}" type="pres">
      <dgm:prSet presAssocID="{9506ECFF-2F0B-41BB-A534-68B9B92A6EC4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EA4CEFAF-3794-479E-AC16-7EE77675DCE1}" type="pres">
      <dgm:prSet presAssocID="{E1534E98-51EE-401B-81A4-EBF93C0AE9D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D39339D-A963-4337-ACBB-C89AD3B6A744}" type="pres">
      <dgm:prSet presAssocID="{3ED22D99-5C02-4B13-920F-190DACD0EEE3}" presName="compNode" presStyleCnt="0"/>
      <dgm:spPr/>
    </dgm:pt>
    <dgm:pt modelId="{1B07FD4B-7F41-42BE-AB8F-AE664EB48F20}" type="pres">
      <dgm:prSet presAssocID="{3ED22D99-5C02-4B13-920F-190DACD0EEE3}" presName="bkgdShape" presStyleLbl="node1" presStyleIdx="1" presStyleCnt="3"/>
      <dgm:spPr/>
      <dgm:t>
        <a:bodyPr/>
        <a:lstStyle/>
        <a:p>
          <a:endParaRPr lang="en-US"/>
        </a:p>
      </dgm:t>
    </dgm:pt>
    <dgm:pt modelId="{0B952116-2428-4485-AB9F-7B45CFE9A5CA}" type="pres">
      <dgm:prSet presAssocID="{3ED22D99-5C02-4B13-920F-190DACD0EEE3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1D5197-A9E9-4963-A302-CFE20422E8C9}" type="pres">
      <dgm:prSet presAssocID="{3ED22D99-5C02-4B13-920F-190DACD0EEE3}" presName="invisiNode" presStyleLbl="node1" presStyleIdx="1" presStyleCnt="3"/>
      <dgm:spPr/>
    </dgm:pt>
    <dgm:pt modelId="{627A0387-AE53-4473-B049-F583CC5AF283}" type="pres">
      <dgm:prSet presAssocID="{3ED22D99-5C02-4B13-920F-190DACD0EEE3}" presName="imagNode" presStyleLbl="fgImgPlace1" presStyleIdx="1" presStyleCnt="3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2B8BDE3-EEF2-4C41-AB42-46FAAEBEFA37}" type="pres">
      <dgm:prSet presAssocID="{6E0D2BB0-AF4F-458B-A4F5-7FA64B29470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138B4C9-DBD6-49EA-B9BD-560F3CBC98EB}" type="pres">
      <dgm:prSet presAssocID="{1F5DFF15-AA32-4498-8661-08FCD464D231}" presName="compNode" presStyleCnt="0"/>
      <dgm:spPr/>
    </dgm:pt>
    <dgm:pt modelId="{217E02C5-EB1A-44B1-9641-32AAABCB52C3}" type="pres">
      <dgm:prSet presAssocID="{1F5DFF15-AA32-4498-8661-08FCD464D231}" presName="bkgdShape" presStyleLbl="node1" presStyleIdx="2" presStyleCnt="3"/>
      <dgm:spPr/>
      <dgm:t>
        <a:bodyPr/>
        <a:lstStyle/>
        <a:p>
          <a:endParaRPr lang="en-US"/>
        </a:p>
      </dgm:t>
    </dgm:pt>
    <dgm:pt modelId="{DC8E1B1D-B53D-47CA-9DF1-45377BD2B62D}" type="pres">
      <dgm:prSet presAssocID="{1F5DFF15-AA32-4498-8661-08FCD464D231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466DA9-893B-4018-803D-6FEFB95A7D0C}" type="pres">
      <dgm:prSet presAssocID="{1F5DFF15-AA32-4498-8661-08FCD464D231}" presName="invisiNode" presStyleLbl="node1" presStyleIdx="2" presStyleCnt="3"/>
      <dgm:spPr/>
    </dgm:pt>
    <dgm:pt modelId="{8D51943B-7744-40D9-B5C9-2C898F6A51E1}" type="pres">
      <dgm:prSet presAssocID="{1F5DFF15-AA32-4498-8661-08FCD464D231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7927830D-75F1-4B31-AD06-13CA27408A02}" type="presOf" srcId="{FA10DE23-0D69-4F08-B348-6347DD4FD831}" destId="{0B952116-2428-4485-AB9F-7B45CFE9A5CA}" srcOrd="1" destOrd="3" presId="urn:microsoft.com/office/officeart/2005/8/layout/hList7"/>
    <dgm:cxn modelId="{CEBAADDD-534F-4132-AC8E-23F699DAB29B}" type="presOf" srcId="{3515838E-D312-435D-BB81-21498458BA1D}" destId="{217E02C5-EB1A-44B1-9641-32AAABCB52C3}" srcOrd="0" destOrd="1" presId="urn:microsoft.com/office/officeart/2005/8/layout/hList7"/>
    <dgm:cxn modelId="{4A7743D5-9C4D-44BD-92EE-26F2ABAFC55F}" type="presOf" srcId="{552CCA80-8047-48C2-AD01-814233BFA2F7}" destId="{217E02C5-EB1A-44B1-9641-32AAABCB52C3}" srcOrd="0" destOrd="3" presId="urn:microsoft.com/office/officeart/2005/8/layout/hList7"/>
    <dgm:cxn modelId="{4740DBC2-6E5C-4CDE-814F-76D7EFF3AFE1}" srcId="{9506ECFF-2F0B-41BB-A534-68B9B92A6EC4}" destId="{737FB136-46F9-4DC5-83EB-060777937E99}" srcOrd="3" destOrd="0" parTransId="{21400F84-974F-4AB9-80AB-49BF0E4865A7}" sibTransId="{F552E4AA-EAD7-4999-B1DD-59E94F34CA20}"/>
    <dgm:cxn modelId="{9F2DD1C2-8255-4E58-95E7-EC753A8CF2AD}" type="presOf" srcId="{7491396E-A3DA-4AF9-BFB4-51579047D566}" destId="{896E781F-4E16-4C11-9182-5A57DCEBFA97}" srcOrd="1" destOrd="1" presId="urn:microsoft.com/office/officeart/2005/8/layout/hList7"/>
    <dgm:cxn modelId="{239E6883-977B-4335-8384-745320787213}" type="presOf" srcId="{6E0D2BB0-AF4F-458B-A4F5-7FA64B29470D}" destId="{72B8BDE3-EEF2-4C41-AB42-46FAAEBEFA37}" srcOrd="0" destOrd="0" presId="urn:microsoft.com/office/officeart/2005/8/layout/hList7"/>
    <dgm:cxn modelId="{9690648C-AB9B-46D8-BAC5-6E22D2CC291B}" type="presOf" srcId="{3515838E-D312-435D-BB81-21498458BA1D}" destId="{DC8E1B1D-B53D-47CA-9DF1-45377BD2B62D}" srcOrd="1" destOrd="1" presId="urn:microsoft.com/office/officeart/2005/8/layout/hList7"/>
    <dgm:cxn modelId="{AB4D06B7-3FE0-41A1-8182-8A0116591718}" srcId="{19340D70-F660-4626-995C-6B67070E43F9}" destId="{3ED22D99-5C02-4B13-920F-190DACD0EEE3}" srcOrd="1" destOrd="0" parTransId="{F496A802-17EA-4F0B-B1A3-9FCE672BDF8E}" sibTransId="{6E0D2BB0-AF4F-458B-A4F5-7FA64B29470D}"/>
    <dgm:cxn modelId="{98A8F5B2-4810-4105-AD93-7D9D0959E5EE}" type="presOf" srcId="{9506ECFF-2F0B-41BB-A534-68B9B92A6EC4}" destId="{4C3472EE-1E96-4606-A31D-20CF53F4E91B}" srcOrd="0" destOrd="0" presId="urn:microsoft.com/office/officeart/2005/8/layout/hList7"/>
    <dgm:cxn modelId="{0221C801-4828-4C2F-AA60-2650C7DACE6B}" type="presOf" srcId="{3ED22D99-5C02-4B13-920F-190DACD0EEE3}" destId="{1B07FD4B-7F41-42BE-AB8F-AE664EB48F20}" srcOrd="0" destOrd="0" presId="urn:microsoft.com/office/officeart/2005/8/layout/hList7"/>
    <dgm:cxn modelId="{2E3302E6-A297-4089-A0AC-EE66263A5E9C}" type="presOf" srcId="{84180A0C-D4D6-4B9B-9C6E-13C539363E92}" destId="{DC8E1B1D-B53D-47CA-9DF1-45377BD2B62D}" srcOrd="1" destOrd="5" presId="urn:microsoft.com/office/officeart/2005/8/layout/hList7"/>
    <dgm:cxn modelId="{2B2E5C21-DEC1-4355-95AC-58554966D1AC}" type="presOf" srcId="{113F9061-BC8B-400C-B0C5-4883E796DB82}" destId="{1B07FD4B-7F41-42BE-AB8F-AE664EB48F20}" srcOrd="0" destOrd="4" presId="urn:microsoft.com/office/officeart/2005/8/layout/hList7"/>
    <dgm:cxn modelId="{EB7A9A3E-5F49-4440-9F59-B878BAAF7D68}" srcId="{1F5DFF15-AA32-4498-8661-08FCD464D231}" destId="{DF4E88F1-2B2A-44AE-B75C-E986FFE24FB8}" srcOrd="3" destOrd="0" parTransId="{518D0ACA-0A36-43F2-BAFF-D1DE2C9D52E6}" sibTransId="{668084B8-C407-4C72-BF2A-6BBEA63B95A9}"/>
    <dgm:cxn modelId="{B1EA0B0A-27C2-4270-A538-F29570EA2CBA}" srcId="{9506ECFF-2F0B-41BB-A534-68B9B92A6EC4}" destId="{7491396E-A3DA-4AF9-BFB4-51579047D566}" srcOrd="0" destOrd="0" parTransId="{9C63F8D2-AF1A-4709-95C7-E14455C20C36}" sibTransId="{2C713DBE-4294-4382-8BDF-ED8F3CF72863}"/>
    <dgm:cxn modelId="{0470C42A-3EEF-4EC8-A0F1-F0DDC3BC7ECB}" type="presOf" srcId="{270929CF-69C4-4CAF-9958-1601E60B6ACE}" destId="{217E02C5-EB1A-44B1-9641-32AAABCB52C3}" srcOrd="0" destOrd="2" presId="urn:microsoft.com/office/officeart/2005/8/layout/hList7"/>
    <dgm:cxn modelId="{54A1EB6F-B357-46AA-A513-ABDCF3C82947}" type="presOf" srcId="{737FB136-46F9-4DC5-83EB-060777937E99}" destId="{896E781F-4E16-4C11-9182-5A57DCEBFA97}" srcOrd="1" destOrd="4" presId="urn:microsoft.com/office/officeart/2005/8/layout/hList7"/>
    <dgm:cxn modelId="{476CC63C-1A0E-4146-AD2E-F27681A8EEF8}" srcId="{19340D70-F660-4626-995C-6B67070E43F9}" destId="{1F5DFF15-AA32-4498-8661-08FCD464D231}" srcOrd="2" destOrd="0" parTransId="{6B48A744-69E1-40A0-96BB-951635352C6F}" sibTransId="{A248B6E9-2D68-4128-B3B6-9D1386F045FE}"/>
    <dgm:cxn modelId="{A68B263B-86EF-4088-B884-4BAC2E31D25A}" type="presOf" srcId="{0A9D3E32-0429-4C40-A314-DF0FAC29B73B}" destId="{4C3472EE-1E96-4606-A31D-20CF53F4E91B}" srcOrd="0" destOrd="2" presId="urn:microsoft.com/office/officeart/2005/8/layout/hList7"/>
    <dgm:cxn modelId="{12A0EB6D-B361-4945-B0F6-896680F54593}" srcId="{3ED22D99-5C02-4B13-920F-190DACD0EEE3}" destId="{113F9061-BC8B-400C-B0C5-4883E796DB82}" srcOrd="3" destOrd="0" parTransId="{69CBF89B-8E1A-48AE-836C-BA22A2551767}" sibTransId="{93D8B747-4A28-47E7-8AF1-0D3CFE2FA5C7}"/>
    <dgm:cxn modelId="{83349968-D5BE-40D4-9FF0-0AD68BE4EE6E}" type="presOf" srcId="{1F5DFF15-AA32-4498-8661-08FCD464D231}" destId="{DC8E1B1D-B53D-47CA-9DF1-45377BD2B62D}" srcOrd="1" destOrd="0" presId="urn:microsoft.com/office/officeart/2005/8/layout/hList7"/>
    <dgm:cxn modelId="{1FE4B5C5-5EFE-4317-ACBB-7E10527AC353}" srcId="{1F5DFF15-AA32-4498-8661-08FCD464D231}" destId="{3515838E-D312-435D-BB81-21498458BA1D}" srcOrd="0" destOrd="0" parTransId="{7B410D36-EA55-4137-B751-393F996CD269}" sibTransId="{011A78B0-EC60-4B7D-9523-367C38EBD183}"/>
    <dgm:cxn modelId="{F1C020D5-DC4E-44EC-BFE6-1AFB5F7862E6}" type="presOf" srcId="{9506ECFF-2F0B-41BB-A534-68B9B92A6EC4}" destId="{896E781F-4E16-4C11-9182-5A57DCEBFA97}" srcOrd="1" destOrd="0" presId="urn:microsoft.com/office/officeart/2005/8/layout/hList7"/>
    <dgm:cxn modelId="{57C01CA0-ED7E-4528-A3DC-5004EA6C9684}" srcId="{3ED22D99-5C02-4B13-920F-190DACD0EEE3}" destId="{B2BDDD47-1850-406A-BA1B-66735928C989}" srcOrd="1" destOrd="0" parTransId="{19538D56-C535-405A-A230-AF2999CAEA3C}" sibTransId="{325A158B-BE8D-49E8-BDBE-18CBE9265AFF}"/>
    <dgm:cxn modelId="{C8BD9E18-12EE-4264-B729-83BB09093C2B}" srcId="{9506ECFF-2F0B-41BB-A534-68B9B92A6EC4}" destId="{65354E51-CD13-4FD0-93DA-BB68D7B359B6}" srcOrd="2" destOrd="0" parTransId="{E54C4147-49F8-4003-8409-2C559774CE9D}" sibTransId="{4B100DC9-259F-4F94-BB44-7F99A97698DF}"/>
    <dgm:cxn modelId="{3E57C6E1-06EC-468D-9938-EC2D4EE97B32}" type="presOf" srcId="{7491396E-A3DA-4AF9-BFB4-51579047D566}" destId="{4C3472EE-1E96-4606-A31D-20CF53F4E91B}" srcOrd="0" destOrd="1" presId="urn:microsoft.com/office/officeart/2005/8/layout/hList7"/>
    <dgm:cxn modelId="{638D5098-2688-4A22-8256-1E78DC03E4A3}" type="presOf" srcId="{737FB136-46F9-4DC5-83EB-060777937E99}" destId="{4C3472EE-1E96-4606-A31D-20CF53F4E91B}" srcOrd="0" destOrd="4" presId="urn:microsoft.com/office/officeart/2005/8/layout/hList7"/>
    <dgm:cxn modelId="{9F68B1D3-A54F-4912-84D9-036985832661}" type="presOf" srcId="{0A9D3E32-0429-4C40-A314-DF0FAC29B73B}" destId="{896E781F-4E16-4C11-9182-5A57DCEBFA97}" srcOrd="1" destOrd="2" presId="urn:microsoft.com/office/officeart/2005/8/layout/hList7"/>
    <dgm:cxn modelId="{E45A9C8A-A156-465D-87D2-FD5EFE1CE5A6}" srcId="{1F5DFF15-AA32-4498-8661-08FCD464D231}" destId="{270929CF-69C4-4CAF-9958-1601E60B6ACE}" srcOrd="1" destOrd="0" parTransId="{8D2B65A7-2C33-47E5-8346-327476042620}" sibTransId="{809EA0A5-3125-4C94-9285-2AA7011E02A6}"/>
    <dgm:cxn modelId="{DFACD315-E0F7-44F6-B608-00C27735E5BA}" type="presOf" srcId="{113F9061-BC8B-400C-B0C5-4883E796DB82}" destId="{0B952116-2428-4485-AB9F-7B45CFE9A5CA}" srcOrd="1" destOrd="4" presId="urn:microsoft.com/office/officeart/2005/8/layout/hList7"/>
    <dgm:cxn modelId="{12A623B9-F77C-4834-BD87-38139C242E18}" type="presOf" srcId="{65354E51-CD13-4FD0-93DA-BB68D7B359B6}" destId="{896E781F-4E16-4C11-9182-5A57DCEBFA97}" srcOrd="1" destOrd="3" presId="urn:microsoft.com/office/officeart/2005/8/layout/hList7"/>
    <dgm:cxn modelId="{14EBB83E-BA91-4367-952A-8C0B0E2B469B}" type="presOf" srcId="{FA10DE23-0D69-4F08-B348-6347DD4FD831}" destId="{1B07FD4B-7F41-42BE-AB8F-AE664EB48F20}" srcOrd="0" destOrd="3" presId="urn:microsoft.com/office/officeart/2005/8/layout/hList7"/>
    <dgm:cxn modelId="{10DC1260-0411-4F6F-BC31-B64471056AA9}" type="presOf" srcId="{B2BDDD47-1850-406A-BA1B-66735928C989}" destId="{0B952116-2428-4485-AB9F-7B45CFE9A5CA}" srcOrd="1" destOrd="2" presId="urn:microsoft.com/office/officeart/2005/8/layout/hList7"/>
    <dgm:cxn modelId="{2F66907B-B6C6-4ACC-8406-08872B0300DB}" srcId="{3ED22D99-5C02-4B13-920F-190DACD0EEE3}" destId="{B55A0E8E-5E9A-4930-B853-D41C9D9D1CF4}" srcOrd="0" destOrd="0" parTransId="{0509C773-6654-47D7-B132-FC0B12F485C5}" sibTransId="{01BDC97C-66D3-482B-9D10-0F6A3B0A872B}"/>
    <dgm:cxn modelId="{510D7288-0A07-4609-80A7-BB477FC5A876}" type="presOf" srcId="{19340D70-F660-4626-995C-6B67070E43F9}" destId="{E6BBC586-879F-40A8-AB4C-69775E10CC76}" srcOrd="0" destOrd="0" presId="urn:microsoft.com/office/officeart/2005/8/layout/hList7"/>
    <dgm:cxn modelId="{DE557614-25D9-41AC-8386-00C05B74D8B5}" type="presOf" srcId="{65354E51-CD13-4FD0-93DA-BB68D7B359B6}" destId="{4C3472EE-1E96-4606-A31D-20CF53F4E91B}" srcOrd="0" destOrd="3" presId="urn:microsoft.com/office/officeart/2005/8/layout/hList7"/>
    <dgm:cxn modelId="{A5E2B888-0E68-4D2A-B7D1-F6E939AFB693}" type="presOf" srcId="{B55A0E8E-5E9A-4930-B853-D41C9D9D1CF4}" destId="{0B952116-2428-4485-AB9F-7B45CFE9A5CA}" srcOrd="1" destOrd="1" presId="urn:microsoft.com/office/officeart/2005/8/layout/hList7"/>
    <dgm:cxn modelId="{14AEBAEF-F9CB-4E54-87FA-EEF135B7591F}" type="presOf" srcId="{B55A0E8E-5E9A-4930-B853-D41C9D9D1CF4}" destId="{1B07FD4B-7F41-42BE-AB8F-AE664EB48F20}" srcOrd="0" destOrd="1" presId="urn:microsoft.com/office/officeart/2005/8/layout/hList7"/>
    <dgm:cxn modelId="{907BB93C-ED37-4730-8F28-F308C7091DB4}" type="presOf" srcId="{DF4E88F1-2B2A-44AE-B75C-E986FFE24FB8}" destId="{217E02C5-EB1A-44B1-9641-32AAABCB52C3}" srcOrd="0" destOrd="4" presId="urn:microsoft.com/office/officeart/2005/8/layout/hList7"/>
    <dgm:cxn modelId="{7B3795C2-0139-493B-8889-4E0C1FF49A79}" type="presOf" srcId="{E1534E98-51EE-401B-81A4-EBF93C0AE9D5}" destId="{EA4CEFAF-3794-479E-AC16-7EE77675DCE1}" srcOrd="0" destOrd="0" presId="urn:microsoft.com/office/officeart/2005/8/layout/hList7"/>
    <dgm:cxn modelId="{F4F4CE1D-AB7A-4CC3-97F0-EB6D929D4985}" type="presOf" srcId="{B2BDDD47-1850-406A-BA1B-66735928C989}" destId="{1B07FD4B-7F41-42BE-AB8F-AE664EB48F20}" srcOrd="0" destOrd="2" presId="urn:microsoft.com/office/officeart/2005/8/layout/hList7"/>
    <dgm:cxn modelId="{B5C6CFE5-744B-4F8D-830A-9CC0BA3C9977}" srcId="{1F5DFF15-AA32-4498-8661-08FCD464D231}" destId="{84180A0C-D4D6-4B9B-9C6E-13C539363E92}" srcOrd="4" destOrd="0" parTransId="{4BEBAFFC-A688-4948-99A2-C259EEC14498}" sibTransId="{F24010D4-E6FF-49FC-9A1A-0C82A6ED0284}"/>
    <dgm:cxn modelId="{D1E2D261-3AED-4308-85CA-41B48CB5F8F8}" srcId="{19340D70-F660-4626-995C-6B67070E43F9}" destId="{9506ECFF-2F0B-41BB-A534-68B9B92A6EC4}" srcOrd="0" destOrd="0" parTransId="{B25EB6FF-3C22-4DCE-BCA1-BA2770F41DF1}" sibTransId="{E1534E98-51EE-401B-81A4-EBF93C0AE9D5}"/>
    <dgm:cxn modelId="{E42D19FC-2EE8-4884-AB75-CAB4B42649DB}" srcId="{3ED22D99-5C02-4B13-920F-190DACD0EEE3}" destId="{FA10DE23-0D69-4F08-B348-6347DD4FD831}" srcOrd="2" destOrd="0" parTransId="{BA69A6ED-151A-47F7-A695-2D2332AF10EC}" sibTransId="{7BEE4D7C-A7D7-449B-8864-7BD231FFBCB6}"/>
    <dgm:cxn modelId="{9F233D26-6A1D-4350-8743-B4EBD43E2ED2}" type="presOf" srcId="{3ED22D99-5C02-4B13-920F-190DACD0EEE3}" destId="{0B952116-2428-4485-AB9F-7B45CFE9A5CA}" srcOrd="1" destOrd="0" presId="urn:microsoft.com/office/officeart/2005/8/layout/hList7"/>
    <dgm:cxn modelId="{C75485E5-E959-452C-B31A-BE61E35C7F48}" type="presOf" srcId="{84180A0C-D4D6-4B9B-9C6E-13C539363E92}" destId="{217E02C5-EB1A-44B1-9641-32AAABCB52C3}" srcOrd="0" destOrd="5" presId="urn:microsoft.com/office/officeart/2005/8/layout/hList7"/>
    <dgm:cxn modelId="{6F907631-0453-41FD-B5A3-11E379FFE2D4}" type="presOf" srcId="{552CCA80-8047-48C2-AD01-814233BFA2F7}" destId="{DC8E1B1D-B53D-47CA-9DF1-45377BD2B62D}" srcOrd="1" destOrd="3" presId="urn:microsoft.com/office/officeart/2005/8/layout/hList7"/>
    <dgm:cxn modelId="{4BC1FF94-5EFF-43BD-9811-9E51745A427A}" srcId="{9506ECFF-2F0B-41BB-A534-68B9B92A6EC4}" destId="{0A9D3E32-0429-4C40-A314-DF0FAC29B73B}" srcOrd="1" destOrd="0" parTransId="{46CA9DE9-B627-4790-AF87-1341C07FDF56}" sibTransId="{7085FCC7-BE7D-45FD-9549-68EB05693CC8}"/>
    <dgm:cxn modelId="{0670ADFC-C0A5-434A-A175-5A80A1611BF9}" type="presOf" srcId="{270929CF-69C4-4CAF-9958-1601E60B6ACE}" destId="{DC8E1B1D-B53D-47CA-9DF1-45377BD2B62D}" srcOrd="1" destOrd="2" presId="urn:microsoft.com/office/officeart/2005/8/layout/hList7"/>
    <dgm:cxn modelId="{0342D5C2-02DE-40AB-930C-D7893ACDAFC5}" type="presOf" srcId="{DF4E88F1-2B2A-44AE-B75C-E986FFE24FB8}" destId="{DC8E1B1D-B53D-47CA-9DF1-45377BD2B62D}" srcOrd="1" destOrd="4" presId="urn:microsoft.com/office/officeart/2005/8/layout/hList7"/>
    <dgm:cxn modelId="{DB98509C-6C0B-407B-8191-689A52135193}" type="presOf" srcId="{1F5DFF15-AA32-4498-8661-08FCD464D231}" destId="{217E02C5-EB1A-44B1-9641-32AAABCB52C3}" srcOrd="0" destOrd="0" presId="urn:microsoft.com/office/officeart/2005/8/layout/hList7"/>
    <dgm:cxn modelId="{FB76DDDD-EDB1-4EFA-83A0-CFA1F1EE7A29}" srcId="{1F5DFF15-AA32-4498-8661-08FCD464D231}" destId="{552CCA80-8047-48C2-AD01-814233BFA2F7}" srcOrd="2" destOrd="0" parTransId="{2C6CD064-285E-4CEF-A7AD-F7110E2493F0}" sibTransId="{17D28DA6-52C9-47DA-B835-D2697DAD3BB8}"/>
    <dgm:cxn modelId="{09B00893-4381-4761-94C3-E73C2572042C}" type="presParOf" srcId="{E6BBC586-879F-40A8-AB4C-69775E10CC76}" destId="{A8C4F542-0C4F-49B7-9F3B-41A289A21CDC}" srcOrd="0" destOrd="0" presId="urn:microsoft.com/office/officeart/2005/8/layout/hList7"/>
    <dgm:cxn modelId="{F8A81F55-1211-4130-8F46-F9007D952E03}" type="presParOf" srcId="{E6BBC586-879F-40A8-AB4C-69775E10CC76}" destId="{219197E0-5AB2-40E1-96F3-75D7CD5102F5}" srcOrd="1" destOrd="0" presId="urn:microsoft.com/office/officeart/2005/8/layout/hList7"/>
    <dgm:cxn modelId="{9FC89168-75FC-4B2B-A17C-DF47DA1405BD}" type="presParOf" srcId="{219197E0-5AB2-40E1-96F3-75D7CD5102F5}" destId="{BD9D9C52-303A-4712-BA2A-5D0C2268996C}" srcOrd="0" destOrd="0" presId="urn:microsoft.com/office/officeart/2005/8/layout/hList7"/>
    <dgm:cxn modelId="{B042E869-823E-43F0-98F5-70D337712FDF}" type="presParOf" srcId="{BD9D9C52-303A-4712-BA2A-5D0C2268996C}" destId="{4C3472EE-1E96-4606-A31D-20CF53F4E91B}" srcOrd="0" destOrd="0" presId="urn:microsoft.com/office/officeart/2005/8/layout/hList7"/>
    <dgm:cxn modelId="{812968C7-CF31-4E30-A218-6676C35982DE}" type="presParOf" srcId="{BD9D9C52-303A-4712-BA2A-5D0C2268996C}" destId="{896E781F-4E16-4C11-9182-5A57DCEBFA97}" srcOrd="1" destOrd="0" presId="urn:microsoft.com/office/officeart/2005/8/layout/hList7"/>
    <dgm:cxn modelId="{1FC632FA-1C8C-4B0F-812E-B94B475FA62F}" type="presParOf" srcId="{BD9D9C52-303A-4712-BA2A-5D0C2268996C}" destId="{8383B68D-15E9-4949-8278-069F8D4B6A84}" srcOrd="2" destOrd="0" presId="urn:microsoft.com/office/officeart/2005/8/layout/hList7"/>
    <dgm:cxn modelId="{4A1F9053-F7E5-4684-BCDC-FD12C4948097}" type="presParOf" srcId="{BD9D9C52-303A-4712-BA2A-5D0C2268996C}" destId="{D7520B9C-6ED8-44B9-A344-0D6D3929D50D}" srcOrd="3" destOrd="0" presId="urn:microsoft.com/office/officeart/2005/8/layout/hList7"/>
    <dgm:cxn modelId="{D923EA2C-2D04-432E-B2BF-854805980601}" type="presParOf" srcId="{219197E0-5AB2-40E1-96F3-75D7CD5102F5}" destId="{EA4CEFAF-3794-479E-AC16-7EE77675DCE1}" srcOrd="1" destOrd="0" presId="urn:microsoft.com/office/officeart/2005/8/layout/hList7"/>
    <dgm:cxn modelId="{02D1026B-5C61-4A39-92E0-5F0FDD877EC4}" type="presParOf" srcId="{219197E0-5AB2-40E1-96F3-75D7CD5102F5}" destId="{ED39339D-A963-4337-ACBB-C89AD3B6A744}" srcOrd="2" destOrd="0" presId="urn:microsoft.com/office/officeart/2005/8/layout/hList7"/>
    <dgm:cxn modelId="{50175BC8-201F-4C9E-8E89-F5E59D8C28FC}" type="presParOf" srcId="{ED39339D-A963-4337-ACBB-C89AD3B6A744}" destId="{1B07FD4B-7F41-42BE-AB8F-AE664EB48F20}" srcOrd="0" destOrd="0" presId="urn:microsoft.com/office/officeart/2005/8/layout/hList7"/>
    <dgm:cxn modelId="{2979A5B3-0F17-45F5-8E2C-3B52D9653F2F}" type="presParOf" srcId="{ED39339D-A963-4337-ACBB-C89AD3B6A744}" destId="{0B952116-2428-4485-AB9F-7B45CFE9A5CA}" srcOrd="1" destOrd="0" presId="urn:microsoft.com/office/officeart/2005/8/layout/hList7"/>
    <dgm:cxn modelId="{A85776A7-5342-4F1D-9F0D-B4156C670291}" type="presParOf" srcId="{ED39339D-A963-4337-ACBB-C89AD3B6A744}" destId="{E91D5197-A9E9-4963-A302-CFE20422E8C9}" srcOrd="2" destOrd="0" presId="urn:microsoft.com/office/officeart/2005/8/layout/hList7"/>
    <dgm:cxn modelId="{7BE85F7E-AC3A-4206-A1B9-5A8E6F6B38B8}" type="presParOf" srcId="{ED39339D-A963-4337-ACBB-C89AD3B6A744}" destId="{627A0387-AE53-4473-B049-F583CC5AF283}" srcOrd="3" destOrd="0" presId="urn:microsoft.com/office/officeart/2005/8/layout/hList7"/>
    <dgm:cxn modelId="{615FD1A4-F5F6-494C-97E0-1C965DE52ECA}" type="presParOf" srcId="{219197E0-5AB2-40E1-96F3-75D7CD5102F5}" destId="{72B8BDE3-EEF2-4C41-AB42-46FAAEBEFA37}" srcOrd="3" destOrd="0" presId="urn:microsoft.com/office/officeart/2005/8/layout/hList7"/>
    <dgm:cxn modelId="{33D7229F-2EF8-4FFB-B4AA-2C11855E1A98}" type="presParOf" srcId="{219197E0-5AB2-40E1-96F3-75D7CD5102F5}" destId="{5138B4C9-DBD6-49EA-B9BD-560F3CBC98EB}" srcOrd="4" destOrd="0" presId="urn:microsoft.com/office/officeart/2005/8/layout/hList7"/>
    <dgm:cxn modelId="{98905C30-C861-4094-B7C4-3297AC4E6E93}" type="presParOf" srcId="{5138B4C9-DBD6-49EA-B9BD-560F3CBC98EB}" destId="{217E02C5-EB1A-44B1-9641-32AAABCB52C3}" srcOrd="0" destOrd="0" presId="urn:microsoft.com/office/officeart/2005/8/layout/hList7"/>
    <dgm:cxn modelId="{41326EBC-5243-43A0-AE0C-4E4A53259B74}" type="presParOf" srcId="{5138B4C9-DBD6-49EA-B9BD-560F3CBC98EB}" destId="{DC8E1B1D-B53D-47CA-9DF1-45377BD2B62D}" srcOrd="1" destOrd="0" presId="urn:microsoft.com/office/officeart/2005/8/layout/hList7"/>
    <dgm:cxn modelId="{4632A391-BC59-438A-BF25-2EC616083F0A}" type="presParOf" srcId="{5138B4C9-DBD6-49EA-B9BD-560F3CBC98EB}" destId="{4D466DA9-893B-4018-803D-6FEFB95A7D0C}" srcOrd="2" destOrd="0" presId="urn:microsoft.com/office/officeart/2005/8/layout/hList7"/>
    <dgm:cxn modelId="{B39CB882-3EA7-44EA-833E-C9CB93728146}" type="presParOf" srcId="{5138B4C9-DBD6-49EA-B9BD-560F3CBC98EB}" destId="{8D51943B-7744-40D9-B5C9-2C898F6A51E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3472EE-1E96-4606-A31D-20CF53F4E91B}">
      <dsp:nvSpPr>
        <dsp:cNvPr id="0" name=""/>
        <dsp:cNvSpPr/>
      </dsp:nvSpPr>
      <dsp:spPr>
        <a:xfrm>
          <a:off x="1711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w Cen MT" panose="020B0602020104020603" pitchFamily="34" charset="0"/>
            </a:rPr>
            <a:t>Supportive Housing (affordable units + services)</a:t>
          </a:r>
          <a:endParaRPr lang="en-US" sz="2000" kern="1200" dirty="0">
            <a:latin typeface="Tw Cen MT" panose="020B0602020104020603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Tw Cen MT" panose="020B0602020104020603" pitchFamily="34" charset="0"/>
            </a:rPr>
            <a:t>Homeless</a:t>
          </a:r>
          <a:endParaRPr lang="en-US" sz="1600" kern="1200" dirty="0">
            <a:latin typeface="Tw Cen MT" panose="020B0602020104020603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Tw Cen MT" panose="020B0602020104020603" pitchFamily="34" charset="0"/>
            </a:rPr>
            <a:t>Older adults</a:t>
          </a:r>
          <a:endParaRPr lang="en-US" sz="1600" kern="1200" dirty="0">
            <a:latin typeface="Tw Cen MT" panose="020B0602020104020603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Tw Cen MT" panose="020B0602020104020603" pitchFamily="34" charset="0"/>
            </a:rPr>
            <a:t>People with disabilities</a:t>
          </a:r>
          <a:endParaRPr lang="en-US" sz="1600" kern="1200" dirty="0">
            <a:latin typeface="Tw Cen MT" panose="020B0602020104020603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Tw Cen MT" panose="020B0602020104020603" pitchFamily="34" charset="0"/>
            </a:rPr>
            <a:t>Other special needs</a:t>
          </a:r>
          <a:endParaRPr lang="en-US" sz="1600" kern="1200" dirty="0">
            <a:latin typeface="Tw Cen MT" panose="020B0602020104020603" pitchFamily="34" charset="0"/>
          </a:endParaRPr>
        </a:p>
      </dsp:txBody>
      <dsp:txXfrm>
        <a:off x="1711" y="2011680"/>
        <a:ext cx="2663390" cy="2011680"/>
      </dsp:txXfrm>
    </dsp:sp>
    <dsp:sp modelId="{D7520B9C-6ED8-44B9-A344-0D6D3929D50D}">
      <dsp:nvSpPr>
        <dsp:cNvPr id="0" name=""/>
        <dsp:cNvSpPr/>
      </dsp:nvSpPr>
      <dsp:spPr>
        <a:xfrm>
          <a:off x="496045" y="301752"/>
          <a:ext cx="1674723" cy="167472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07FD4B-7F41-42BE-AB8F-AE664EB48F20}">
      <dsp:nvSpPr>
        <dsp:cNvPr id="0" name=""/>
        <dsp:cNvSpPr/>
      </dsp:nvSpPr>
      <dsp:spPr>
        <a:xfrm>
          <a:off x="2745004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w Cen MT" panose="020B0602020104020603" pitchFamily="34" charset="0"/>
            </a:rPr>
            <a:t>Affordable rental housing</a:t>
          </a:r>
          <a:endParaRPr lang="en-US" sz="2000" kern="1200" dirty="0">
            <a:latin typeface="Tw Cen MT" panose="020B0602020104020603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Tw Cen MT" panose="020B0602020104020603" pitchFamily="34" charset="0"/>
            </a:rPr>
            <a:t>Public housing</a:t>
          </a:r>
          <a:endParaRPr lang="en-US" sz="1600" kern="1200" dirty="0">
            <a:latin typeface="Tw Cen MT" panose="020B0602020104020603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Tw Cen MT" panose="020B0602020104020603" pitchFamily="34" charset="0"/>
            </a:rPr>
            <a:t>Subsidized (Florida Housing, HUD, USDA)</a:t>
          </a:r>
          <a:endParaRPr lang="en-US" sz="1600" kern="1200" dirty="0">
            <a:latin typeface="Tw Cen MT" panose="020B0602020104020603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Tw Cen MT" panose="020B0602020104020603" pitchFamily="34" charset="0"/>
            </a:rPr>
            <a:t>Vouchers</a:t>
          </a:r>
          <a:endParaRPr lang="en-US" sz="1600" kern="1200" dirty="0">
            <a:latin typeface="Tw Cen MT" panose="020B0602020104020603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Tw Cen MT" panose="020B0602020104020603" pitchFamily="34" charset="0"/>
            </a:rPr>
            <a:t>NOAH (Naturally Occurring Affordable Housing)</a:t>
          </a:r>
          <a:endParaRPr lang="en-US" sz="1600" kern="1200" dirty="0">
            <a:latin typeface="Tw Cen MT" panose="020B0602020104020603" pitchFamily="34" charset="0"/>
          </a:endParaRPr>
        </a:p>
      </dsp:txBody>
      <dsp:txXfrm>
        <a:off x="2745004" y="2011680"/>
        <a:ext cx="2663390" cy="2011680"/>
      </dsp:txXfrm>
    </dsp:sp>
    <dsp:sp modelId="{627A0387-AE53-4473-B049-F583CC5AF283}">
      <dsp:nvSpPr>
        <dsp:cNvPr id="0" name=""/>
        <dsp:cNvSpPr/>
      </dsp:nvSpPr>
      <dsp:spPr>
        <a:xfrm>
          <a:off x="3239338" y="301752"/>
          <a:ext cx="1674723" cy="1674723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7E02C5-EB1A-44B1-9641-32AAABCB52C3}">
      <dsp:nvSpPr>
        <dsp:cNvPr id="0" name=""/>
        <dsp:cNvSpPr/>
      </dsp:nvSpPr>
      <dsp:spPr>
        <a:xfrm>
          <a:off x="5488297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w Cen MT" panose="020B0602020104020603" pitchFamily="34" charset="0"/>
            </a:rPr>
            <a:t>Affordable home ownership</a:t>
          </a:r>
          <a:endParaRPr lang="en-US" sz="2000" kern="1200" dirty="0">
            <a:latin typeface="Tw Cen MT" panose="020B0602020104020603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Tw Cen MT" panose="020B0602020104020603" pitchFamily="34" charset="0"/>
            </a:rPr>
            <a:t>Shared equity (e.g. community land trust)</a:t>
          </a:r>
          <a:endParaRPr lang="en-US" sz="1600" kern="1200" dirty="0">
            <a:latin typeface="Tw Cen MT" panose="020B0602020104020603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Tw Cen MT" panose="020B0602020104020603" pitchFamily="34" charset="0"/>
            </a:rPr>
            <a:t>Down payment assistance</a:t>
          </a:r>
          <a:endParaRPr lang="en-US" sz="1600" kern="1200" dirty="0">
            <a:latin typeface="Tw Cen MT" panose="020B0602020104020603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Tw Cen MT" panose="020B0602020104020603" pitchFamily="34" charset="0"/>
            </a:rPr>
            <a:t>Low-interest loans</a:t>
          </a:r>
          <a:endParaRPr lang="en-US" sz="1600" kern="1200" dirty="0">
            <a:latin typeface="Tw Cen MT" panose="020B0602020104020603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Tw Cen MT" panose="020B0602020104020603" pitchFamily="34" charset="0"/>
            </a:rPr>
            <a:t>Affordable construction</a:t>
          </a:r>
          <a:endParaRPr lang="en-US" sz="1600" kern="1200" dirty="0">
            <a:latin typeface="Tw Cen MT" panose="020B0602020104020603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Tw Cen MT" panose="020B0602020104020603" pitchFamily="34" charset="0"/>
            </a:rPr>
            <a:t>Home rehab and weatherization</a:t>
          </a:r>
          <a:endParaRPr lang="en-US" sz="1600" kern="1200" dirty="0">
            <a:latin typeface="Tw Cen MT" panose="020B0602020104020603" pitchFamily="34" charset="0"/>
          </a:endParaRPr>
        </a:p>
      </dsp:txBody>
      <dsp:txXfrm>
        <a:off x="5488297" y="2011680"/>
        <a:ext cx="2663390" cy="2011680"/>
      </dsp:txXfrm>
    </dsp:sp>
    <dsp:sp modelId="{8D51943B-7744-40D9-B5C9-2C898F6A51E1}">
      <dsp:nvSpPr>
        <dsp:cNvPr id="0" name=""/>
        <dsp:cNvSpPr/>
      </dsp:nvSpPr>
      <dsp:spPr>
        <a:xfrm>
          <a:off x="5982630" y="301752"/>
          <a:ext cx="1674723" cy="167472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C4F542-0C4F-49B7-9F3B-41A289A21CDC}">
      <dsp:nvSpPr>
        <dsp:cNvPr id="0" name=""/>
        <dsp:cNvSpPr/>
      </dsp:nvSpPr>
      <dsp:spPr>
        <a:xfrm>
          <a:off x="380969" y="4267198"/>
          <a:ext cx="7501128" cy="75438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0.01166</cdr:y>
    </cdr:from>
    <cdr:to>
      <cdr:x>0.35484</cdr:x>
      <cdr:y>0.07085</cdr:y>
    </cdr:to>
    <cdr:sp macro="" textlink="">
      <cdr:nvSpPr>
        <cdr:cNvPr id="2" name="TextBox 3"/>
        <cdr:cNvSpPr txBox="1"/>
      </cdr:nvSpPr>
      <cdr:spPr>
        <a:xfrm xmlns:a="http://schemas.openxmlformats.org/drawingml/2006/main">
          <a:off x="0" y="51533"/>
          <a:ext cx="2920191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>
              <a:latin typeface="Rockwell" panose="02060603020205020403" pitchFamily="18" charset="0"/>
            </a:rPr>
            <a:t>Homeownership</a:t>
          </a:r>
          <a:r>
            <a:rPr lang="en-US" baseline="0" dirty="0">
              <a:latin typeface="Rockwell" panose="02060603020205020403" pitchFamily="18" charset="0"/>
            </a:rPr>
            <a:t> Rate</a:t>
          </a:r>
          <a:endParaRPr lang="en-US" dirty="0">
            <a:latin typeface="Rockwell" panose="02060603020205020403" pitchFamily="18" charset="0"/>
          </a:endParaRPr>
        </a:p>
      </cdr:txBody>
    </cdr:sp>
  </cdr:relSizeAnchor>
  <cdr:relSizeAnchor xmlns:cdr="http://schemas.openxmlformats.org/drawingml/2006/chartDrawing">
    <cdr:from>
      <cdr:x>0.67593</cdr:x>
      <cdr:y>0.01281</cdr:y>
    </cdr:from>
    <cdr:to>
      <cdr:x>0.76714</cdr:x>
      <cdr:y>0.07549</cdr:y>
    </cdr:to>
    <cdr:sp macro="" textlink="">
      <cdr:nvSpPr>
        <cdr:cNvPr id="3" name="TextBox 3"/>
        <cdr:cNvSpPr txBox="1"/>
      </cdr:nvSpPr>
      <cdr:spPr>
        <a:xfrm xmlns:a="http://schemas.openxmlformats.org/drawingml/2006/main">
          <a:off x="5562600" y="56618"/>
          <a:ext cx="750687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pitchFamily="34" charset="0"/>
              <a:ea typeface="ＭＳ Ｐゴシック" pitchFamily="-72" charset="-128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pitchFamily="34" charset="0"/>
              <a:ea typeface="ＭＳ Ｐゴシック" pitchFamily="-72" charset="-128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pitchFamily="34" charset="0"/>
              <a:ea typeface="ＭＳ Ｐゴシック" pitchFamily="-72" charset="-128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pitchFamily="34" charset="0"/>
              <a:ea typeface="ＭＳ Ｐゴシック" pitchFamily="-72" charset="-128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pitchFamily="34" charset="0"/>
              <a:ea typeface="ＭＳ Ｐゴシック" pitchFamily="-72" charset="-128"/>
              <a:cs typeface="+mn-cs"/>
            </a:defRPr>
          </a:lvl5pPr>
          <a:lvl6pPr marL="2286000" algn="l" defTabSz="914400" rtl="0" eaLnBrk="1" latinLnBrk="0" hangingPunct="1">
            <a:defRPr sz="2400" kern="1200">
              <a:solidFill>
                <a:schemeClr val="tx1"/>
              </a:solidFill>
              <a:latin typeface="Arial" pitchFamily="34" charset="0"/>
              <a:ea typeface="ＭＳ Ｐゴシック" pitchFamily="-72" charset="-128"/>
              <a:cs typeface="+mn-cs"/>
            </a:defRPr>
          </a:lvl6pPr>
          <a:lvl7pPr marL="2743200" algn="l" defTabSz="914400" rtl="0" eaLnBrk="1" latinLnBrk="0" hangingPunct="1">
            <a:defRPr sz="2400" kern="1200">
              <a:solidFill>
                <a:schemeClr val="tx1"/>
              </a:solidFill>
              <a:latin typeface="Arial" pitchFamily="34" charset="0"/>
              <a:ea typeface="ＭＳ Ｐゴシック" pitchFamily="-72" charset="-128"/>
              <a:cs typeface="+mn-cs"/>
            </a:defRPr>
          </a:lvl7pPr>
          <a:lvl8pPr marL="3200400" algn="l" defTabSz="914400" rtl="0" eaLnBrk="1" latinLnBrk="0" hangingPunct="1">
            <a:defRPr sz="2400" kern="1200">
              <a:solidFill>
                <a:schemeClr val="tx1"/>
              </a:solidFill>
              <a:latin typeface="Arial" pitchFamily="34" charset="0"/>
              <a:ea typeface="ＭＳ Ｐゴシック" pitchFamily="-72" charset="-128"/>
              <a:cs typeface="+mn-cs"/>
            </a:defRPr>
          </a:lvl8pPr>
          <a:lvl9pPr marL="3657600" algn="l" defTabSz="914400" rtl="0" eaLnBrk="1" latinLnBrk="0" hangingPunct="1">
            <a:defRPr sz="2400" kern="1200">
              <a:solidFill>
                <a:schemeClr val="tx1"/>
              </a:solidFill>
              <a:latin typeface="Arial" pitchFamily="34" charset="0"/>
              <a:ea typeface="ＭＳ Ｐゴシック" pitchFamily="-72" charset="-128"/>
              <a:cs typeface="+mn-cs"/>
            </a:defRPr>
          </a:lvl9pPr>
        </a:lstStyle>
        <a:p xmlns:a="http://schemas.openxmlformats.org/drawingml/2006/main">
          <a:r>
            <a:rPr lang="en-US" sz="1200" dirty="0" smtClean="0">
              <a:latin typeface="Rockwell" panose="02060603020205020403" pitchFamily="18" charset="0"/>
            </a:rPr>
            <a:t>66%</a:t>
          </a:r>
          <a:endParaRPr lang="en-US" sz="1200" dirty="0">
            <a:latin typeface="Rockwell" panose="02060603020205020403" pitchFamily="18" charset="0"/>
          </a:endParaRPr>
        </a:p>
      </cdr:txBody>
    </cdr:sp>
  </cdr:relSizeAnchor>
  <cdr:relSizeAnchor xmlns:cdr="http://schemas.openxmlformats.org/drawingml/2006/chartDrawing">
    <cdr:from>
      <cdr:x>0.85318</cdr:x>
      <cdr:y>0.00445</cdr:y>
    </cdr:from>
    <cdr:to>
      <cdr:x>0.9444</cdr:x>
      <cdr:y>0.06712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680872" y="19663"/>
          <a:ext cx="50045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pitchFamily="34" charset="0"/>
              <a:ea typeface="ＭＳ Ｐゴシック" pitchFamily="-72" charset="-128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pitchFamily="34" charset="0"/>
              <a:ea typeface="ＭＳ Ｐゴシック" pitchFamily="-72" charset="-128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pitchFamily="34" charset="0"/>
              <a:ea typeface="ＭＳ Ｐゴシック" pitchFamily="-72" charset="-128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pitchFamily="34" charset="0"/>
              <a:ea typeface="ＭＳ Ｐゴシック" pitchFamily="-72" charset="-128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pitchFamily="34" charset="0"/>
              <a:ea typeface="ＭＳ Ｐゴシック" pitchFamily="-72" charset="-128"/>
              <a:cs typeface="+mn-cs"/>
            </a:defRPr>
          </a:lvl5pPr>
          <a:lvl6pPr marL="2286000" algn="l" defTabSz="914400" rtl="0" eaLnBrk="1" latinLnBrk="0" hangingPunct="1">
            <a:defRPr sz="2400" kern="1200">
              <a:solidFill>
                <a:schemeClr val="tx1"/>
              </a:solidFill>
              <a:latin typeface="Arial" pitchFamily="34" charset="0"/>
              <a:ea typeface="ＭＳ Ｐゴシック" pitchFamily="-72" charset="-128"/>
              <a:cs typeface="+mn-cs"/>
            </a:defRPr>
          </a:lvl6pPr>
          <a:lvl7pPr marL="2743200" algn="l" defTabSz="914400" rtl="0" eaLnBrk="1" latinLnBrk="0" hangingPunct="1">
            <a:defRPr sz="2400" kern="1200">
              <a:solidFill>
                <a:schemeClr val="tx1"/>
              </a:solidFill>
              <a:latin typeface="Arial" pitchFamily="34" charset="0"/>
              <a:ea typeface="ＭＳ Ｐゴシック" pitchFamily="-72" charset="-128"/>
              <a:cs typeface="+mn-cs"/>
            </a:defRPr>
          </a:lvl7pPr>
          <a:lvl8pPr marL="3200400" algn="l" defTabSz="914400" rtl="0" eaLnBrk="1" latinLnBrk="0" hangingPunct="1">
            <a:defRPr sz="2400" kern="1200">
              <a:solidFill>
                <a:schemeClr val="tx1"/>
              </a:solidFill>
              <a:latin typeface="Arial" pitchFamily="34" charset="0"/>
              <a:ea typeface="ＭＳ Ｐゴシック" pitchFamily="-72" charset="-128"/>
              <a:cs typeface="+mn-cs"/>
            </a:defRPr>
          </a:lvl8pPr>
          <a:lvl9pPr marL="3657600" algn="l" defTabSz="914400" rtl="0" eaLnBrk="1" latinLnBrk="0" hangingPunct="1">
            <a:defRPr sz="2400" kern="1200">
              <a:solidFill>
                <a:schemeClr val="tx1"/>
              </a:solidFill>
              <a:latin typeface="Arial" pitchFamily="34" charset="0"/>
              <a:ea typeface="ＭＳ Ｐゴシック" pitchFamily="-72" charset="-128"/>
              <a:cs typeface="+mn-cs"/>
            </a:defRPr>
          </a:lvl9pPr>
        </a:lstStyle>
        <a:p xmlns:a="http://schemas.openxmlformats.org/drawingml/2006/main">
          <a:r>
            <a:rPr lang="en-US" sz="1200" dirty="0" smtClean="0">
              <a:latin typeface="Rockwell" panose="02060603020205020403" pitchFamily="18" charset="0"/>
            </a:rPr>
            <a:t>59</a:t>
          </a:r>
          <a:r>
            <a:rPr lang="en-US" sz="1200" dirty="0" smtClean="0">
              <a:latin typeface="Rockwell" panose="02060603020205020403" pitchFamily="18" charset="0"/>
            </a:rPr>
            <a:t>%</a:t>
          </a:r>
          <a:endParaRPr lang="en-US" sz="1200" dirty="0">
            <a:latin typeface="Rockwell" panose="02060603020205020403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5138"/>
          </a:xfrm>
          <a:prstGeom prst="rect">
            <a:avLst/>
          </a:prstGeom>
        </p:spPr>
        <p:txBody>
          <a:bodyPr vert="horz" wrap="square" lIns="93534" tIns="46767" rIns="93534" bIns="4676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5138"/>
          </a:xfrm>
          <a:prstGeom prst="rect">
            <a:avLst/>
          </a:prstGeom>
        </p:spPr>
        <p:txBody>
          <a:bodyPr vert="horz" wrap="square" lIns="93534" tIns="46767" rIns="93534" bIns="4676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58D5EDD5-59B2-434E-B7F8-7FEF82F28674}" type="datetimeFigureOut">
              <a:rPr lang="en-US"/>
              <a:pPr/>
              <a:t>7/17/2019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7840" cy="465138"/>
          </a:xfrm>
          <a:prstGeom prst="rect">
            <a:avLst/>
          </a:prstGeom>
        </p:spPr>
        <p:txBody>
          <a:bodyPr vert="horz" wrap="square" lIns="93534" tIns="46767" rIns="93534" bIns="4676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675"/>
            <a:ext cx="3037840" cy="465138"/>
          </a:xfrm>
          <a:prstGeom prst="rect">
            <a:avLst/>
          </a:prstGeom>
        </p:spPr>
        <p:txBody>
          <a:bodyPr vert="horz" wrap="square" lIns="93534" tIns="46767" rIns="93534" bIns="4676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D6AFC949-85A8-426A-9C92-E76312C9E5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581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73DB2646-320B-4456-99BC-0C4C3E282126}" type="datetimeFigureOut">
              <a:rPr lang="en-US"/>
              <a:pPr/>
              <a:t>7/17/2019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6426"/>
            <a:ext cx="560832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675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D67CD11-8522-4BCE-AE71-8132318B6B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3266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-72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-7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-7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-7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-7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7CD11-8522-4BCE-AE71-8132318B6B6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956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latin typeface="Tw Cen MT" panose="020B0602020104020603" pitchFamily="34" charset="0"/>
              </a:defRPr>
            </a:lvl2pPr>
            <a:lvl3pPr>
              <a:defRPr>
                <a:latin typeface="Tw Cen MT" panose="020B0602020104020603" pitchFamily="34" charset="0"/>
              </a:defRPr>
            </a:lvl3pPr>
            <a:lvl4pPr>
              <a:defRPr>
                <a:latin typeface="Tw Cen MT" panose="020B0602020104020603" pitchFamily="34" charset="0"/>
              </a:defRPr>
            </a:lvl4pPr>
            <a:lvl5pPr>
              <a:defRPr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714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174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Tw Cen MT" panose="020B0602020104020603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Tw Cen MT" panose="020B0602020104020603" pitchFamily="34" charset="0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flhousing.data.shimberg.ufl.edu/" TargetMode="External"/><Relationship Id="rId2" Type="http://schemas.openxmlformats.org/officeDocument/2006/relationships/hyperlink" Target="http://www.shimberg.ufl.edu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Bookman Old Style" pitchFamily="18" charset="0"/>
              </a:rPr>
              <a:t>Contact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109728" y="4789395"/>
            <a:ext cx="8272272" cy="1879002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b="1" dirty="0" smtClean="0"/>
              <a:t>Interagency Metro Orlando Affordable Housing Bankers Roundtable</a:t>
            </a:r>
            <a:endParaRPr lang="en-US" sz="2400" b="1" dirty="0" smtClean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 smtClean="0"/>
              <a:t>Anne Ray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 smtClean="0"/>
              <a:t>July 24, 2019</a:t>
            </a:r>
            <a:endParaRPr lang="en-US" sz="2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" y="-1"/>
            <a:ext cx="9153144" cy="48265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5970496"/>
            <a:ext cx="3524742" cy="5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54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Preservation Risks: Expiring </a:t>
            </a:r>
            <a:r>
              <a:rPr lang="en-US" dirty="0"/>
              <a:t>S</a:t>
            </a:r>
            <a:r>
              <a:rPr lang="en-US" smtClean="0"/>
              <a:t>ubsidies</a:t>
            </a:r>
            <a:endParaRPr lang="en-US" dirty="0" smtClean="0"/>
          </a:p>
        </p:txBody>
      </p:sp>
      <p:sp>
        <p:nvSpPr>
          <p:cNvPr id="9" name="Rectangle 8"/>
          <p:cNvSpPr/>
          <p:nvPr/>
        </p:nvSpPr>
        <p:spPr>
          <a:xfrm>
            <a:off x="312420" y="1359527"/>
            <a:ext cx="540258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1400" b="1" dirty="0" smtClean="0">
                <a:solidFill>
                  <a:srgbClr val="393939"/>
                </a:solidFill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Subsidized Units </a:t>
            </a:r>
            <a:r>
              <a:rPr lang="en-US" sz="1400" b="1" dirty="0">
                <a:solidFill>
                  <a:srgbClr val="393939"/>
                </a:solidFill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 Expiration </a:t>
            </a:r>
            <a:r>
              <a:rPr lang="en-US" sz="1400" b="1" dirty="0" smtClean="0">
                <a:solidFill>
                  <a:srgbClr val="393939"/>
                </a:solidFill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Year, Orange/Osceola/Seminole Counties, 2012-2030</a:t>
            </a:r>
            <a:endParaRPr lang="en-US" sz="1400" b="1" dirty="0">
              <a:solidFill>
                <a:srgbClr val="393939"/>
              </a:solidFill>
              <a:effectLst/>
              <a:latin typeface="Tw Cen MT" panose="020B06020201040206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57200" y="6228576"/>
            <a:ext cx="49453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w Cen MT" panose="020B0602020104020603" pitchFamily="34" charset="0"/>
              </a:rPr>
              <a:t>Sources: </a:t>
            </a:r>
            <a:r>
              <a:rPr lang="en-US" sz="1200" dirty="0">
                <a:latin typeface="Tw Cen MT" panose="020B0602020104020603" pitchFamily="34" charset="0"/>
              </a:rPr>
              <a:t>Shimberg Center for Housing Studies, Assisted Housing </a:t>
            </a:r>
            <a:r>
              <a:rPr lang="en-US" sz="1200" dirty="0" smtClean="0">
                <a:latin typeface="Tw Cen MT" panose="020B0602020104020603" pitchFamily="34" charset="0"/>
              </a:rPr>
              <a:t>Inventory</a:t>
            </a:r>
            <a:endParaRPr lang="en-US" sz="1200" dirty="0">
              <a:latin typeface="Tw Cen MT" panose="020B0602020104020603" pitchFamily="34" charset="0"/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2067504"/>
              </p:ext>
            </p:extLst>
          </p:nvPr>
        </p:nvGraphicFramePr>
        <p:xfrm>
          <a:off x="323850" y="1667304"/>
          <a:ext cx="5391150" cy="4428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867400" y="1359528"/>
            <a:ext cx="2971800" cy="5193672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800" dirty="0" smtClean="0"/>
              <a:t>7,041 affordable units are at risk of subsidy expiration between 2020 and 2030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¼ of state’s at-risk units</a:t>
            </a:r>
            <a:endParaRPr lang="en-US" sz="2800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3639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990600"/>
          </a:xfrm>
          <a:noFill/>
        </p:spPr>
        <p:txBody>
          <a:bodyPr/>
          <a:lstStyle/>
          <a:p>
            <a:r>
              <a:rPr lang="en-US" sz="2400" dirty="0" smtClean="0"/>
              <a:t>Building a Local Housing System: The </a:t>
            </a:r>
            <a:r>
              <a:rPr lang="en-US" sz="2400" dirty="0"/>
              <a:t>Affordable Housing Continuum</a:t>
            </a:r>
            <a:endParaRPr lang="en-US" sz="2400" dirty="0" smtClean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418190073"/>
              </p:ext>
            </p:extLst>
          </p:nvPr>
        </p:nvGraphicFramePr>
        <p:xfrm>
          <a:off x="533400" y="1371600"/>
          <a:ext cx="81534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472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Bookman Old Style" pitchFamily="18" charset="0"/>
              </a:rPr>
              <a:t>Contact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4818803"/>
            <a:ext cx="8915400" cy="1879002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 smtClean="0"/>
              <a:t>Contact: Anne Ray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 smtClean="0"/>
              <a:t>352-273-1195 </a:t>
            </a:r>
            <a:r>
              <a:rPr lang="en-US" sz="2400" dirty="0" smtClean="0">
                <a:sym typeface="Wingdings" panose="05000000000000000000" pitchFamily="2" charset="2"/>
              </a:rPr>
              <a:t></a:t>
            </a:r>
            <a:r>
              <a:rPr lang="en-US" sz="2400" dirty="0" smtClean="0"/>
              <a:t> aray@ufl.edu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 smtClean="0"/>
              <a:t>Main site: </a:t>
            </a:r>
            <a:r>
              <a:rPr lang="en-US" sz="2400" dirty="0" smtClean="0">
                <a:hlinkClick r:id="rId2"/>
              </a:rPr>
              <a:t>http://www.shimberg.ufl.edu</a:t>
            </a:r>
            <a:endParaRPr lang="en-US" sz="2400" dirty="0" smtClean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 smtClean="0"/>
              <a:t>Data clearinghouse: </a:t>
            </a:r>
            <a:r>
              <a:rPr lang="en-US" sz="2400" dirty="0" smtClean="0">
                <a:hlinkClick r:id="rId3"/>
              </a:rPr>
              <a:t>http://flhousing.data.shimberg.ufl.edu</a:t>
            </a:r>
            <a:endParaRPr lang="en-US" sz="2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144" y="-1"/>
            <a:ext cx="9153144" cy="482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92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600" y="457200"/>
            <a:ext cx="4724400" cy="2590800"/>
          </a:xfrm>
          <a:prstGeom prst="rect">
            <a:avLst/>
          </a:prstGeom>
        </p:spPr>
      </p:pic>
      <p:sp>
        <p:nvSpPr>
          <p:cNvPr id="8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81000" y="3352800"/>
            <a:ext cx="8077200" cy="2133600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r>
              <a:rPr lang="en-US" dirty="0" smtClean="0"/>
              <a:t>Low-income: below 60% area median income (AMI)</a:t>
            </a:r>
          </a:p>
          <a:p>
            <a:r>
              <a:rPr lang="en-US" dirty="0" smtClean="0"/>
              <a:t>Cost burdened: paying more than 40% of income for rent</a:t>
            </a:r>
          </a:p>
          <a:p>
            <a:r>
              <a:rPr lang="en-US" dirty="0" smtClean="0"/>
              <a:t>Excludes student-headed, non-family households</a:t>
            </a:r>
          </a:p>
        </p:txBody>
      </p:sp>
    </p:spTree>
    <p:extLst>
      <p:ext uri="{BB962C8B-B14F-4D97-AF65-F5344CB8AC3E}">
        <p14:creationId xmlns:p14="http://schemas.microsoft.com/office/powerpoint/2010/main" val="274061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243840" y="581119"/>
            <a:ext cx="8537912" cy="609447"/>
          </a:xfrm>
          <a:noFill/>
        </p:spPr>
        <p:txBody>
          <a:bodyPr/>
          <a:lstStyle/>
          <a:p>
            <a:r>
              <a:rPr lang="en-US" sz="2400" dirty="0" smtClean="0"/>
              <a:t>Renting has risen continually since 2000. </a:t>
            </a:r>
            <a:r>
              <a:rPr lang="en-US" sz="2400" dirty="0" smtClean="0"/>
              <a:t>Ownership fell during the recession but has rebounded.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8600" y="6275647"/>
            <a:ext cx="876493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Tw Cen MT" panose="020B0602020104020603" pitchFamily="34" charset="0"/>
              </a:rPr>
              <a:t>Source: Shimberg Center analysis of U.S. Census Bureau, 2000 Census and 2000/2012/2017 American Community </a:t>
            </a:r>
            <a:r>
              <a:rPr lang="en-US" sz="1200" dirty="0" smtClean="0">
                <a:latin typeface="Tw Cen MT" panose="020B0602020104020603" pitchFamily="34" charset="0"/>
              </a:rPr>
              <a:t>Survey. </a:t>
            </a:r>
            <a:endParaRPr lang="en-US" sz="1200" dirty="0">
              <a:latin typeface="Tw Cen MT" panose="020B0602020104020603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1383134"/>
            <a:ext cx="8229600" cy="3336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>
              <a:lnSpc>
                <a:spcPct val="112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US" sz="1400" b="1" dirty="0">
                <a:latin typeface="Tw Cen MT" panose="020B0602020104020603" pitchFamily="34" charset="0"/>
                <a:ea typeface="MS Gothic"/>
                <a:cs typeface="Times New Roman"/>
              </a:rPr>
              <a:t>Households by Tenure, </a:t>
            </a:r>
            <a:r>
              <a:rPr lang="en-US" sz="1400" b="1" dirty="0" smtClean="0">
                <a:latin typeface="Tw Cen MT" panose="020B0602020104020603" pitchFamily="34" charset="0"/>
                <a:ea typeface="MS Gothic"/>
                <a:cs typeface="Times New Roman"/>
              </a:rPr>
              <a:t>Orange/Osceola/Seminole Counties, </a:t>
            </a:r>
            <a:r>
              <a:rPr lang="en-US" sz="1400" b="1" dirty="0">
                <a:latin typeface="Tw Cen MT" panose="020B0602020104020603" pitchFamily="34" charset="0"/>
                <a:ea typeface="MS Gothic"/>
                <a:cs typeface="Times New Roman"/>
              </a:rPr>
              <a:t>2000-2017</a:t>
            </a:r>
            <a:endParaRPr lang="en-US" sz="1400" b="1" dirty="0" smtClean="0">
              <a:latin typeface="Tw Cen MT" panose="020B0602020104020603" pitchFamily="34" charset="0"/>
              <a:ea typeface="MS Gothic"/>
              <a:cs typeface="Times New Roman"/>
            </a:endParaRP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9942619"/>
              </p:ext>
            </p:extLst>
          </p:nvPr>
        </p:nvGraphicFramePr>
        <p:xfrm>
          <a:off x="304800" y="1709928"/>
          <a:ext cx="82296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743200" y="1772112"/>
            <a:ext cx="500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Rockwell" panose="02060603020205020403" pitchFamily="18" charset="0"/>
              </a:rPr>
              <a:t>65%</a:t>
            </a:r>
            <a:endParaRPr lang="en-US" sz="1200" dirty="0">
              <a:latin typeface="Rockwell" panose="02060603020205020403" pitchFamily="18" charset="0"/>
            </a:endParaRPr>
          </a:p>
        </p:txBody>
      </p:sp>
      <p:sp>
        <p:nvSpPr>
          <p:cNvPr id="14" name="TextBox 3"/>
          <p:cNvSpPr txBox="1"/>
          <p:nvPr/>
        </p:nvSpPr>
        <p:spPr>
          <a:xfrm>
            <a:off x="4262567" y="1724370"/>
            <a:ext cx="500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Rockwell" panose="02060603020205020403" pitchFamily="18" charset="0"/>
              </a:rPr>
              <a:t>60%</a:t>
            </a:r>
            <a:endParaRPr lang="en-US" sz="1200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81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528242" y="1295400"/>
            <a:ext cx="7810552" cy="45928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234" y="316155"/>
            <a:ext cx="7950200" cy="819913"/>
          </a:xfrm>
        </p:spPr>
        <p:txBody>
          <a:bodyPr>
            <a:noAutofit/>
          </a:bodyPr>
          <a:lstStyle/>
          <a:p>
            <a:r>
              <a:rPr lang="en-US" sz="2400" dirty="0" smtClean="0"/>
              <a:t>Recent growth has come from age 55+ homeowners and renters of all ages.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491666" y="5925773"/>
            <a:ext cx="78105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Tw Cen MT" panose="020B0602020104020603" pitchFamily="34" charset="0"/>
              </a:rPr>
              <a:t>Source: Shimberg Center analysis of U.S. Census Bureau, 2000 Census and 2017 American Community Survey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32815" y="1400127"/>
            <a:ext cx="73290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1400" b="1" dirty="0" smtClean="0">
                <a:solidFill>
                  <a:srgbClr val="393939"/>
                </a:solidFill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Change in Households by Householder Age &amp; Tenure, </a:t>
            </a:r>
            <a:r>
              <a:rPr lang="en-US" sz="1400" b="1" dirty="0" smtClean="0">
                <a:solidFill>
                  <a:srgbClr val="393939"/>
                </a:solidFill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Orlando/Osceola/Seminole Counties, </a:t>
            </a:r>
            <a:r>
              <a:rPr lang="en-US" sz="1400" b="1" dirty="0">
                <a:solidFill>
                  <a:srgbClr val="393939"/>
                </a:solidFill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2000 &amp; 2017</a:t>
            </a:r>
            <a:endParaRPr lang="en-US" sz="1400" b="1" dirty="0">
              <a:solidFill>
                <a:srgbClr val="393939"/>
              </a:solidFill>
              <a:effectLst/>
              <a:latin typeface="Tw Cen MT" panose="020B06020201040206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72" t="71408" b="10000"/>
          <a:stretch/>
        </p:blipFill>
        <p:spPr>
          <a:xfrm>
            <a:off x="528242" y="1974420"/>
            <a:ext cx="8684016" cy="356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90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800" y="1945117"/>
            <a:ext cx="6172200" cy="31602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243840" y="581119"/>
            <a:ext cx="8537912" cy="609447"/>
          </a:xfrm>
          <a:noFill/>
        </p:spPr>
        <p:txBody>
          <a:bodyPr/>
          <a:lstStyle/>
          <a:p>
            <a:r>
              <a:rPr lang="en-US" sz="2400" dirty="0" smtClean="0"/>
              <a:t>The Orlando area added over 104,000 rental units 2000-2017, mostly with rents above $1,000 (</a:t>
            </a:r>
            <a:r>
              <a:rPr lang="en-US" sz="2400" dirty="0" smtClean="0"/>
              <a:t>2017 $). 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800" y="1370215"/>
            <a:ext cx="6172200" cy="5749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>
              <a:lnSpc>
                <a:spcPct val="112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US" sz="1400" b="1" dirty="0">
                <a:latin typeface="Tw Cen MT" panose="020B0602020104020603" pitchFamily="34" charset="0"/>
                <a:ea typeface="MS Gothic"/>
                <a:cs typeface="Times New Roman"/>
              </a:rPr>
              <a:t>Units by Gross Rent Above/Below $1,000 (2017 $), </a:t>
            </a:r>
            <a:r>
              <a:rPr lang="en-US" sz="1400" b="1" dirty="0" smtClean="0">
                <a:latin typeface="Tw Cen MT" panose="020B0602020104020603" pitchFamily="34" charset="0"/>
                <a:ea typeface="MS Gothic"/>
                <a:cs typeface="Times New Roman"/>
              </a:rPr>
              <a:t>Orange/Osceola/Seminole Counties, </a:t>
            </a:r>
            <a:r>
              <a:rPr lang="en-US" sz="1400" b="1" dirty="0">
                <a:latin typeface="Tw Cen MT" panose="020B0602020104020603" pitchFamily="34" charset="0"/>
                <a:ea typeface="MS Gothic"/>
                <a:cs typeface="Times New Roman"/>
              </a:rPr>
              <a:t>2000 &amp; 2017</a:t>
            </a:r>
            <a:endParaRPr lang="en-US" sz="1400" b="1" dirty="0" smtClean="0">
              <a:latin typeface="Tw Cen MT" panose="020B0602020104020603" pitchFamily="34" charset="0"/>
              <a:ea typeface="MS Gothic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6700" y="5370863"/>
            <a:ext cx="87649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Tw Cen MT" panose="020B0602020104020603" pitchFamily="34" charset="0"/>
              </a:rPr>
              <a:t>Source: Shimberg Center analysis of U.S. Census Bureau, 2000 Census and </a:t>
            </a:r>
            <a:r>
              <a:rPr lang="en-US" sz="1200" dirty="0" smtClean="0">
                <a:latin typeface="Tw Cen MT" panose="020B0602020104020603" pitchFamily="34" charset="0"/>
              </a:rPr>
              <a:t>2017 </a:t>
            </a:r>
            <a:r>
              <a:rPr lang="en-US" sz="1200" dirty="0">
                <a:latin typeface="Tw Cen MT" panose="020B0602020104020603" pitchFamily="34" charset="0"/>
              </a:rPr>
              <a:t>American Community </a:t>
            </a:r>
            <a:r>
              <a:rPr lang="en-US" sz="1200" dirty="0" smtClean="0">
                <a:latin typeface="Tw Cen MT" panose="020B0602020104020603" pitchFamily="34" charset="0"/>
              </a:rPr>
              <a:t>Survey</a:t>
            </a:r>
            <a:r>
              <a:rPr lang="en-US" sz="1200" dirty="0">
                <a:latin typeface="Tw Cen MT" panose="020B0602020104020603" pitchFamily="34" charset="0"/>
              </a:rPr>
              <a:t>. </a:t>
            </a:r>
            <a:r>
              <a:rPr lang="en-US" sz="1200" dirty="0" smtClean="0">
                <a:latin typeface="Tw Cen MT" panose="020B0602020104020603" pitchFamily="34" charset="0"/>
              </a:rPr>
              <a:t>2000 rents adjusted for inflation using Consumer </a:t>
            </a:r>
            <a:r>
              <a:rPr lang="en-US" sz="1200" dirty="0">
                <a:latin typeface="Tw Cen MT" panose="020B0602020104020603" pitchFamily="34" charset="0"/>
              </a:rPr>
              <a:t>Price Index. </a:t>
            </a:r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6553199" y="1370215"/>
            <a:ext cx="2133601" cy="37351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24000"/>
              </a:lnSpc>
              <a:buClr>
                <a:schemeClr val="tx2"/>
              </a:buClr>
            </a:pPr>
            <a:r>
              <a:rPr 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w Cen MT" panose="020B0602020104020603" pitchFamily="34" charset="0"/>
              </a:rPr>
              <a:t>In 2000, 44% of units rented for $1,000 or less. </a:t>
            </a:r>
          </a:p>
          <a:p>
            <a:pPr lvl="0">
              <a:lnSpc>
                <a:spcPct val="124000"/>
              </a:lnSpc>
              <a:buClr>
                <a:schemeClr val="tx2"/>
              </a:buClr>
            </a:pPr>
            <a:r>
              <a:rPr 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w Cen MT" panose="020B0602020104020603" pitchFamily="34" charset="0"/>
              </a:rPr>
              <a:t>In 2017, only 31% did.</a:t>
            </a:r>
            <a:endParaRPr lang="en-US" sz="2400" dirty="0" smtClean="0">
              <a:solidFill>
                <a:prstClr val="black">
                  <a:lumMod val="75000"/>
                  <a:lumOff val="25000"/>
                </a:prstClr>
              </a:solidFill>
              <a:latin typeface="Tw Cen MT" panose="020B06020201040206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72" t="16666" b="65556"/>
          <a:stretch/>
        </p:blipFill>
        <p:spPr>
          <a:xfrm>
            <a:off x="195626" y="2191642"/>
            <a:ext cx="7230934" cy="283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33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228600" y="401470"/>
            <a:ext cx="8537912" cy="609447"/>
          </a:xfrm>
          <a:noFill/>
        </p:spPr>
        <p:txBody>
          <a:bodyPr/>
          <a:lstStyle/>
          <a:p>
            <a:r>
              <a:rPr lang="en-US" sz="2400" dirty="0" smtClean="0"/>
              <a:t>More renters of all incomes are cost burdened, but most of the increase has been among low-income renters.</a:t>
            </a:r>
            <a:endParaRPr lang="en-US" sz="24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304802" y="1128931"/>
            <a:ext cx="5800726" cy="5749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>
              <a:lnSpc>
                <a:spcPct val="112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US" sz="1400" b="1" dirty="0" smtClean="0">
                <a:latin typeface="Tw Cen MT" panose="020B0602020104020603" pitchFamily="34" charset="0"/>
                <a:ea typeface="MS Gothic"/>
                <a:cs typeface="Times New Roman"/>
              </a:rPr>
              <a:t>Cost Burdened Renters by Income (% AMI), </a:t>
            </a:r>
            <a:r>
              <a:rPr lang="en-US" sz="1400" b="1" dirty="0" smtClean="0">
                <a:latin typeface="Tw Cen MT" panose="020B0602020104020603" pitchFamily="34" charset="0"/>
                <a:ea typeface="MS Gothic"/>
                <a:cs typeface="Times New Roman"/>
              </a:rPr>
              <a:t>Orange/Osceola/Seminole Counties, </a:t>
            </a:r>
            <a:r>
              <a:rPr lang="en-US" sz="1400" b="1" dirty="0">
                <a:latin typeface="Tw Cen MT" panose="020B0602020104020603" pitchFamily="34" charset="0"/>
                <a:ea typeface="MS Gothic"/>
                <a:cs typeface="Times New Roman"/>
              </a:rPr>
              <a:t>2000 &amp; </a:t>
            </a:r>
            <a:r>
              <a:rPr lang="en-US" sz="1400" b="1" dirty="0" smtClean="0">
                <a:latin typeface="Tw Cen MT" panose="020B0602020104020603" pitchFamily="34" charset="0"/>
                <a:ea typeface="MS Gothic"/>
                <a:cs typeface="Times New Roman"/>
              </a:rPr>
              <a:t>2019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3840" y="6226034"/>
            <a:ext cx="87649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Tw Cen MT" panose="020B0602020104020603" pitchFamily="34" charset="0"/>
              </a:rPr>
              <a:t>Sources: Shimberg Center analysis of U.S. Census Bureau, 2000 Census and 2013-2017 5-Year American Community Survey; University of Florida Bureau of Economic and Business Research, 2017 Population Projections</a:t>
            </a:r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6172200" y="1125650"/>
            <a:ext cx="2594312" cy="48558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24000"/>
              </a:lnSpc>
              <a:buClr>
                <a:schemeClr val="tx2"/>
              </a:buClr>
            </a:pPr>
            <a:r>
              <a:rPr lang="en-US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w Cen MT" panose="020B0602020104020603" pitchFamily="34" charset="0"/>
              </a:rPr>
              <a:t>The region added 59,266 low-income, cost burdened households 2000-2019. </a:t>
            </a:r>
          </a:p>
          <a:p>
            <a:pPr lvl="0">
              <a:lnSpc>
                <a:spcPct val="124000"/>
              </a:lnSpc>
              <a:buClr>
                <a:schemeClr val="tx2"/>
              </a:buClr>
            </a:pPr>
            <a:r>
              <a:rPr lang="en-US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w Cen MT" panose="020B0602020104020603" pitchFamily="34" charset="0"/>
              </a:rPr>
              <a:t>Cost burden also rose for 60-80% AMI renters (12,629 added households)</a:t>
            </a:r>
          </a:p>
          <a:p>
            <a:pPr lvl="0">
              <a:lnSpc>
                <a:spcPct val="124000"/>
              </a:lnSpc>
              <a:buClr>
                <a:schemeClr val="tx2"/>
              </a:buClr>
            </a:pPr>
            <a:r>
              <a:rPr lang="en-US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w Cen MT" panose="020B0602020104020603" pitchFamily="34" charset="0"/>
              </a:rPr>
              <a:t>Only 5% of cost burdened renters have incomes above 80% AMI</a:t>
            </a:r>
            <a:endParaRPr lang="en-US" sz="2000" dirty="0" smtClean="0">
              <a:solidFill>
                <a:prstClr val="black">
                  <a:lumMod val="75000"/>
                  <a:lumOff val="25000"/>
                </a:prstClr>
              </a:solidFill>
              <a:latin typeface="Tw Cen MT" panose="020B0602020104020603" pitchFamily="34" charset="0"/>
            </a:endParaRPr>
          </a:p>
          <a:p>
            <a:pPr marL="0" lvl="0" indent="0">
              <a:lnSpc>
                <a:spcPct val="124000"/>
              </a:lnSpc>
              <a:buClr>
                <a:schemeClr val="tx2"/>
              </a:buClr>
              <a:buNone/>
            </a:pPr>
            <a:endParaRPr lang="en-US" sz="2000" dirty="0" smtClean="0">
              <a:solidFill>
                <a:prstClr val="black">
                  <a:lumMod val="75000"/>
                  <a:lumOff val="25000"/>
                </a:prstClr>
              </a:solidFill>
              <a:latin typeface="Tw Cen MT" panose="020B0602020104020603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1703832"/>
            <a:ext cx="5791200" cy="42776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72" t="52222" r="3987" b="20000"/>
          <a:stretch/>
        </p:blipFill>
        <p:spPr>
          <a:xfrm>
            <a:off x="295273" y="1920809"/>
            <a:ext cx="5724527" cy="376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13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276225" y="304800"/>
            <a:ext cx="8537912" cy="609447"/>
          </a:xfrm>
          <a:noFill/>
        </p:spPr>
        <p:txBody>
          <a:bodyPr/>
          <a:lstStyle/>
          <a:p>
            <a:r>
              <a:rPr lang="en-US" sz="2400" dirty="0" smtClean="0"/>
              <a:t>Renters </a:t>
            </a:r>
            <a:r>
              <a:rPr lang="en-US" sz="2400" dirty="0"/>
              <a:t>at all income levels participate in the workforce. </a:t>
            </a:r>
            <a:endParaRPr lang="en-US" sz="24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304800" y="987086"/>
            <a:ext cx="6400800" cy="5749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>
              <a:lnSpc>
                <a:spcPct val="112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US" sz="1400" b="1" dirty="0">
                <a:latin typeface="Tw Cen MT" panose="020B0602020104020603" pitchFamily="34" charset="0"/>
                <a:ea typeface="MS Gothic"/>
                <a:cs typeface="Times New Roman"/>
              </a:rPr>
              <a:t>Renter Households by Age/Disability, Work Status and Income (% AMI), </a:t>
            </a:r>
            <a:r>
              <a:rPr lang="en-US" sz="1400" b="1" dirty="0" smtClean="0">
                <a:latin typeface="Tw Cen MT" panose="020B0602020104020603" pitchFamily="34" charset="0"/>
                <a:ea typeface="MS Gothic"/>
                <a:cs typeface="Times New Roman"/>
              </a:rPr>
              <a:t>Orange/</a:t>
            </a:r>
            <a:r>
              <a:rPr lang="en-US" sz="1400" b="1" dirty="0" smtClean="0">
                <a:latin typeface="Tw Cen MT" panose="020B0602020104020603" pitchFamily="34" charset="0"/>
                <a:ea typeface="MS Gothic"/>
                <a:cs typeface="Times New Roman"/>
              </a:rPr>
              <a:t>Os</a:t>
            </a:r>
            <a:r>
              <a:rPr lang="en-US" sz="1400" b="1" dirty="0" smtClean="0">
                <a:latin typeface="Tw Cen MT" panose="020B0602020104020603" pitchFamily="34" charset="0"/>
                <a:ea typeface="MS Gothic"/>
                <a:cs typeface="Times New Roman"/>
              </a:rPr>
              <a:t>ceola/Seminole </a:t>
            </a:r>
            <a:r>
              <a:rPr lang="en-US" sz="1400" b="1" dirty="0" smtClean="0">
                <a:latin typeface="Tw Cen MT" panose="020B0602020104020603" pitchFamily="34" charset="0"/>
                <a:ea typeface="MS Gothic"/>
                <a:cs typeface="Times New Roman"/>
              </a:rPr>
              <a:t>C</a:t>
            </a:r>
            <a:r>
              <a:rPr lang="en-US" sz="1400" b="1" dirty="0" smtClean="0">
                <a:latin typeface="Tw Cen MT" panose="020B0602020104020603" pitchFamily="34" charset="0"/>
                <a:ea typeface="MS Gothic"/>
                <a:cs typeface="Times New Roman"/>
              </a:rPr>
              <a:t>ounties, 2017</a:t>
            </a:r>
            <a:endParaRPr lang="en-US" sz="1400" b="1" dirty="0" smtClean="0">
              <a:latin typeface="Tw Cen MT" panose="020B0602020104020603" pitchFamily="34" charset="0"/>
              <a:ea typeface="MS Gothic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218" y="6428138"/>
            <a:ext cx="876493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Tw Cen MT" panose="020B0602020104020603" pitchFamily="34" charset="0"/>
              </a:rPr>
              <a:t>Source: Shimberg Center analysis of U.S. Census Bureau, </a:t>
            </a:r>
            <a:r>
              <a:rPr lang="en-US" sz="1200" dirty="0" smtClean="0">
                <a:latin typeface="Tw Cen MT" panose="020B0602020104020603" pitchFamily="34" charset="0"/>
              </a:rPr>
              <a:t>2017 </a:t>
            </a:r>
            <a:r>
              <a:rPr lang="en-US" sz="1200" dirty="0">
                <a:latin typeface="Tw Cen MT" panose="020B0602020104020603" pitchFamily="34" charset="0"/>
              </a:rPr>
              <a:t>American Community </a:t>
            </a:r>
            <a:r>
              <a:rPr lang="en-US" sz="1200" dirty="0" smtClean="0">
                <a:latin typeface="Tw Cen MT" panose="020B0602020104020603" pitchFamily="34" charset="0"/>
              </a:rPr>
              <a:t>Survey</a:t>
            </a:r>
            <a:r>
              <a:rPr lang="en-US" sz="1200" dirty="0">
                <a:latin typeface="Tw Cen MT" panose="020B0602020104020603" pitchFamily="34" charset="0"/>
              </a:rPr>
              <a:t>. 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6857999" y="987086"/>
            <a:ext cx="2144675" cy="51089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24000"/>
              </a:lnSpc>
              <a:buClr>
                <a:schemeClr val="tx2"/>
              </a:buClr>
            </a:pPr>
            <a:r>
              <a:rPr lang="en-US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w Cen MT" panose="020B0602020104020603" pitchFamily="34" charset="0"/>
              </a:rPr>
              <a:t>81% </a:t>
            </a:r>
            <a:r>
              <a:rPr lang="en-US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w Cen MT" panose="020B0602020104020603" pitchFamily="34" charset="0"/>
              </a:rPr>
              <a:t>of renter households include at least one person employed outside the home.</a:t>
            </a:r>
          </a:p>
          <a:p>
            <a:pPr lvl="0">
              <a:lnSpc>
                <a:spcPct val="124000"/>
              </a:lnSpc>
              <a:buClr>
                <a:schemeClr val="tx2"/>
              </a:buClr>
            </a:pPr>
            <a:r>
              <a:rPr lang="en-US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w Cen MT" panose="020B0602020104020603" pitchFamily="34" charset="0"/>
              </a:rPr>
              <a:t>Most of the rest are elder or disabled households.</a:t>
            </a: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6956353"/>
              </p:ext>
            </p:extLst>
          </p:nvPr>
        </p:nvGraphicFramePr>
        <p:xfrm>
          <a:off x="304800" y="1561987"/>
          <a:ext cx="6400800" cy="4762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1849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243840" y="581119"/>
            <a:ext cx="8537912" cy="609447"/>
          </a:xfrm>
          <a:noFill/>
        </p:spPr>
        <p:txBody>
          <a:bodyPr/>
          <a:lstStyle/>
          <a:p>
            <a:r>
              <a:rPr lang="en-US" sz="2400" dirty="0"/>
              <a:t>Service jobs are the most common occupations for </a:t>
            </a:r>
            <a:r>
              <a:rPr lang="en-US" sz="2400" dirty="0" smtClean="0"/>
              <a:t>Orlando area </a:t>
            </a:r>
            <a:r>
              <a:rPr lang="en-US" sz="2400" dirty="0"/>
              <a:t>renters. </a:t>
            </a:r>
            <a:endParaRPr lang="en-US" sz="24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304799" y="1370215"/>
            <a:ext cx="8229599" cy="3194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>
              <a:lnSpc>
                <a:spcPct val="112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US" sz="1400" b="1" dirty="0">
                <a:latin typeface="Tw Cen MT" panose="020B0602020104020603" pitchFamily="34" charset="0"/>
                <a:ea typeface="MS Gothic"/>
                <a:cs typeface="Times New Roman"/>
              </a:rPr>
              <a:t>Top Ten Occupations for </a:t>
            </a:r>
            <a:r>
              <a:rPr lang="en-US" sz="1400" b="1" dirty="0" smtClean="0">
                <a:latin typeface="Tw Cen MT" panose="020B0602020104020603" pitchFamily="34" charset="0"/>
                <a:ea typeface="MS Gothic"/>
                <a:cs typeface="Times New Roman"/>
              </a:rPr>
              <a:t>Renters, Orlando/Osceola/Seminole Counties, 2017</a:t>
            </a:r>
            <a:endParaRPr lang="en-US" sz="1400" b="1" dirty="0" smtClean="0">
              <a:latin typeface="Tw Cen MT" panose="020B0602020104020603" pitchFamily="34" charset="0"/>
              <a:ea typeface="MS Gothic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3840" y="5791200"/>
            <a:ext cx="87649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Tw Cen MT" panose="020B0602020104020603" pitchFamily="34" charset="0"/>
              </a:rPr>
              <a:t>Sources: Shimberg Center analysis of U.S. Census Bureau, 2017 American Community Survey and Florida Department of Economic Opportunity, 2017 Occupational Employment Statistics and Wages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6137184"/>
              </p:ext>
            </p:extLst>
          </p:nvPr>
        </p:nvGraphicFramePr>
        <p:xfrm>
          <a:off x="304800" y="1689665"/>
          <a:ext cx="8229598" cy="4023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46452">
                  <a:extLst>
                    <a:ext uri="{9D8B030D-6E8A-4147-A177-3AD203B41FA5}">
                      <a16:colId xmlns:a16="http://schemas.microsoft.com/office/drawing/2014/main" val="4073089842"/>
                    </a:ext>
                  </a:extLst>
                </a:gridCol>
                <a:gridCol w="3183146">
                  <a:extLst>
                    <a:ext uri="{9D8B030D-6E8A-4147-A177-3AD203B41FA5}">
                      <a16:colId xmlns:a16="http://schemas.microsoft.com/office/drawing/2014/main" val="2327591634"/>
                    </a:ext>
                  </a:extLst>
                </a:gridCol>
              </a:tblGrid>
              <a:tr h="59633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Tw Cen MT" panose="020B0602020104020603" pitchFamily="34" charset="0"/>
                        <a:ea typeface="Rockwell" panose="020606030202050204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w Cen MT" panose="020B0602020104020603" pitchFamily="34" charset="0"/>
                        </a:rPr>
                        <a:t>Median hourly wage</a:t>
                      </a:r>
                      <a:endParaRPr lang="en-US" sz="1800" dirty="0">
                        <a:effectLst/>
                        <a:latin typeface="Tw Cen MT" panose="020B0602020104020603" pitchFamily="34" charset="0"/>
                        <a:ea typeface="Rockwell" panose="020606030202050204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232561164"/>
                  </a:ext>
                </a:extLst>
              </a:tr>
              <a:tr h="377934">
                <a:tc>
                  <a:txBody>
                    <a:bodyPr/>
                    <a:lstStyle/>
                    <a:p>
                      <a:pPr marL="182880" algn="l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</a:rPr>
                        <a:t>Customer service representatives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$14.36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10831097"/>
                  </a:ext>
                </a:extLst>
              </a:tr>
              <a:tr h="338779">
                <a:tc>
                  <a:txBody>
                    <a:bodyPr/>
                    <a:lstStyle/>
                    <a:p>
                      <a:pPr marL="182880" algn="l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</a:rPr>
                        <a:t>Managers, all other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$47.66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1723578"/>
                  </a:ext>
                </a:extLst>
              </a:tr>
              <a:tr h="338779">
                <a:tc>
                  <a:txBody>
                    <a:bodyPr/>
                    <a:lstStyle/>
                    <a:p>
                      <a:pPr marL="182880" algn="l" fontAlgn="b"/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</a:rPr>
                        <a:t>Driver/sales workers and truck drivers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$11.10-19.27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92218075"/>
                  </a:ext>
                </a:extLst>
              </a:tr>
              <a:tr h="338779">
                <a:tc>
                  <a:txBody>
                    <a:bodyPr/>
                    <a:lstStyle/>
                    <a:p>
                      <a:pPr marL="182880" algn="l" fontAlgn="b"/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</a:rPr>
                        <a:t>Maids and housekeeping cleaners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$10.63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88978793"/>
                  </a:ext>
                </a:extLst>
              </a:tr>
              <a:tr h="338779">
                <a:tc>
                  <a:txBody>
                    <a:bodyPr/>
                    <a:lstStyle/>
                    <a:p>
                      <a:pPr marL="182880" algn="l" fontAlgn="b"/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</a:rPr>
                        <a:t>Retail salespersons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$10.24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9909720"/>
                  </a:ext>
                </a:extLst>
              </a:tr>
              <a:tr h="338779">
                <a:tc>
                  <a:txBody>
                    <a:bodyPr/>
                    <a:lstStyle/>
                    <a:p>
                      <a:pPr marL="182880" algn="l" fontAlgn="b"/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</a:rPr>
                        <a:t>Janitors and building cleaners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$10.76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85400118"/>
                  </a:ext>
                </a:extLst>
              </a:tr>
              <a:tr h="338779">
                <a:tc>
                  <a:txBody>
                    <a:bodyPr/>
                    <a:lstStyle/>
                    <a:p>
                      <a:pPr marL="182880" algn="l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</a:rPr>
                        <a:t>First-line supervisors of retail sales workers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$19.61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87365252"/>
                  </a:ext>
                </a:extLst>
              </a:tr>
              <a:tr h="338779">
                <a:tc>
                  <a:txBody>
                    <a:bodyPr/>
                    <a:lstStyle/>
                    <a:p>
                      <a:pPr marL="182880" algn="l" fontAlgn="b"/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</a:rPr>
                        <a:t>Cashiers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$9.77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7128437"/>
                  </a:ext>
                </a:extLst>
              </a:tr>
              <a:tr h="338779">
                <a:tc>
                  <a:txBody>
                    <a:bodyPr/>
                    <a:lstStyle/>
                    <a:p>
                      <a:pPr marL="182880" algn="l" fontAlgn="b"/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</a:rPr>
                        <a:t>Waiters and waitresses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$11.44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81452043"/>
                  </a:ext>
                </a:extLst>
              </a:tr>
              <a:tr h="338779">
                <a:tc>
                  <a:txBody>
                    <a:bodyPr/>
                    <a:lstStyle/>
                    <a:p>
                      <a:pPr marL="182880" algn="l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</a:rPr>
                        <a:t>Cooks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$9.95-12.71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412731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077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229600" cy="609600"/>
          </a:xfrm>
        </p:spPr>
        <p:txBody>
          <a:bodyPr/>
          <a:lstStyle/>
          <a:p>
            <a:r>
              <a:rPr lang="en-US" dirty="0" smtClean="0"/>
              <a:t>Subsidized Rental Housing Supply</a:t>
            </a:r>
            <a:endParaRPr lang="en-US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Placeholder 3"/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285750" y="1371600"/>
                <a:ext cx="8686800" cy="5181600"/>
              </a:xfr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/>
              <a:lstStyle/>
              <a:p>
                <a:pPr>
                  <a:spcAft>
                    <a:spcPts val="1200"/>
                  </a:spcAft>
                </a:pPr>
                <a:r>
                  <a:rPr lang="en-US" sz="2800" dirty="0" smtClean="0"/>
                  <a:t>274 developments in Orange/Osceola/Seminole Counties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 smtClean="0"/>
                  <a:t>43,286 affordable units (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800" dirty="0" smtClean="0"/>
                  <a:t> of Florida’s supply)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 smtClean="0"/>
                  <a:t>Funded by HUD, Florida Housing Finance Corporation, USDA Rural Development, and local housing finance authorities</a:t>
                </a:r>
                <a:endParaRPr lang="en-US" sz="2800" dirty="0" smtClean="0"/>
              </a:p>
              <a:p>
                <a:pPr>
                  <a:spcAft>
                    <a:spcPts val="1200"/>
                  </a:spcAft>
                </a:pPr>
                <a:r>
                  <a:rPr lang="en-US" sz="2800" dirty="0" smtClean="0"/>
                  <a:t>Tenant characteristics:</a:t>
                </a:r>
                <a:endParaRPr lang="en-US" sz="2800" dirty="0" smtClean="0"/>
              </a:p>
              <a:p>
                <a:pPr lvl="1">
                  <a:spcAft>
                    <a:spcPts val="1200"/>
                  </a:spcAft>
                </a:pPr>
                <a:r>
                  <a:rPr lang="en-US" sz="2400" dirty="0"/>
                  <a:t>Average income: $24,297</a:t>
                </a:r>
              </a:p>
              <a:p>
                <a:pPr lvl="1">
                  <a:spcAft>
                    <a:spcPts val="1200"/>
                  </a:spcAft>
                </a:pPr>
                <a:r>
                  <a:rPr lang="en-US" sz="2400" dirty="0" smtClean="0"/>
                  <a:t>57% of households include children</a:t>
                </a:r>
              </a:p>
              <a:p>
                <a:pPr lvl="1">
                  <a:spcAft>
                    <a:spcPts val="1200"/>
                  </a:spcAft>
                </a:pPr>
                <a:r>
                  <a:rPr lang="en-US" sz="2400" dirty="0" smtClean="0"/>
                  <a:t>20% of households include member age 62+</a:t>
                </a:r>
              </a:p>
              <a:p>
                <a:pPr lvl="1"/>
                <a:endParaRPr lang="en-US" dirty="0" smtClean="0"/>
              </a:p>
            </p:txBody>
          </p:sp>
        </mc:Choice>
        <mc:Fallback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285750" y="1371600"/>
                <a:ext cx="8686800" cy="5181600"/>
              </a:xfrm>
              <a:blipFill>
                <a:blip r:embed="rId2"/>
                <a:stretch>
                  <a:fillRect l="-772" t="-1176" r="-1123" b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885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rigin">
  <a:themeElements>
    <a:clrScheme name="Custom 2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002060"/>
      </a:hlink>
      <a:folHlink>
        <a:srgbClr val="002060"/>
      </a:folHlink>
    </a:clrScheme>
    <a:fontScheme name="1_Origin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2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002060"/>
    </a:hlink>
    <a:folHlink>
      <a:srgbClr val="002060"/>
    </a:folHlink>
  </a:clrScheme>
  <a:fontScheme name="1_Origin">
    <a:majorFont>
      <a:latin typeface=""/>
      <a:ea typeface="ＭＳ Ｐゴシック"/>
      <a:cs typeface=""/>
    </a:majorFont>
    <a:minorFont>
      <a:latin typeface=""/>
      <a:ea typeface="ＭＳ Ｐゴシック"/>
      <a:cs typeface=""/>
    </a:minorFont>
  </a:fontScheme>
  <a:fmtScheme name="Origin">
    <a:fillStyleLst>
      <a:solidFill>
        <a:schemeClr val="phClr"/>
      </a:solidFill>
      <a:gradFill rotWithShape="1">
        <a:gsLst>
          <a:gs pos="0">
            <a:schemeClr val="phClr">
              <a:tint val="45000"/>
              <a:satMod val="200000"/>
            </a:schemeClr>
          </a:gs>
          <a:gs pos="30000">
            <a:schemeClr val="phClr">
              <a:tint val="61000"/>
              <a:satMod val="200000"/>
            </a:schemeClr>
          </a:gs>
          <a:gs pos="45000">
            <a:schemeClr val="phClr">
              <a:tint val="66000"/>
              <a:satMod val="200000"/>
            </a:schemeClr>
          </a:gs>
          <a:gs pos="55000">
            <a:schemeClr val="phClr">
              <a:tint val="66000"/>
              <a:satMod val="200000"/>
            </a:schemeClr>
          </a:gs>
          <a:gs pos="73000">
            <a:schemeClr val="phClr">
              <a:tint val="61000"/>
              <a:satMod val="200000"/>
            </a:schemeClr>
          </a:gs>
          <a:gs pos="100000">
            <a:schemeClr val="phClr">
              <a:tint val="45000"/>
              <a:satMod val="200000"/>
            </a:schemeClr>
          </a:gs>
        </a:gsLst>
        <a:lin ang="950000" scaled="1"/>
      </a:gradFill>
      <a:gradFill rotWithShape="1">
        <a:gsLst>
          <a:gs pos="0">
            <a:schemeClr val="phClr">
              <a:shade val="63000"/>
            </a:schemeClr>
          </a:gs>
          <a:gs pos="30000">
            <a:schemeClr val="phClr">
              <a:shade val="90000"/>
              <a:satMod val="110000"/>
            </a:schemeClr>
          </a:gs>
          <a:gs pos="45000">
            <a:schemeClr val="phClr">
              <a:shade val="100000"/>
              <a:satMod val="118000"/>
            </a:schemeClr>
          </a:gs>
          <a:gs pos="55000">
            <a:schemeClr val="phClr">
              <a:shade val="100000"/>
              <a:satMod val="118000"/>
            </a:schemeClr>
          </a:gs>
          <a:gs pos="73000">
            <a:schemeClr val="phClr">
              <a:shade val="90000"/>
              <a:satMod val="110000"/>
            </a:schemeClr>
          </a:gs>
          <a:gs pos="100000">
            <a:schemeClr val="phClr">
              <a:shade val="63000"/>
            </a:schemeClr>
          </a:gs>
        </a:gsLst>
        <a:lin ang="950000" scaled="1"/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phClr">
              <a:tint val="100000"/>
              <a:shade val="100000"/>
              <a:hueMod val="100000"/>
              <a:satMod val="100000"/>
            </a:schemeClr>
          </a:contourClr>
        </a:sp3d>
      </a:effectStyle>
      <a:effectStyle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60000"/>
              <a:satMod val="300000"/>
            </a:schemeClr>
          </a:gs>
          <a:gs pos="30000">
            <a:schemeClr val="phClr">
              <a:shade val="80000"/>
              <a:satMod val="230000"/>
            </a:schemeClr>
          </a:gs>
          <a:gs pos="100000">
            <a:schemeClr val="phClr">
              <a:tint val="97000"/>
              <a:satMod val="22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shade val="6000"/>
              <a:satMod val="120000"/>
            </a:schemeClr>
            <a:schemeClr val="phClr">
              <a:tint val="90000"/>
            </a:schemeClr>
          </a:duotone>
        </a:blip>
        <a:tile tx="0" ty="0" sx="35000" sy="40000" flip="x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  <a:fontScheme name="Tw Cen MT-Rockwell">
    <a:majorFont>
      <a:latin typeface="Tw Cen MT" panose="020B0602020104020603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Rockwell" panose="02060603020205020403"/>
      <a:ea typeface=""/>
      <a:cs typeface=""/>
      <a:font script="Grek" typeface="Cambria"/>
      <a:font script="Cyrl" typeface="Cambria"/>
      <a:font script="Jpan" typeface="HG明朝B"/>
      <a:font script="Hang" typeface="바탕"/>
      <a:font script="Hans" typeface="方正姚体"/>
      <a:font script="Hant" typeface="標楷體"/>
      <a:font script="Arab" typeface="Times New Roman"/>
      <a:font script="Hebr" typeface="David"/>
      <a:font script="Thai" typeface="Jasmine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51179</TotalTime>
  <Words>663</Words>
  <Application>Microsoft Office PowerPoint</Application>
  <PresentationFormat>On-screen Show (4:3)</PresentationFormat>
  <Paragraphs>99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MS Gothic</vt:lpstr>
      <vt:lpstr>ＭＳ Ｐゴシック</vt:lpstr>
      <vt:lpstr>Arial</vt:lpstr>
      <vt:lpstr>Bookman Old Style</vt:lpstr>
      <vt:lpstr>Calibri</vt:lpstr>
      <vt:lpstr>Cambria Math</vt:lpstr>
      <vt:lpstr>Rockwell</vt:lpstr>
      <vt:lpstr>Times New Roman</vt:lpstr>
      <vt:lpstr>Tw Cen MT</vt:lpstr>
      <vt:lpstr>Wingdings</vt:lpstr>
      <vt:lpstr>Wingdings 3</vt:lpstr>
      <vt:lpstr>1_Origin</vt:lpstr>
      <vt:lpstr>Contact</vt:lpstr>
      <vt:lpstr>PowerPoint Presentation</vt:lpstr>
      <vt:lpstr>Renting has risen continually since 2000. Ownership fell during the recession but has rebounded.</vt:lpstr>
      <vt:lpstr>Recent growth has come from age 55+ homeowners and renters of all ages.</vt:lpstr>
      <vt:lpstr>The Orlando area added over 104,000 rental units 2000-2017, mostly with rents above $1,000 (2017 $). </vt:lpstr>
      <vt:lpstr>More renters of all incomes are cost burdened, but most of the increase has been among low-income renters.</vt:lpstr>
      <vt:lpstr>Renters at all income levels participate in the workforce. </vt:lpstr>
      <vt:lpstr>Service jobs are the most common occupations for Orlando area renters. </vt:lpstr>
      <vt:lpstr>Subsidized Rental Housing Supply</vt:lpstr>
      <vt:lpstr>Preservation Risks: Expiring Subsidies</vt:lpstr>
      <vt:lpstr>Building a Local Housing System: The Affordable Housing Continuum</vt:lpstr>
      <vt:lpstr>Contact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Contact</dc:title>
  <dc:creator>Andres Blanco</dc:creator>
  <cp:lastModifiedBy>Ray,Anne L</cp:lastModifiedBy>
  <cp:revision>500</cp:revision>
  <cp:lastPrinted>2019-07-17T19:06:18Z</cp:lastPrinted>
  <dcterms:created xsi:type="dcterms:W3CDTF">2011-02-18T02:03:55Z</dcterms:created>
  <dcterms:modified xsi:type="dcterms:W3CDTF">2019-07-17T19:27:22Z</dcterms:modified>
</cp:coreProperties>
</file>