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7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8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9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2"/>
  </p:notesMasterIdLst>
  <p:handoutMasterIdLst>
    <p:handoutMasterId r:id="rId23"/>
  </p:handoutMasterIdLst>
  <p:sldIdLst>
    <p:sldId id="360" r:id="rId2"/>
    <p:sldId id="410" r:id="rId3"/>
    <p:sldId id="436" r:id="rId4"/>
    <p:sldId id="412" r:id="rId5"/>
    <p:sldId id="455" r:id="rId6"/>
    <p:sldId id="456" r:id="rId7"/>
    <p:sldId id="457" r:id="rId8"/>
    <p:sldId id="440" r:id="rId9"/>
    <p:sldId id="441" r:id="rId10"/>
    <p:sldId id="443" r:id="rId11"/>
    <p:sldId id="442" r:id="rId12"/>
    <p:sldId id="445" r:id="rId13"/>
    <p:sldId id="437" r:id="rId14"/>
    <p:sldId id="447" r:id="rId15"/>
    <p:sldId id="448" r:id="rId16"/>
    <p:sldId id="458" r:id="rId17"/>
    <p:sldId id="459" r:id="rId18"/>
    <p:sldId id="460" r:id="rId19"/>
    <p:sldId id="461" r:id="rId20"/>
    <p:sldId id="426" r:id="rId21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34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94660"/>
  </p:normalViewPr>
  <p:slideViewPr>
    <p:cSldViewPr showGuides="1">
      <p:cViewPr>
        <p:scale>
          <a:sx n="120" d="100"/>
          <a:sy n="120" d="100"/>
        </p:scale>
        <p:origin x="1014" y="-540"/>
      </p:cViewPr>
      <p:guideLst>
        <p:guide orient="horz" pos="1056"/>
        <p:guide pos="3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1" d="100"/>
          <a:sy n="111" d="100"/>
        </p:scale>
        <p:origin x="2394" y="9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ad.ufl.edu\dcp\Home\aray\Class%20and%20Conference%20Presentations\Panama%20City%20Fed_OCC%20August%202017\Panama%20City%20tabl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Panama%20City%20Fed_OCC%20August%202017\Panama%20City%20tabl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355099815936949"/>
          <c:y val="2.9451773073820312E-2"/>
          <c:w val="0.64938878372778086"/>
          <c:h val="0.848763904511936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workforce!$B$2</c:f>
              <c:strCache>
                <c:ptCount val="1"/>
                <c:pt idx="0">
                  <c:v>Maximum Affordable Rent (30% of Income)</c:v>
                </c:pt>
              </c:strCache>
            </c:strRef>
          </c:tx>
          <c:spPr>
            <a:solidFill>
              <a:srgbClr val="0070C0"/>
            </a:solidFill>
            <a:ln w="12700"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0070C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19-483D-A2C5-9E66F5C66CC0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19-483D-A2C5-9E66F5C66CC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workforce!$A$3:$A$18</c:f>
              <c:strCache>
                <c:ptCount val="16"/>
                <c:pt idx="0">
                  <c:v>SSI Disability</c:v>
                </c:pt>
                <c:pt idx="1">
                  <c:v>Social Security Retiree</c:v>
                </c:pt>
                <c:pt idx="2">
                  <c:v>Cashiers</c:v>
                </c:pt>
                <c:pt idx="3">
                  <c:v>Maids &amp; Housekeeping Cleaners</c:v>
                </c:pt>
                <c:pt idx="4">
                  <c:v>Retail Salespersons</c:v>
                </c:pt>
                <c:pt idx="5">
                  <c:v>Preschool Teachers</c:v>
                </c:pt>
                <c:pt idx="6">
                  <c:v>Landscaping &amp; Groundskeeping Workers</c:v>
                </c:pt>
                <c:pt idx="7">
                  <c:v>Construction Laborers</c:v>
                </c:pt>
                <c:pt idx="8">
                  <c:v>Receptionists</c:v>
                </c:pt>
                <c:pt idx="9">
                  <c:v>Pharmacy Technicians</c:v>
                </c:pt>
                <c:pt idx="10">
                  <c:v>Bank Tellers</c:v>
                </c:pt>
                <c:pt idx="11">
                  <c:v>Secretaries &amp; Administrative Assistants</c:v>
                </c:pt>
                <c:pt idx="12">
                  <c:v>Carpenters</c:v>
                </c:pt>
                <c:pt idx="13">
                  <c:v>Auto Technicians &amp; Mechanics</c:v>
                </c:pt>
                <c:pt idx="14">
                  <c:v>Firefighters</c:v>
                </c:pt>
                <c:pt idx="15">
                  <c:v>2-Bedroom Fair Market Rent</c:v>
                </c:pt>
              </c:strCache>
            </c:strRef>
          </c:cat>
          <c:val>
            <c:numRef>
              <c:f>workforce!$B$3:$B$18</c:f>
              <c:numCache>
                <c:formatCode>"$"#,##0_);[Red]\("$"#,##0\)</c:formatCode>
                <c:ptCount val="16"/>
                <c:pt idx="0">
                  <c:v>220</c:v>
                </c:pt>
                <c:pt idx="1">
                  <c:v>387</c:v>
                </c:pt>
                <c:pt idx="2">
                  <c:v>466</c:v>
                </c:pt>
                <c:pt idx="3">
                  <c:v>513</c:v>
                </c:pt>
                <c:pt idx="4">
                  <c:v>521</c:v>
                </c:pt>
                <c:pt idx="5">
                  <c:v>507</c:v>
                </c:pt>
                <c:pt idx="6">
                  <c:v>580</c:v>
                </c:pt>
                <c:pt idx="7">
                  <c:v>644</c:v>
                </c:pt>
                <c:pt idx="8">
                  <c:v>602</c:v>
                </c:pt>
                <c:pt idx="9">
                  <c:v>692</c:v>
                </c:pt>
                <c:pt idx="10">
                  <c:v>704</c:v>
                </c:pt>
                <c:pt idx="11">
                  <c:v>730</c:v>
                </c:pt>
                <c:pt idx="12">
                  <c:v>823</c:v>
                </c:pt>
                <c:pt idx="13">
                  <c:v>783</c:v>
                </c:pt>
                <c:pt idx="14">
                  <c:v>849</c:v>
                </c:pt>
                <c:pt idx="15">
                  <c:v>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19-483D-A2C5-9E66F5C66C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730848"/>
        <c:axId val="101733648"/>
      </c:barChart>
      <c:catAx>
        <c:axId val="101730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01733648"/>
        <c:crosses val="autoZero"/>
        <c:auto val="1"/>
        <c:lblAlgn val="ctr"/>
        <c:lblOffset val="100"/>
        <c:noMultiLvlLbl val="0"/>
      </c:catAx>
      <c:valAx>
        <c:axId val="101733648"/>
        <c:scaling>
          <c:orientation val="minMax"/>
          <c:max val="1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r>
                  <a:rPr lang="en-US"/>
                  <a:t>Max. Affordable Rent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0173084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23119992939862"/>
          <c:y val="0.11371712864250177"/>
          <c:w val="0.79529415610097309"/>
          <c:h val="0.757789455422549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'aff60 subregion'!$I$49</c:f>
              <c:strCache>
                <c:ptCount val="1"/>
                <c:pt idx="0">
                  <c:v>Affordable at 60% AMI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'aff60 subregion'!$J$48:$O$48</c:f>
              <c:strCache>
                <c:ptCount val="6"/>
                <c:pt idx="0">
                  <c:v>Bay, Holmes, Walton, Washington</c:v>
                </c:pt>
                <c:pt idx="1">
                  <c:v>Calhoun, Franklin, Gadsden, Gulf, Jackson, Jefferson, Liberty, &amp; Wakulla</c:v>
                </c:pt>
                <c:pt idx="2">
                  <c:v>Escambia County</c:v>
                </c:pt>
                <c:pt idx="3">
                  <c:v>Leon County</c:v>
                </c:pt>
                <c:pt idx="4">
                  <c:v>Okaloosa County</c:v>
                </c:pt>
                <c:pt idx="5">
                  <c:v>Santa Rosa County</c:v>
                </c:pt>
              </c:strCache>
            </c:strRef>
          </c:cat>
          <c:val>
            <c:numRef>
              <c:f>'aff60 subregion'!$J$49:$O$49</c:f>
              <c:numCache>
                <c:formatCode>#,##0</c:formatCode>
                <c:ptCount val="6"/>
                <c:pt idx="0">
                  <c:v>14523</c:v>
                </c:pt>
                <c:pt idx="1">
                  <c:v>13715</c:v>
                </c:pt>
                <c:pt idx="2">
                  <c:v>22831</c:v>
                </c:pt>
                <c:pt idx="3">
                  <c:v>32114</c:v>
                </c:pt>
                <c:pt idx="4">
                  <c:v>9660</c:v>
                </c:pt>
                <c:pt idx="5">
                  <c:v>7832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D-4745-BE34-3C5205233C9A}"/>
            </c:ext>
          </c:extLst>
        </c:ser>
        <c:ser>
          <c:idx val="2"/>
          <c:order val="2"/>
          <c:tx>
            <c:strRef>
              <c:f>'aff60 subregion'!$I$50</c:f>
              <c:strCache>
                <c:ptCount val="1"/>
                <c:pt idx="0">
                  <c:v>Above 60% AMI Affordability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'aff60 subregion'!$J$48:$O$48</c:f>
              <c:strCache>
                <c:ptCount val="6"/>
                <c:pt idx="0">
                  <c:v>Bay, Holmes, Walton, Washington</c:v>
                </c:pt>
                <c:pt idx="1">
                  <c:v>Calhoun, Franklin, Gadsden, Gulf, Jackson, Jefferson, Liberty, &amp; Wakulla</c:v>
                </c:pt>
                <c:pt idx="2">
                  <c:v>Escambia County</c:v>
                </c:pt>
                <c:pt idx="3">
                  <c:v>Leon County</c:v>
                </c:pt>
                <c:pt idx="4">
                  <c:v>Okaloosa County</c:v>
                </c:pt>
                <c:pt idx="5">
                  <c:v>Santa Rosa County</c:v>
                </c:pt>
              </c:strCache>
            </c:strRef>
          </c:cat>
          <c:val>
            <c:numRef>
              <c:f>'aff60 subregion'!$J$50:$O$50</c:f>
              <c:numCache>
                <c:formatCode>#,##0</c:formatCode>
                <c:ptCount val="6"/>
                <c:pt idx="0">
                  <c:v>32061</c:v>
                </c:pt>
                <c:pt idx="1">
                  <c:v>6457</c:v>
                </c:pt>
                <c:pt idx="2">
                  <c:v>29203</c:v>
                </c:pt>
                <c:pt idx="3">
                  <c:v>24371</c:v>
                </c:pt>
                <c:pt idx="4">
                  <c:v>21598</c:v>
                </c:pt>
                <c:pt idx="5">
                  <c:v>11562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D-4745-BE34-3C5205233C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100"/>
        <c:axId val="158058016"/>
        <c:axId val="15805857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'aff60 subregion'!#REF!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rgbClr val="0070C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1" i="0" u="none" strike="noStrike" kern="1200" baseline="0">
                          <a:solidFill>
                            <a:schemeClr val="bg1"/>
                          </a:solidFill>
                          <a:latin typeface="Rockwell" panose="02060603020205020403" pitchFamily="18" charset="0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'aff60 subregion'!$J$48:$O$48</c15:sqref>
                        </c15:formulaRef>
                      </c:ext>
                    </c:extLst>
                    <c:strCache>
                      <c:ptCount val="6"/>
                      <c:pt idx="0">
                        <c:v>Bay, Holmes, Walton, Washington</c:v>
                      </c:pt>
                      <c:pt idx="1">
                        <c:v>Calhoun, Franklin, Gadsden, Gulf, Jackson, Jefferson, Liberty, &amp; Wakulla</c:v>
                      </c:pt>
                      <c:pt idx="2">
                        <c:v>Escambia County</c:v>
                      </c:pt>
                      <c:pt idx="3">
                        <c:v>Leon County</c:v>
                      </c:pt>
                      <c:pt idx="4">
                        <c:v>Okaloosa County</c:v>
                      </c:pt>
                      <c:pt idx="5">
                        <c:v>Santa Rosa County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'aff60 subregion'!#REF!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CDD-4745-BE34-3C5205233C9A}"/>
                  </c:ext>
                </c:extLst>
              </c15:ser>
            </c15:filteredBarSeries>
          </c:ext>
        </c:extLst>
      </c:barChart>
      <c:catAx>
        <c:axId val="15805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576"/>
        <c:crosses val="autoZero"/>
        <c:auto val="1"/>
        <c:lblAlgn val="ctr"/>
        <c:lblOffset val="100"/>
        <c:noMultiLvlLbl val="0"/>
      </c:catAx>
      <c:valAx>
        <c:axId val="15805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'sales chg'!$A$5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chg'!$B$5:$R$5</c:f>
              <c:numCache>
                <c:formatCode>"$"#,##0</c:formatCode>
                <c:ptCount val="17"/>
                <c:pt idx="0">
                  <c:v>165508.13013999999</c:v>
                </c:pt>
                <c:pt idx="1">
                  <c:v>177662.9944</c:v>
                </c:pt>
                <c:pt idx="2">
                  <c:v>189043.91329</c:v>
                </c:pt>
                <c:pt idx="3">
                  <c:v>203184.51089999999</c:v>
                </c:pt>
                <c:pt idx="4">
                  <c:v>228215.98728</c:v>
                </c:pt>
                <c:pt idx="5">
                  <c:v>277025.34554000001</c:v>
                </c:pt>
                <c:pt idx="6">
                  <c:v>296999.00799999997</c:v>
                </c:pt>
                <c:pt idx="7">
                  <c:v>277279.30536</c:v>
                </c:pt>
                <c:pt idx="8">
                  <c:v>216240.00937000001</c:v>
                </c:pt>
                <c:pt idx="9">
                  <c:v>184230.76931</c:v>
                </c:pt>
                <c:pt idx="10">
                  <c:v>174601.10034999999</c:v>
                </c:pt>
                <c:pt idx="11">
                  <c:v>163997.33210999999</c:v>
                </c:pt>
                <c:pt idx="12">
                  <c:v>170028.31012000001</c:v>
                </c:pt>
                <c:pt idx="13">
                  <c:v>190160.94425999999</c:v>
                </c:pt>
                <c:pt idx="14">
                  <c:v>204389.52264000001</c:v>
                </c:pt>
                <c:pt idx="15">
                  <c:v>217267.93244999999</c:v>
                </c:pt>
                <c:pt idx="16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5B-4145-8C01-1118F241A4B5}"/>
            </c:ext>
          </c:extLst>
        </c:ser>
        <c:ser>
          <c:idx val="11"/>
          <c:order val="11"/>
          <c:tx>
            <c:strRef>
              <c:f>'sales chg'!$A$13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chg'!$B$13:$R$13</c:f>
              <c:numCache>
                <c:formatCode>"$"#,##0</c:formatCode>
                <c:ptCount val="17"/>
                <c:pt idx="0">
                  <c:v>144645.76079</c:v>
                </c:pt>
                <c:pt idx="1">
                  <c:v>150330.22602999999</c:v>
                </c:pt>
                <c:pt idx="2">
                  <c:v>159622.29016</c:v>
                </c:pt>
                <c:pt idx="3">
                  <c:v>169211.95655</c:v>
                </c:pt>
                <c:pt idx="4">
                  <c:v>190179.98939999999</c:v>
                </c:pt>
                <c:pt idx="5">
                  <c:v>223189.96408999999</c:v>
                </c:pt>
                <c:pt idx="6">
                  <c:v>218591.26989</c:v>
                </c:pt>
                <c:pt idx="7">
                  <c:v>211425.47034</c:v>
                </c:pt>
                <c:pt idx="8">
                  <c:v>192200.97589999999</c:v>
                </c:pt>
                <c:pt idx="9">
                  <c:v>189813.51989</c:v>
                </c:pt>
                <c:pt idx="10">
                  <c:v>186680.42176</c:v>
                </c:pt>
                <c:pt idx="11">
                  <c:v>183165.85144999999</c:v>
                </c:pt>
                <c:pt idx="12">
                  <c:v>183901.78573</c:v>
                </c:pt>
                <c:pt idx="13">
                  <c:v>190160.94425999999</c:v>
                </c:pt>
                <c:pt idx="14">
                  <c:v>192247.57079999999</c:v>
                </c:pt>
                <c:pt idx="15">
                  <c:v>195541.13920000001</c:v>
                </c:pt>
                <c:pt idx="16">
                  <c:v>190000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5B-4145-8C01-1118F241A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'sales chg'!$A$2</c15:sqref>
                        </c15:formulaRef>
                      </c:ext>
                    </c:extLst>
                    <c:strCache>
                      <c:ptCount val="1"/>
                      <c:pt idx="0">
                        <c:v>Calhoun County</c:v>
                      </c:pt>
                    </c:strCache>
                  </c:strRef>
                </c:tx>
                <c:spPr>
                  <a:ln w="28575" cap="rnd">
                    <a:solidFill>
                      <a:srgbClr val="0070C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70C0"/>
                    </a:solidFill>
                    <a:ln w="9525">
                      <a:solidFill>
                        <a:srgbClr val="0070C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chg'!$B$2:$R$2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83449.477379999997</c:v>
                      </c:pt>
                      <c:pt idx="1">
                        <c:v>77127.118665000002</c:v>
                      </c:pt>
                      <c:pt idx="2">
                        <c:v>73221.234020000004</c:v>
                      </c:pt>
                      <c:pt idx="3">
                        <c:v>74192.934794999994</c:v>
                      </c:pt>
                      <c:pt idx="4">
                        <c:v>97815.907881000006</c:v>
                      </c:pt>
                      <c:pt idx="5">
                        <c:v>98105.478719999999</c:v>
                      </c:pt>
                      <c:pt idx="6">
                        <c:v>104543.65082</c:v>
                      </c:pt>
                      <c:pt idx="7">
                        <c:v>109987.45779</c:v>
                      </c:pt>
                      <c:pt idx="8">
                        <c:v>118525.79</c:v>
                      </c:pt>
                      <c:pt idx="9">
                        <c:v>113106.52684999999</c:v>
                      </c:pt>
                      <c:pt idx="10">
                        <c:v>126009.28469</c:v>
                      </c:pt>
                      <c:pt idx="11">
                        <c:v>106491.7741</c:v>
                      </c:pt>
                      <c:pt idx="12">
                        <c:v>95966.898964000007</c:v>
                      </c:pt>
                      <c:pt idx="13">
                        <c:v>122319.74252</c:v>
                      </c:pt>
                      <c:pt idx="14">
                        <c:v>103712.5053</c:v>
                      </c:pt>
                      <c:pt idx="15">
                        <c:v>98528.480993000005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865B-4145-8C01-1118F241A4B5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Bay County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139082.46230000001</c:v>
                      </c:pt>
                      <c:pt idx="1">
                        <c:v>148706.49721999999</c:v>
                      </c:pt>
                      <c:pt idx="2">
                        <c:v>157092.82935000001</c:v>
                      </c:pt>
                      <c:pt idx="3">
                        <c:v>178323.36960000001</c:v>
                      </c:pt>
                      <c:pt idx="4">
                        <c:v>205394.38855</c:v>
                      </c:pt>
                      <c:pt idx="5">
                        <c:v>251395.28922000001</c:v>
                      </c:pt>
                      <c:pt idx="6">
                        <c:v>251261.16076999999</c:v>
                      </c:pt>
                      <c:pt idx="7">
                        <c:v>236842.74</c:v>
                      </c:pt>
                      <c:pt idx="8">
                        <c:v>216907.76029999999</c:v>
                      </c:pt>
                      <c:pt idx="9">
                        <c:v>195284.61546</c:v>
                      </c:pt>
                      <c:pt idx="10">
                        <c:v>181189.82112000001</c:v>
                      </c:pt>
                      <c:pt idx="11">
                        <c:v>174114.05064999999</c:v>
                      </c:pt>
                      <c:pt idx="12">
                        <c:v>177330.13939</c:v>
                      </c:pt>
                      <c:pt idx="13">
                        <c:v>183993.56228000001</c:v>
                      </c:pt>
                      <c:pt idx="14">
                        <c:v>186176.59487999999</c:v>
                      </c:pt>
                      <c:pt idx="15">
                        <c:v>195035.86494</c:v>
                      </c:pt>
                      <c:pt idx="16">
                        <c:v>185000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865B-4145-8C01-1118F241A4B5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Escambia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129207.60748000001</c:v>
                      </c:pt>
                      <c:pt idx="1">
                        <c:v>133281.07347999999</c:v>
                      </c:pt>
                      <c:pt idx="2">
                        <c:v>139120.34464</c:v>
                      </c:pt>
                      <c:pt idx="3">
                        <c:v>143179.34784999999</c:v>
                      </c:pt>
                      <c:pt idx="4">
                        <c:v>149481.47167</c:v>
                      </c:pt>
                      <c:pt idx="5">
                        <c:v>176467.22985</c:v>
                      </c:pt>
                      <c:pt idx="6">
                        <c:v>174279.01788999999</c:v>
                      </c:pt>
                      <c:pt idx="7">
                        <c:v>170411.23975000001</c:v>
                      </c:pt>
                      <c:pt idx="8">
                        <c:v>150243.95916</c:v>
                      </c:pt>
                      <c:pt idx="9">
                        <c:v>160224.94179000001</c:v>
                      </c:pt>
                      <c:pt idx="10">
                        <c:v>155274.18609999999</c:v>
                      </c:pt>
                      <c:pt idx="11">
                        <c:v>149088.48374</c:v>
                      </c:pt>
                      <c:pt idx="12">
                        <c:v>143428.78920999999</c:v>
                      </c:pt>
                      <c:pt idx="13">
                        <c:v>152128.75541000001</c:v>
                      </c:pt>
                      <c:pt idx="14">
                        <c:v>156732.36167000001</c:v>
                      </c:pt>
                      <c:pt idx="15">
                        <c:v>157140.29532999999</c:v>
                      </c:pt>
                      <c:pt idx="16">
                        <c:v>149900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65B-4145-8C01-1118F241A4B5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Franklin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208623.69344999999</c:v>
                      </c:pt>
                      <c:pt idx="1">
                        <c:v>218188.55937999999</c:v>
                      </c:pt>
                      <c:pt idx="2">
                        <c:v>252280.43358000001</c:v>
                      </c:pt>
                      <c:pt idx="3">
                        <c:v>325407.60875000001</c:v>
                      </c:pt>
                      <c:pt idx="4">
                        <c:v>456115.00790999999</c:v>
                      </c:pt>
                      <c:pt idx="5">
                        <c:v>444540.45045</c:v>
                      </c:pt>
                      <c:pt idx="6">
                        <c:v>447874.50406000001</c:v>
                      </c:pt>
                      <c:pt idx="7">
                        <c:v>340822.47950999998</c:v>
                      </c:pt>
                      <c:pt idx="8">
                        <c:v>306052.50939999998</c:v>
                      </c:pt>
                      <c:pt idx="9">
                        <c:v>322682.98381000001</c:v>
                      </c:pt>
                      <c:pt idx="10">
                        <c:v>274530.03200000001</c:v>
                      </c:pt>
                      <c:pt idx="11">
                        <c:v>283481.10265000002</c:v>
                      </c:pt>
                      <c:pt idx="12">
                        <c:v>260779.61674999999</c:v>
                      </c:pt>
                      <c:pt idx="13">
                        <c:v>298347.10308999999</c:v>
                      </c:pt>
                      <c:pt idx="14">
                        <c:v>242839.0368</c:v>
                      </c:pt>
                      <c:pt idx="15">
                        <c:v>270321.72989999998</c:v>
                      </c:pt>
                      <c:pt idx="16">
                        <c:v>260000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65B-4145-8C01-1118F241A4B5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Gadsden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94923.78052</c:v>
                      </c:pt>
                      <c:pt idx="1">
                        <c:v>110954.80229000001</c:v>
                      </c:pt>
                      <c:pt idx="2">
                        <c:v>110497.49861</c:v>
                      </c:pt>
                      <c:pt idx="3">
                        <c:v>117667.39132</c:v>
                      </c:pt>
                      <c:pt idx="4">
                        <c:v>142001.05875</c:v>
                      </c:pt>
                      <c:pt idx="5">
                        <c:v>158106.78951</c:v>
                      </c:pt>
                      <c:pt idx="6">
                        <c:v>178199.40479999999</c:v>
                      </c:pt>
                      <c:pt idx="7">
                        <c:v>189474.19200000001</c:v>
                      </c:pt>
                      <c:pt idx="8">
                        <c:v>167438.54560000001</c:v>
                      </c:pt>
                      <c:pt idx="9">
                        <c:v>167482.51754999999</c:v>
                      </c:pt>
                      <c:pt idx="10">
                        <c:v>153736.81792</c:v>
                      </c:pt>
                      <c:pt idx="11">
                        <c:v>143178.19028000001</c:v>
                      </c:pt>
                      <c:pt idx="12">
                        <c:v>125174.21604</c:v>
                      </c:pt>
                      <c:pt idx="13">
                        <c:v>120777.89702999999</c:v>
                      </c:pt>
                      <c:pt idx="14">
                        <c:v>133409.69584</c:v>
                      </c:pt>
                      <c:pt idx="15">
                        <c:v>136929.32487000001</c:v>
                      </c:pt>
                      <c:pt idx="16">
                        <c:v>130000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65B-4145-8C01-1118F241A4B5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Gulf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173853.07788</c:v>
                      </c:pt>
                      <c:pt idx="1">
                        <c:v>178610.16954</c:v>
                      </c:pt>
                      <c:pt idx="2">
                        <c:v>219663.70206000001</c:v>
                      </c:pt>
                      <c:pt idx="3">
                        <c:v>240801.63047999999</c:v>
                      </c:pt>
                      <c:pt idx="4">
                        <c:v>299216.51666000002</c:v>
                      </c:pt>
                      <c:pt idx="5">
                        <c:v>324974.39825999999</c:v>
                      </c:pt>
                      <c:pt idx="6">
                        <c:v>229105.03477</c:v>
                      </c:pt>
                      <c:pt idx="7">
                        <c:v>251284.37048000001</c:v>
                      </c:pt>
                      <c:pt idx="8">
                        <c:v>278229.554</c:v>
                      </c:pt>
                      <c:pt idx="9">
                        <c:v>214935.89752</c:v>
                      </c:pt>
                      <c:pt idx="10">
                        <c:v>192171.02239999999</c:v>
                      </c:pt>
                      <c:pt idx="11">
                        <c:v>184763.22805999999</c:v>
                      </c:pt>
                      <c:pt idx="12">
                        <c:v>156467.77004999999</c:v>
                      </c:pt>
                      <c:pt idx="13">
                        <c:v>186049.35628000001</c:v>
                      </c:pt>
                      <c:pt idx="14">
                        <c:v>200342.20535999999</c:v>
                      </c:pt>
                      <c:pt idx="15">
                        <c:v>192004.21937000001</c:v>
                      </c:pt>
                      <c:pt idx="16">
                        <c:v>180000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65B-4145-8C01-1118F241A4B5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Holmes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69541.231150000007</c:v>
                      </c:pt>
                      <c:pt idx="1">
                        <c:v>67655.367249999996</c:v>
                      </c:pt>
                      <c:pt idx="2">
                        <c:v>69892.996109999993</c:v>
                      </c:pt>
                      <c:pt idx="3">
                        <c:v>81351.902187999993</c:v>
                      </c:pt>
                      <c:pt idx="4">
                        <c:v>83679.195336000004</c:v>
                      </c:pt>
                      <c:pt idx="5">
                        <c:v>90747.567815999995</c:v>
                      </c:pt>
                      <c:pt idx="6">
                        <c:v>94445.684544000003</c:v>
                      </c:pt>
                      <c:pt idx="7">
                        <c:v>103864.20647</c:v>
                      </c:pt>
                      <c:pt idx="8">
                        <c:v>94598.048360000001</c:v>
                      </c:pt>
                      <c:pt idx="9">
                        <c:v>103001.74829</c:v>
                      </c:pt>
                      <c:pt idx="10">
                        <c:v>79613.709279999995</c:v>
                      </c:pt>
                      <c:pt idx="11">
                        <c:v>80933.748315999997</c:v>
                      </c:pt>
                      <c:pt idx="12">
                        <c:v>79016.223874999996</c:v>
                      </c:pt>
                      <c:pt idx="13">
                        <c:v>81974.785430999997</c:v>
                      </c:pt>
                      <c:pt idx="14">
                        <c:v>86005.492199999993</c:v>
                      </c:pt>
                      <c:pt idx="15">
                        <c:v>70233.122348999997</c:v>
                      </c:pt>
                      <c:pt idx="16">
                        <c:v>59900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865B-4145-8C01-1118F241A4B5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Jackson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90403.600495000006</c:v>
                      </c:pt>
                      <c:pt idx="1">
                        <c:v>96747.175168000002</c:v>
                      </c:pt>
                      <c:pt idx="2">
                        <c:v>93190.661479999995</c:v>
                      </c:pt>
                      <c:pt idx="3">
                        <c:v>100746.19567</c:v>
                      </c:pt>
                      <c:pt idx="4">
                        <c:v>113474.06034</c:v>
                      </c:pt>
                      <c:pt idx="5">
                        <c:v>122631.8484</c:v>
                      </c:pt>
                      <c:pt idx="6">
                        <c:v>134599.95043</c:v>
                      </c:pt>
                      <c:pt idx="7">
                        <c:v>143549.80705</c:v>
                      </c:pt>
                      <c:pt idx="8">
                        <c:v>135497.7928</c:v>
                      </c:pt>
                      <c:pt idx="9">
                        <c:v>121145.68769000001</c:v>
                      </c:pt>
                      <c:pt idx="10">
                        <c:v>104321.41216000001</c:v>
                      </c:pt>
                      <c:pt idx="11">
                        <c:v>94245.220079000006</c:v>
                      </c:pt>
                      <c:pt idx="12">
                        <c:v>101704.05052999999</c:v>
                      </c:pt>
                      <c:pt idx="13">
                        <c:v>97650.214619999999</c:v>
                      </c:pt>
                      <c:pt idx="14">
                        <c:v>96123.785399999993</c:v>
                      </c:pt>
                      <c:pt idx="15">
                        <c:v>96002.109685000003</c:v>
                      </c:pt>
                      <c:pt idx="16">
                        <c:v>97500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865B-4145-8C01-1118F241A4B5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chg'!$A$11</c15:sqref>
                        </c15:formulaRef>
                      </c:ext>
                    </c:extLst>
                    <c:strCache>
                      <c:ptCount val="1"/>
                      <c:pt idx="0">
                        <c:v>Leon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chg'!$B$11:$R$11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150209.05927999999</c:v>
                      </c:pt>
                      <c:pt idx="1">
                        <c:v>161019.77406</c:v>
                      </c:pt>
                      <c:pt idx="2">
                        <c:v>169740.13341000001</c:v>
                      </c:pt>
                      <c:pt idx="3">
                        <c:v>178193.20655</c:v>
                      </c:pt>
                      <c:pt idx="4">
                        <c:v>196519.32238</c:v>
                      </c:pt>
                      <c:pt idx="5">
                        <c:v>212153.09773000001</c:v>
                      </c:pt>
                      <c:pt idx="6">
                        <c:v>219779.26592000001</c:v>
                      </c:pt>
                      <c:pt idx="7">
                        <c:v>219512.78341</c:v>
                      </c:pt>
                      <c:pt idx="8">
                        <c:v>196986.52423000001</c:v>
                      </c:pt>
                      <c:pt idx="9">
                        <c:v>195731.23551</c:v>
                      </c:pt>
                      <c:pt idx="10">
                        <c:v>197661.62304000001</c:v>
                      </c:pt>
                      <c:pt idx="11">
                        <c:v>191685.19338000001</c:v>
                      </c:pt>
                      <c:pt idx="12">
                        <c:v>192976.91639999999</c:v>
                      </c:pt>
                      <c:pt idx="13">
                        <c:v>197870.17173</c:v>
                      </c:pt>
                      <c:pt idx="14">
                        <c:v>197306.71739999999</c:v>
                      </c:pt>
                      <c:pt idx="15">
                        <c:v>190993.67084999999</c:v>
                      </c:pt>
                      <c:pt idx="16">
                        <c:v>189000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865B-4145-8C01-1118F241A4B5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chg'!$A$12</c15:sqref>
                        </c15:formulaRef>
                      </c:ext>
                    </c:extLst>
                    <c:strCache>
                      <c:ptCount val="1"/>
                      <c:pt idx="0">
                        <c:v>Liberty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chg'!$B$12:$R$12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52851.335674000002</c:v>
                      </c:pt>
                      <c:pt idx="1">
                        <c:v>75774.011320000005</c:v>
                      </c:pt>
                      <c:pt idx="2">
                        <c:v>73221.234020000004</c:v>
                      </c:pt>
                      <c:pt idx="3">
                        <c:v>115194.2935</c:v>
                      </c:pt>
                      <c:pt idx="4">
                        <c:v>78290.762302999996</c:v>
                      </c:pt>
                      <c:pt idx="5">
                        <c:v>79955.965156999999</c:v>
                      </c:pt>
                      <c:pt idx="6">
                        <c:v>148499.50399999999</c:v>
                      </c:pt>
                      <c:pt idx="7">
                        <c:v>139794.98311999999</c:v>
                      </c:pt>
                      <c:pt idx="8">
                        <c:v>134663.10414000001</c:v>
                      </c:pt>
                      <c:pt idx="9">
                        <c:v>85639.393974000006</c:v>
                      </c:pt>
                      <c:pt idx="10">
                        <c:v>93340.210879999999</c:v>
                      </c:pt>
                      <c:pt idx="11">
                        <c:v>73958.537112000005</c:v>
                      </c:pt>
                      <c:pt idx="12">
                        <c:v>113811.52658000001</c:v>
                      </c:pt>
                      <c:pt idx="13">
                        <c:v>118156.75969000001</c:v>
                      </c:pt>
                      <c:pt idx="14">
                        <c:v>121419.5184</c:v>
                      </c:pt>
                      <c:pt idx="15">
                        <c:v>64270.886062999998</c:v>
                      </c:pt>
                      <c:pt idx="16">
                        <c:v>95000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865B-4145-8C01-1118F241A4B5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chg'!$A$14</c15:sqref>
                        </c15:formulaRef>
                      </c:ext>
                    </c:extLst>
                    <c:strCache>
                      <c:ptCount val="1"/>
                      <c:pt idx="0">
                        <c:v>Okaloosa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chg'!$B$14:$R$14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151321.71898000001</c:v>
                      </c:pt>
                      <c:pt idx="1">
                        <c:v>151548.02264000001</c:v>
                      </c:pt>
                      <c:pt idx="2">
                        <c:v>162284.88049000001</c:v>
                      </c:pt>
                      <c:pt idx="3">
                        <c:v>169211.95655</c:v>
                      </c:pt>
                      <c:pt idx="4">
                        <c:v>196519.32238</c:v>
                      </c:pt>
                      <c:pt idx="5">
                        <c:v>247716.33377</c:v>
                      </c:pt>
                      <c:pt idx="6">
                        <c:v>249479.16672000001</c:v>
                      </c:pt>
                      <c:pt idx="7">
                        <c:v>231990.35214999999</c:v>
                      </c:pt>
                      <c:pt idx="8">
                        <c:v>217019.05212000001</c:v>
                      </c:pt>
                      <c:pt idx="9">
                        <c:v>206561.77165000001</c:v>
                      </c:pt>
                      <c:pt idx="10">
                        <c:v>203152.22368</c:v>
                      </c:pt>
                      <c:pt idx="11">
                        <c:v>206700.53352999999</c:v>
                      </c:pt>
                      <c:pt idx="12">
                        <c:v>208519.38154999999</c:v>
                      </c:pt>
                      <c:pt idx="13">
                        <c:v>205476.60949999999</c:v>
                      </c:pt>
                      <c:pt idx="14">
                        <c:v>208689.79725</c:v>
                      </c:pt>
                      <c:pt idx="15">
                        <c:v>216834.40713000001</c:v>
                      </c:pt>
                      <c:pt idx="16">
                        <c:v>215000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865B-4145-8C01-1118F241A4B5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chg'!$A$15</c15:sqref>
                        </c15:formulaRef>
                      </c:ext>
                    </c:extLst>
                    <c:strCache>
                      <c:ptCount val="1"/>
                      <c:pt idx="0">
                        <c:v>Santa Rosa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chg'!$B$15:$R$15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153964.28576999999</c:v>
                      </c:pt>
                      <c:pt idx="1">
                        <c:v>158990.11304</c:v>
                      </c:pt>
                      <c:pt idx="2">
                        <c:v>166411.89550000001</c:v>
                      </c:pt>
                      <c:pt idx="3">
                        <c:v>172596.19568</c:v>
                      </c:pt>
                      <c:pt idx="4">
                        <c:v>196519.32238</c:v>
                      </c:pt>
                      <c:pt idx="5">
                        <c:v>251395.28922000001</c:v>
                      </c:pt>
                      <c:pt idx="6">
                        <c:v>237124.00799000001</c:v>
                      </c:pt>
                      <c:pt idx="7">
                        <c:v>224076.33864</c:v>
                      </c:pt>
                      <c:pt idx="8">
                        <c:v>202551.11530999999</c:v>
                      </c:pt>
                      <c:pt idx="9">
                        <c:v>195396.27048000001</c:v>
                      </c:pt>
                      <c:pt idx="10">
                        <c:v>194312.35665</c:v>
                      </c:pt>
                      <c:pt idx="11">
                        <c:v>179971.09823</c:v>
                      </c:pt>
                      <c:pt idx="12">
                        <c:v>182545.73173</c:v>
                      </c:pt>
                      <c:pt idx="13">
                        <c:v>186460.51506999999</c:v>
                      </c:pt>
                      <c:pt idx="14">
                        <c:v>187188.42420000001</c:v>
                      </c:pt>
                      <c:pt idx="15">
                        <c:v>192004.21937000001</c:v>
                      </c:pt>
                      <c:pt idx="16">
                        <c:v>190000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865B-4145-8C01-1118F241A4B5}"/>
                  </c:ext>
                </c:extLst>
              </c15:ser>
            </c15:filteredLineSeries>
            <c15:filteredLine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chg'!$A$16</c15:sqref>
                        </c15:formulaRef>
                      </c:ext>
                    </c:extLst>
                    <c:strCache>
                      <c:ptCount val="1"/>
                      <c:pt idx="0">
                        <c:v>Wakulla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chg'!$B$16:$R$16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159805.74918000001</c:v>
                      </c:pt>
                      <c:pt idx="1">
                        <c:v>162015.66106000001</c:v>
                      </c:pt>
                      <c:pt idx="2">
                        <c:v>174106.78155000001</c:v>
                      </c:pt>
                      <c:pt idx="3">
                        <c:v>182228.26089999999</c:v>
                      </c:pt>
                      <c:pt idx="4">
                        <c:v>196202.35573000001</c:v>
                      </c:pt>
                      <c:pt idx="5">
                        <c:v>214605.7347</c:v>
                      </c:pt>
                      <c:pt idx="6">
                        <c:v>185861.97920999999</c:v>
                      </c:pt>
                      <c:pt idx="7">
                        <c:v>176707.79065000001</c:v>
                      </c:pt>
                      <c:pt idx="8">
                        <c:v>155697.25842</c:v>
                      </c:pt>
                      <c:pt idx="9">
                        <c:v>145151.51521000001</c:v>
                      </c:pt>
                      <c:pt idx="10">
                        <c:v>146049.97701999999</c:v>
                      </c:pt>
                      <c:pt idx="11">
                        <c:v>154413.07245000001</c:v>
                      </c:pt>
                      <c:pt idx="12">
                        <c:v>151252.17772000001</c:v>
                      </c:pt>
                      <c:pt idx="13">
                        <c:v>163641.20176</c:v>
                      </c:pt>
                      <c:pt idx="14">
                        <c:v>160830.27041</c:v>
                      </c:pt>
                      <c:pt idx="15">
                        <c:v>161687.76368</c:v>
                      </c:pt>
                      <c:pt idx="16">
                        <c:v>166000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865B-4145-8C01-1118F241A4B5}"/>
                  </c:ext>
                </c:extLst>
              </c15:ser>
            </c15:filteredLineSeries>
            <c15:filteredLine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chg'!$A$17</c15:sqref>
                        </c15:formulaRef>
                      </c:ext>
                    </c:extLst>
                    <c:strCache>
                      <c:ptCount val="1"/>
                      <c:pt idx="0">
                        <c:v>Walton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chg'!$B$17:$R$17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229486.06280000001</c:v>
                      </c:pt>
                      <c:pt idx="1">
                        <c:v>220150.56503</c:v>
                      </c:pt>
                      <c:pt idx="2">
                        <c:v>279438.85492000001</c:v>
                      </c:pt>
                      <c:pt idx="3">
                        <c:v>315645.38049000001</c:v>
                      </c:pt>
                      <c:pt idx="4">
                        <c:v>457573.05450000003</c:v>
                      </c:pt>
                      <c:pt idx="5">
                        <c:v>535104.07048999995</c:v>
                      </c:pt>
                      <c:pt idx="6">
                        <c:v>427559.77192000003</c:v>
                      </c:pt>
                      <c:pt idx="7">
                        <c:v>386631.33140999998</c:v>
                      </c:pt>
                      <c:pt idx="8">
                        <c:v>350457.94621999998</c:v>
                      </c:pt>
                      <c:pt idx="9">
                        <c:v>341385.19826999999</c:v>
                      </c:pt>
                      <c:pt idx="10">
                        <c:v>349751.26076999999</c:v>
                      </c:pt>
                      <c:pt idx="11">
                        <c:v>296792.57442000002</c:v>
                      </c:pt>
                      <c:pt idx="12">
                        <c:v>337135.88853</c:v>
                      </c:pt>
                      <c:pt idx="13">
                        <c:v>350769.84989000001</c:v>
                      </c:pt>
                      <c:pt idx="14">
                        <c:v>374882.76306000003</c:v>
                      </c:pt>
                      <c:pt idx="15">
                        <c:v>394113.92397</c:v>
                      </c:pt>
                      <c:pt idx="16">
                        <c:v>455000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F-865B-4145-8C01-1118F241A4B5}"/>
                  </c:ext>
                </c:extLst>
              </c15:ser>
            </c15:filteredLineSeries>
            <c15:filteredLine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chg'!$A$18</c15:sqref>
                        </c15:formulaRef>
                      </c:ext>
                    </c:extLst>
                    <c:strCache>
                      <c:ptCount val="1"/>
                      <c:pt idx="0">
                        <c:v>Washington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chg'!$B$18:$R$18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86926.538937999998</c:v>
                      </c:pt>
                      <c:pt idx="1">
                        <c:v>84569.209063000002</c:v>
                      </c:pt>
                      <c:pt idx="2">
                        <c:v>81209.005004000006</c:v>
                      </c:pt>
                      <c:pt idx="3">
                        <c:v>90983.967407000004</c:v>
                      </c:pt>
                      <c:pt idx="4">
                        <c:v>104598.99417000001</c:v>
                      </c:pt>
                      <c:pt idx="5">
                        <c:v>126004.22423000001</c:v>
                      </c:pt>
                      <c:pt idx="6">
                        <c:v>122363.5913</c:v>
                      </c:pt>
                      <c:pt idx="7">
                        <c:v>132863.00049000001</c:v>
                      </c:pt>
                      <c:pt idx="8">
                        <c:v>116856.41267999999</c:v>
                      </c:pt>
                      <c:pt idx="9">
                        <c:v>105848.95109</c:v>
                      </c:pt>
                      <c:pt idx="10">
                        <c:v>118542.06782</c:v>
                      </c:pt>
                      <c:pt idx="11">
                        <c:v>85193.419280000002</c:v>
                      </c:pt>
                      <c:pt idx="12">
                        <c:v>119958.62371</c:v>
                      </c:pt>
                      <c:pt idx="13">
                        <c:v>118208.15454</c:v>
                      </c:pt>
                      <c:pt idx="14">
                        <c:v>108265.73724</c:v>
                      </c:pt>
                      <c:pt idx="15">
                        <c:v>111160.33753</c:v>
                      </c:pt>
                      <c:pt idx="16">
                        <c:v>122000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865B-4145-8C01-1118F241A4B5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Calhoun County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Pt>
            <c:idx val="16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017-4408-B775-19383BFFA1D6}"/>
              </c:ext>
            </c:extLst>
          </c:dPt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chg'!$B$2:$R$2</c:f>
              <c:numCache>
                <c:formatCode>"$"#,##0</c:formatCode>
                <c:ptCount val="17"/>
                <c:pt idx="0">
                  <c:v>83449.477379999997</c:v>
                </c:pt>
                <c:pt idx="1">
                  <c:v>77127.118665000002</c:v>
                </c:pt>
                <c:pt idx="2">
                  <c:v>73221.234020000004</c:v>
                </c:pt>
                <c:pt idx="3">
                  <c:v>74192.934794999994</c:v>
                </c:pt>
                <c:pt idx="4">
                  <c:v>97815.907881000006</c:v>
                </c:pt>
                <c:pt idx="5">
                  <c:v>98105.478719999999</c:v>
                </c:pt>
                <c:pt idx="6">
                  <c:v>104543.65082</c:v>
                </c:pt>
                <c:pt idx="7">
                  <c:v>109987.45779</c:v>
                </c:pt>
                <c:pt idx="8">
                  <c:v>118525.79</c:v>
                </c:pt>
                <c:pt idx="9">
                  <c:v>113106.52684999999</c:v>
                </c:pt>
                <c:pt idx="10">
                  <c:v>126009.28469</c:v>
                </c:pt>
                <c:pt idx="11">
                  <c:v>106491.7741</c:v>
                </c:pt>
                <c:pt idx="12">
                  <c:v>95966.898964000007</c:v>
                </c:pt>
                <c:pt idx="13">
                  <c:v>122319.74252</c:v>
                </c:pt>
                <c:pt idx="14">
                  <c:v>103712.5053</c:v>
                </c:pt>
                <c:pt idx="15">
                  <c:v>98528.480993000005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17-4408-B775-19383BFFA1D6}"/>
            </c:ext>
          </c:extLst>
        </c:ser>
        <c:ser>
          <c:idx val="7"/>
          <c:order val="7"/>
          <c:tx>
            <c:strRef>
              <c:f>'sales chg'!$A$9</c:f>
              <c:strCache>
                <c:ptCount val="1"/>
                <c:pt idx="0">
                  <c:v>Holmes County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chg'!$B$9:$R$9</c:f>
              <c:numCache>
                <c:formatCode>"$"#,##0</c:formatCode>
                <c:ptCount val="17"/>
                <c:pt idx="0">
                  <c:v>69541.231150000007</c:v>
                </c:pt>
                <c:pt idx="1">
                  <c:v>67655.367249999996</c:v>
                </c:pt>
                <c:pt idx="2">
                  <c:v>69892.996109999993</c:v>
                </c:pt>
                <c:pt idx="3">
                  <c:v>81351.902187999993</c:v>
                </c:pt>
                <c:pt idx="4">
                  <c:v>83679.195336000004</c:v>
                </c:pt>
                <c:pt idx="5">
                  <c:v>90747.567815999995</c:v>
                </c:pt>
                <c:pt idx="6">
                  <c:v>94445.684544000003</c:v>
                </c:pt>
                <c:pt idx="7">
                  <c:v>103864.20647</c:v>
                </c:pt>
                <c:pt idx="8">
                  <c:v>94598.048360000001</c:v>
                </c:pt>
                <c:pt idx="9">
                  <c:v>103001.74829</c:v>
                </c:pt>
                <c:pt idx="10">
                  <c:v>79613.709279999995</c:v>
                </c:pt>
                <c:pt idx="11">
                  <c:v>80933.748315999997</c:v>
                </c:pt>
                <c:pt idx="12">
                  <c:v>79016.223874999996</c:v>
                </c:pt>
                <c:pt idx="13">
                  <c:v>81974.785430999997</c:v>
                </c:pt>
                <c:pt idx="14">
                  <c:v>86005.492199999993</c:v>
                </c:pt>
                <c:pt idx="15">
                  <c:v>70233.122348999997</c:v>
                </c:pt>
                <c:pt idx="16">
                  <c:v>59900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17-4408-B775-19383BFFA1D6}"/>
            </c:ext>
          </c:extLst>
        </c:ser>
        <c:ser>
          <c:idx val="8"/>
          <c:order val="8"/>
          <c:tx>
            <c:strRef>
              <c:f>'sales chg'!$A$10</c:f>
              <c:strCache>
                <c:ptCount val="1"/>
                <c:pt idx="0">
                  <c:v>Jackson County</c:v>
                </c:pt>
              </c:strCache>
            </c:strRef>
          </c:tx>
          <c:spPr>
            <a:ln w="28575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40000"/>
                  <a:lumOff val="60000"/>
                </a:srgbClr>
              </a:solidFill>
              <a:ln w="9525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chg'!$B$10:$R$10</c:f>
              <c:numCache>
                <c:formatCode>"$"#,##0</c:formatCode>
                <c:ptCount val="17"/>
                <c:pt idx="0">
                  <c:v>90403.600495000006</c:v>
                </c:pt>
                <c:pt idx="1">
                  <c:v>96747.175168000002</c:v>
                </c:pt>
                <c:pt idx="2">
                  <c:v>93190.661479999995</c:v>
                </c:pt>
                <c:pt idx="3">
                  <c:v>100746.19567</c:v>
                </c:pt>
                <c:pt idx="4">
                  <c:v>113474.06034</c:v>
                </c:pt>
                <c:pt idx="5">
                  <c:v>122631.8484</c:v>
                </c:pt>
                <c:pt idx="6">
                  <c:v>134599.95043</c:v>
                </c:pt>
                <c:pt idx="7">
                  <c:v>143549.80705</c:v>
                </c:pt>
                <c:pt idx="8">
                  <c:v>135497.7928</c:v>
                </c:pt>
                <c:pt idx="9">
                  <c:v>121145.68769000001</c:v>
                </c:pt>
                <c:pt idx="10">
                  <c:v>104321.41216000001</c:v>
                </c:pt>
                <c:pt idx="11">
                  <c:v>94245.220079000006</c:v>
                </c:pt>
                <c:pt idx="12">
                  <c:v>101704.05052999999</c:v>
                </c:pt>
                <c:pt idx="13">
                  <c:v>97650.214619999999</c:v>
                </c:pt>
                <c:pt idx="14">
                  <c:v>96123.785399999993</c:v>
                </c:pt>
                <c:pt idx="15">
                  <c:v>96002.109685000003</c:v>
                </c:pt>
                <c:pt idx="16">
                  <c:v>97500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017-4408-B775-19383BFFA1D6}"/>
            </c:ext>
          </c:extLst>
        </c:ser>
        <c:ser>
          <c:idx val="10"/>
          <c:order val="10"/>
          <c:tx>
            <c:strRef>
              <c:f>'sales chg'!$A$12</c:f>
              <c:strCache>
                <c:ptCount val="1"/>
                <c:pt idx="0">
                  <c:v>Liberty County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chg'!$B$12:$R$12</c:f>
              <c:numCache>
                <c:formatCode>"$"#,##0</c:formatCode>
                <c:ptCount val="17"/>
                <c:pt idx="0">
                  <c:v>52851.335674000002</c:v>
                </c:pt>
                <c:pt idx="1">
                  <c:v>75774.011320000005</c:v>
                </c:pt>
                <c:pt idx="2">
                  <c:v>73221.234020000004</c:v>
                </c:pt>
                <c:pt idx="3">
                  <c:v>115194.2935</c:v>
                </c:pt>
                <c:pt idx="4">
                  <c:v>78290.762302999996</c:v>
                </c:pt>
                <c:pt idx="5">
                  <c:v>79955.965156999999</c:v>
                </c:pt>
                <c:pt idx="6">
                  <c:v>148499.50399999999</c:v>
                </c:pt>
                <c:pt idx="7">
                  <c:v>139794.98311999999</c:v>
                </c:pt>
                <c:pt idx="8">
                  <c:v>134663.10414000001</c:v>
                </c:pt>
                <c:pt idx="9">
                  <c:v>85639.393974000006</c:v>
                </c:pt>
                <c:pt idx="10">
                  <c:v>93340.210879999999</c:v>
                </c:pt>
                <c:pt idx="11">
                  <c:v>73958.537112000005</c:v>
                </c:pt>
                <c:pt idx="12">
                  <c:v>113811.52658000001</c:v>
                </c:pt>
                <c:pt idx="13">
                  <c:v>118156.75969000001</c:v>
                </c:pt>
                <c:pt idx="14">
                  <c:v>121419.5184</c:v>
                </c:pt>
                <c:pt idx="15">
                  <c:v>64270.886062999998</c:v>
                </c:pt>
                <c:pt idx="16">
                  <c:v>95000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017-4408-B775-19383BFFA1D6}"/>
            </c:ext>
          </c:extLst>
        </c:ser>
        <c:ser>
          <c:idx val="11"/>
          <c:order val="11"/>
          <c:tx>
            <c:strRef>
              <c:f>'sales chg'!$A$13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chg'!$B$13:$R$13</c:f>
              <c:numCache>
                <c:formatCode>"$"#,##0</c:formatCode>
                <c:ptCount val="17"/>
                <c:pt idx="0">
                  <c:v>144645.76079</c:v>
                </c:pt>
                <c:pt idx="1">
                  <c:v>150330.22602999999</c:v>
                </c:pt>
                <c:pt idx="2">
                  <c:v>159622.29016</c:v>
                </c:pt>
                <c:pt idx="3">
                  <c:v>169211.95655</c:v>
                </c:pt>
                <c:pt idx="4">
                  <c:v>190179.98939999999</c:v>
                </c:pt>
                <c:pt idx="5">
                  <c:v>223189.96408999999</c:v>
                </c:pt>
                <c:pt idx="6">
                  <c:v>218591.26989</c:v>
                </c:pt>
                <c:pt idx="7">
                  <c:v>211425.47034</c:v>
                </c:pt>
                <c:pt idx="8">
                  <c:v>192200.97589999999</c:v>
                </c:pt>
                <c:pt idx="9">
                  <c:v>189813.51989</c:v>
                </c:pt>
                <c:pt idx="10">
                  <c:v>186680.42176</c:v>
                </c:pt>
                <c:pt idx="11">
                  <c:v>183165.85144999999</c:v>
                </c:pt>
                <c:pt idx="12">
                  <c:v>183901.78573</c:v>
                </c:pt>
                <c:pt idx="13">
                  <c:v>190160.94425999999</c:v>
                </c:pt>
                <c:pt idx="14">
                  <c:v>192247.57079999999</c:v>
                </c:pt>
                <c:pt idx="15">
                  <c:v>195541.13920000001</c:v>
                </c:pt>
                <c:pt idx="16">
                  <c:v>190000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017-4408-B775-19383BFFA1D6}"/>
            </c:ext>
          </c:extLst>
        </c:ser>
        <c:ser>
          <c:idx val="16"/>
          <c:order val="16"/>
          <c:tx>
            <c:strRef>
              <c:f>'sales chg'!$A$18</c:f>
              <c:strCache>
                <c:ptCount val="1"/>
                <c:pt idx="0">
                  <c:v>Washington County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80000"/>
                  <a:lumOff val="20000"/>
                </a:schemeClr>
              </a:solidFill>
              <a:ln w="9525">
                <a:solidFill>
                  <a:schemeClr val="accent5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chg'!$B$18:$R$18</c:f>
              <c:numCache>
                <c:formatCode>"$"#,##0</c:formatCode>
                <c:ptCount val="17"/>
                <c:pt idx="0">
                  <c:v>86926.538937999998</c:v>
                </c:pt>
                <c:pt idx="1">
                  <c:v>84569.209063000002</c:v>
                </c:pt>
                <c:pt idx="2">
                  <c:v>81209.005004000006</c:v>
                </c:pt>
                <c:pt idx="3">
                  <c:v>90983.967407000004</c:v>
                </c:pt>
                <c:pt idx="4">
                  <c:v>104598.99417000001</c:v>
                </c:pt>
                <c:pt idx="5">
                  <c:v>126004.22423000001</c:v>
                </c:pt>
                <c:pt idx="6">
                  <c:v>122363.5913</c:v>
                </c:pt>
                <c:pt idx="7">
                  <c:v>132863.00049000001</c:v>
                </c:pt>
                <c:pt idx="8">
                  <c:v>116856.41267999999</c:v>
                </c:pt>
                <c:pt idx="9">
                  <c:v>105848.95109</c:v>
                </c:pt>
                <c:pt idx="10">
                  <c:v>118542.06782</c:v>
                </c:pt>
                <c:pt idx="11">
                  <c:v>85193.419280000002</c:v>
                </c:pt>
                <c:pt idx="12">
                  <c:v>119958.62371</c:v>
                </c:pt>
                <c:pt idx="13">
                  <c:v>118208.15454</c:v>
                </c:pt>
                <c:pt idx="14">
                  <c:v>108265.73724</c:v>
                </c:pt>
                <c:pt idx="15">
                  <c:v>111160.33753</c:v>
                </c:pt>
                <c:pt idx="16">
                  <c:v>122000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017-4408-B775-19383BFFA1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Bay County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139082.46230000001</c:v>
                      </c:pt>
                      <c:pt idx="1">
                        <c:v>148706.49721999999</c:v>
                      </c:pt>
                      <c:pt idx="2">
                        <c:v>157092.82935000001</c:v>
                      </c:pt>
                      <c:pt idx="3">
                        <c:v>178323.36960000001</c:v>
                      </c:pt>
                      <c:pt idx="4">
                        <c:v>205394.38855</c:v>
                      </c:pt>
                      <c:pt idx="5">
                        <c:v>251395.28922000001</c:v>
                      </c:pt>
                      <c:pt idx="6">
                        <c:v>251261.16076999999</c:v>
                      </c:pt>
                      <c:pt idx="7">
                        <c:v>236842.74</c:v>
                      </c:pt>
                      <c:pt idx="8">
                        <c:v>216907.76029999999</c:v>
                      </c:pt>
                      <c:pt idx="9">
                        <c:v>195284.61546</c:v>
                      </c:pt>
                      <c:pt idx="10">
                        <c:v>181189.82112000001</c:v>
                      </c:pt>
                      <c:pt idx="11">
                        <c:v>174114.05064999999</c:v>
                      </c:pt>
                      <c:pt idx="12">
                        <c:v>177330.13939</c:v>
                      </c:pt>
                      <c:pt idx="13">
                        <c:v>183993.56228000001</c:v>
                      </c:pt>
                      <c:pt idx="14">
                        <c:v>186176.59487999999</c:v>
                      </c:pt>
                      <c:pt idx="15">
                        <c:v>195035.86494</c:v>
                      </c:pt>
                      <c:pt idx="16">
                        <c:v>185000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0017-4408-B775-19383BFFA1D6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Escambia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129207.60748000001</c:v>
                      </c:pt>
                      <c:pt idx="1">
                        <c:v>133281.07347999999</c:v>
                      </c:pt>
                      <c:pt idx="2">
                        <c:v>139120.34464</c:v>
                      </c:pt>
                      <c:pt idx="3">
                        <c:v>143179.34784999999</c:v>
                      </c:pt>
                      <c:pt idx="4">
                        <c:v>149481.47167</c:v>
                      </c:pt>
                      <c:pt idx="5">
                        <c:v>176467.22985</c:v>
                      </c:pt>
                      <c:pt idx="6">
                        <c:v>174279.01788999999</c:v>
                      </c:pt>
                      <c:pt idx="7">
                        <c:v>170411.23975000001</c:v>
                      </c:pt>
                      <c:pt idx="8">
                        <c:v>150243.95916</c:v>
                      </c:pt>
                      <c:pt idx="9">
                        <c:v>160224.94179000001</c:v>
                      </c:pt>
                      <c:pt idx="10">
                        <c:v>155274.18609999999</c:v>
                      </c:pt>
                      <c:pt idx="11">
                        <c:v>149088.48374</c:v>
                      </c:pt>
                      <c:pt idx="12">
                        <c:v>143428.78920999999</c:v>
                      </c:pt>
                      <c:pt idx="13">
                        <c:v>152128.75541000001</c:v>
                      </c:pt>
                      <c:pt idx="14">
                        <c:v>156732.36167000001</c:v>
                      </c:pt>
                      <c:pt idx="15">
                        <c:v>157140.29532999999</c:v>
                      </c:pt>
                      <c:pt idx="16">
                        <c:v>149900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017-4408-B775-19383BFFA1D6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Florida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165508.13013999999</c:v>
                      </c:pt>
                      <c:pt idx="1">
                        <c:v>177662.9944</c:v>
                      </c:pt>
                      <c:pt idx="2">
                        <c:v>189043.91329</c:v>
                      </c:pt>
                      <c:pt idx="3">
                        <c:v>203184.51089999999</c:v>
                      </c:pt>
                      <c:pt idx="4">
                        <c:v>228215.98728</c:v>
                      </c:pt>
                      <c:pt idx="5">
                        <c:v>277025.34554000001</c:v>
                      </c:pt>
                      <c:pt idx="6">
                        <c:v>296999.00799999997</c:v>
                      </c:pt>
                      <c:pt idx="7">
                        <c:v>277279.30536</c:v>
                      </c:pt>
                      <c:pt idx="8">
                        <c:v>216240.00937000001</c:v>
                      </c:pt>
                      <c:pt idx="9">
                        <c:v>184230.76931</c:v>
                      </c:pt>
                      <c:pt idx="10">
                        <c:v>174601.10034999999</c:v>
                      </c:pt>
                      <c:pt idx="11">
                        <c:v>163997.33210999999</c:v>
                      </c:pt>
                      <c:pt idx="12">
                        <c:v>170028.31012000001</c:v>
                      </c:pt>
                      <c:pt idx="13">
                        <c:v>190160.94425999999</c:v>
                      </c:pt>
                      <c:pt idx="14">
                        <c:v>204389.52264000001</c:v>
                      </c:pt>
                      <c:pt idx="15">
                        <c:v>217267.93244999999</c:v>
                      </c:pt>
                      <c:pt idx="16">
                        <c:v>212000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017-4408-B775-19383BFFA1D6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Franklin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208623.69344999999</c:v>
                      </c:pt>
                      <c:pt idx="1">
                        <c:v>218188.55937999999</c:v>
                      </c:pt>
                      <c:pt idx="2">
                        <c:v>252280.43358000001</c:v>
                      </c:pt>
                      <c:pt idx="3">
                        <c:v>325407.60875000001</c:v>
                      </c:pt>
                      <c:pt idx="4">
                        <c:v>456115.00790999999</c:v>
                      </c:pt>
                      <c:pt idx="5">
                        <c:v>444540.45045</c:v>
                      </c:pt>
                      <c:pt idx="6">
                        <c:v>447874.50406000001</c:v>
                      </c:pt>
                      <c:pt idx="7">
                        <c:v>340822.47950999998</c:v>
                      </c:pt>
                      <c:pt idx="8">
                        <c:v>306052.50939999998</c:v>
                      </c:pt>
                      <c:pt idx="9">
                        <c:v>322682.98381000001</c:v>
                      </c:pt>
                      <c:pt idx="10">
                        <c:v>274530.03200000001</c:v>
                      </c:pt>
                      <c:pt idx="11">
                        <c:v>283481.10265000002</c:v>
                      </c:pt>
                      <c:pt idx="12">
                        <c:v>260779.61674999999</c:v>
                      </c:pt>
                      <c:pt idx="13">
                        <c:v>298347.10308999999</c:v>
                      </c:pt>
                      <c:pt idx="14">
                        <c:v>242839.0368</c:v>
                      </c:pt>
                      <c:pt idx="15">
                        <c:v>270321.72989999998</c:v>
                      </c:pt>
                      <c:pt idx="16">
                        <c:v>260000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017-4408-B775-19383BFFA1D6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Gadsden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94923.78052</c:v>
                      </c:pt>
                      <c:pt idx="1">
                        <c:v>110954.80229000001</c:v>
                      </c:pt>
                      <c:pt idx="2">
                        <c:v>110497.49861</c:v>
                      </c:pt>
                      <c:pt idx="3">
                        <c:v>117667.39132</c:v>
                      </c:pt>
                      <c:pt idx="4">
                        <c:v>142001.05875</c:v>
                      </c:pt>
                      <c:pt idx="5">
                        <c:v>158106.78951</c:v>
                      </c:pt>
                      <c:pt idx="6">
                        <c:v>178199.40479999999</c:v>
                      </c:pt>
                      <c:pt idx="7">
                        <c:v>189474.19200000001</c:v>
                      </c:pt>
                      <c:pt idx="8">
                        <c:v>167438.54560000001</c:v>
                      </c:pt>
                      <c:pt idx="9">
                        <c:v>167482.51754999999</c:v>
                      </c:pt>
                      <c:pt idx="10">
                        <c:v>153736.81792</c:v>
                      </c:pt>
                      <c:pt idx="11">
                        <c:v>143178.19028000001</c:v>
                      </c:pt>
                      <c:pt idx="12">
                        <c:v>125174.21604</c:v>
                      </c:pt>
                      <c:pt idx="13">
                        <c:v>120777.89702999999</c:v>
                      </c:pt>
                      <c:pt idx="14">
                        <c:v>133409.69584</c:v>
                      </c:pt>
                      <c:pt idx="15">
                        <c:v>136929.32487000001</c:v>
                      </c:pt>
                      <c:pt idx="16">
                        <c:v>130000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017-4408-B775-19383BFFA1D6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Gulf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173853.07788</c:v>
                      </c:pt>
                      <c:pt idx="1">
                        <c:v>178610.16954</c:v>
                      </c:pt>
                      <c:pt idx="2">
                        <c:v>219663.70206000001</c:v>
                      </c:pt>
                      <c:pt idx="3">
                        <c:v>240801.63047999999</c:v>
                      </c:pt>
                      <c:pt idx="4">
                        <c:v>299216.51666000002</c:v>
                      </c:pt>
                      <c:pt idx="5">
                        <c:v>324974.39825999999</c:v>
                      </c:pt>
                      <c:pt idx="6">
                        <c:v>229105.03477</c:v>
                      </c:pt>
                      <c:pt idx="7">
                        <c:v>251284.37048000001</c:v>
                      </c:pt>
                      <c:pt idx="8">
                        <c:v>278229.554</c:v>
                      </c:pt>
                      <c:pt idx="9">
                        <c:v>214935.89752</c:v>
                      </c:pt>
                      <c:pt idx="10">
                        <c:v>192171.02239999999</c:v>
                      </c:pt>
                      <c:pt idx="11">
                        <c:v>184763.22805999999</c:v>
                      </c:pt>
                      <c:pt idx="12">
                        <c:v>156467.77004999999</c:v>
                      </c:pt>
                      <c:pt idx="13">
                        <c:v>186049.35628000001</c:v>
                      </c:pt>
                      <c:pt idx="14">
                        <c:v>200342.20535999999</c:v>
                      </c:pt>
                      <c:pt idx="15">
                        <c:v>192004.21937000001</c:v>
                      </c:pt>
                      <c:pt idx="16">
                        <c:v>180000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0017-4408-B775-19383BFFA1D6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chg'!$A$11</c15:sqref>
                        </c15:formulaRef>
                      </c:ext>
                    </c:extLst>
                    <c:strCache>
                      <c:ptCount val="1"/>
                      <c:pt idx="0">
                        <c:v>Leon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chg'!$B$11:$R$11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150209.05927999999</c:v>
                      </c:pt>
                      <c:pt idx="1">
                        <c:v>161019.77406</c:v>
                      </c:pt>
                      <c:pt idx="2">
                        <c:v>169740.13341000001</c:v>
                      </c:pt>
                      <c:pt idx="3">
                        <c:v>178193.20655</c:v>
                      </c:pt>
                      <c:pt idx="4">
                        <c:v>196519.32238</c:v>
                      </c:pt>
                      <c:pt idx="5">
                        <c:v>212153.09773000001</c:v>
                      </c:pt>
                      <c:pt idx="6">
                        <c:v>219779.26592000001</c:v>
                      </c:pt>
                      <c:pt idx="7">
                        <c:v>219512.78341</c:v>
                      </c:pt>
                      <c:pt idx="8">
                        <c:v>196986.52423000001</c:v>
                      </c:pt>
                      <c:pt idx="9">
                        <c:v>195731.23551</c:v>
                      </c:pt>
                      <c:pt idx="10">
                        <c:v>197661.62304000001</c:v>
                      </c:pt>
                      <c:pt idx="11">
                        <c:v>191685.19338000001</c:v>
                      </c:pt>
                      <c:pt idx="12">
                        <c:v>192976.91639999999</c:v>
                      </c:pt>
                      <c:pt idx="13">
                        <c:v>197870.17173</c:v>
                      </c:pt>
                      <c:pt idx="14">
                        <c:v>197306.71739999999</c:v>
                      </c:pt>
                      <c:pt idx="15">
                        <c:v>190993.67084999999</c:v>
                      </c:pt>
                      <c:pt idx="16">
                        <c:v>189000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0017-4408-B775-19383BFFA1D6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chg'!$A$14</c15:sqref>
                        </c15:formulaRef>
                      </c:ext>
                    </c:extLst>
                    <c:strCache>
                      <c:ptCount val="1"/>
                      <c:pt idx="0">
                        <c:v>Okaloosa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chg'!$B$14:$R$14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151321.71898000001</c:v>
                      </c:pt>
                      <c:pt idx="1">
                        <c:v>151548.02264000001</c:v>
                      </c:pt>
                      <c:pt idx="2">
                        <c:v>162284.88049000001</c:v>
                      </c:pt>
                      <c:pt idx="3">
                        <c:v>169211.95655</c:v>
                      </c:pt>
                      <c:pt idx="4">
                        <c:v>196519.32238</c:v>
                      </c:pt>
                      <c:pt idx="5">
                        <c:v>247716.33377</c:v>
                      </c:pt>
                      <c:pt idx="6">
                        <c:v>249479.16672000001</c:v>
                      </c:pt>
                      <c:pt idx="7">
                        <c:v>231990.35214999999</c:v>
                      </c:pt>
                      <c:pt idx="8">
                        <c:v>217019.05212000001</c:v>
                      </c:pt>
                      <c:pt idx="9">
                        <c:v>206561.77165000001</c:v>
                      </c:pt>
                      <c:pt idx="10">
                        <c:v>203152.22368</c:v>
                      </c:pt>
                      <c:pt idx="11">
                        <c:v>206700.53352999999</c:v>
                      </c:pt>
                      <c:pt idx="12">
                        <c:v>208519.38154999999</c:v>
                      </c:pt>
                      <c:pt idx="13">
                        <c:v>205476.60949999999</c:v>
                      </c:pt>
                      <c:pt idx="14">
                        <c:v>208689.79725</c:v>
                      </c:pt>
                      <c:pt idx="15">
                        <c:v>216834.40713000001</c:v>
                      </c:pt>
                      <c:pt idx="16">
                        <c:v>215000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F-0017-4408-B775-19383BFFA1D6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chg'!$A$15</c15:sqref>
                        </c15:formulaRef>
                      </c:ext>
                    </c:extLst>
                    <c:strCache>
                      <c:ptCount val="1"/>
                      <c:pt idx="0">
                        <c:v>Santa Rosa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chg'!$B$15:$R$15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153964.28576999999</c:v>
                      </c:pt>
                      <c:pt idx="1">
                        <c:v>158990.11304</c:v>
                      </c:pt>
                      <c:pt idx="2">
                        <c:v>166411.89550000001</c:v>
                      </c:pt>
                      <c:pt idx="3">
                        <c:v>172596.19568</c:v>
                      </c:pt>
                      <c:pt idx="4">
                        <c:v>196519.32238</c:v>
                      </c:pt>
                      <c:pt idx="5">
                        <c:v>251395.28922000001</c:v>
                      </c:pt>
                      <c:pt idx="6">
                        <c:v>237124.00799000001</c:v>
                      </c:pt>
                      <c:pt idx="7">
                        <c:v>224076.33864</c:v>
                      </c:pt>
                      <c:pt idx="8">
                        <c:v>202551.11530999999</c:v>
                      </c:pt>
                      <c:pt idx="9">
                        <c:v>195396.27048000001</c:v>
                      </c:pt>
                      <c:pt idx="10">
                        <c:v>194312.35665</c:v>
                      </c:pt>
                      <c:pt idx="11">
                        <c:v>179971.09823</c:v>
                      </c:pt>
                      <c:pt idx="12">
                        <c:v>182545.73173</c:v>
                      </c:pt>
                      <c:pt idx="13">
                        <c:v>186460.51506999999</c:v>
                      </c:pt>
                      <c:pt idx="14">
                        <c:v>187188.42420000001</c:v>
                      </c:pt>
                      <c:pt idx="15">
                        <c:v>192004.21937000001</c:v>
                      </c:pt>
                      <c:pt idx="16">
                        <c:v>190000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0017-4408-B775-19383BFFA1D6}"/>
                  </c:ext>
                </c:extLst>
              </c15:ser>
            </c15:filteredLineSeries>
            <c15:filteredLine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chg'!$A$16</c15:sqref>
                        </c15:formulaRef>
                      </c:ext>
                    </c:extLst>
                    <c:strCache>
                      <c:ptCount val="1"/>
                      <c:pt idx="0">
                        <c:v>Wakulla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chg'!$B$16:$R$16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159805.74918000001</c:v>
                      </c:pt>
                      <c:pt idx="1">
                        <c:v>162015.66106000001</c:v>
                      </c:pt>
                      <c:pt idx="2">
                        <c:v>174106.78155000001</c:v>
                      </c:pt>
                      <c:pt idx="3">
                        <c:v>182228.26089999999</c:v>
                      </c:pt>
                      <c:pt idx="4">
                        <c:v>196202.35573000001</c:v>
                      </c:pt>
                      <c:pt idx="5">
                        <c:v>214605.7347</c:v>
                      </c:pt>
                      <c:pt idx="6">
                        <c:v>185861.97920999999</c:v>
                      </c:pt>
                      <c:pt idx="7">
                        <c:v>176707.79065000001</c:v>
                      </c:pt>
                      <c:pt idx="8">
                        <c:v>155697.25842</c:v>
                      </c:pt>
                      <c:pt idx="9">
                        <c:v>145151.51521000001</c:v>
                      </c:pt>
                      <c:pt idx="10">
                        <c:v>146049.97701999999</c:v>
                      </c:pt>
                      <c:pt idx="11">
                        <c:v>154413.07245000001</c:v>
                      </c:pt>
                      <c:pt idx="12">
                        <c:v>151252.17772000001</c:v>
                      </c:pt>
                      <c:pt idx="13">
                        <c:v>163641.20176</c:v>
                      </c:pt>
                      <c:pt idx="14">
                        <c:v>160830.27041</c:v>
                      </c:pt>
                      <c:pt idx="15">
                        <c:v>161687.76368</c:v>
                      </c:pt>
                      <c:pt idx="16">
                        <c:v>166000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0017-4408-B775-19383BFFA1D6}"/>
                  </c:ext>
                </c:extLst>
              </c15:ser>
            </c15:filteredLineSeries>
            <c15:filteredLine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chg'!$A$17</c15:sqref>
                        </c15:formulaRef>
                      </c:ext>
                    </c:extLst>
                    <c:strCache>
                      <c:ptCount val="1"/>
                      <c:pt idx="0">
                        <c:v>Walton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chg'!$B$17:$R$17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229486.06280000001</c:v>
                      </c:pt>
                      <c:pt idx="1">
                        <c:v>220150.56503</c:v>
                      </c:pt>
                      <c:pt idx="2">
                        <c:v>279438.85492000001</c:v>
                      </c:pt>
                      <c:pt idx="3">
                        <c:v>315645.38049000001</c:v>
                      </c:pt>
                      <c:pt idx="4">
                        <c:v>457573.05450000003</c:v>
                      </c:pt>
                      <c:pt idx="5">
                        <c:v>535104.07048999995</c:v>
                      </c:pt>
                      <c:pt idx="6">
                        <c:v>427559.77192000003</c:v>
                      </c:pt>
                      <c:pt idx="7">
                        <c:v>386631.33140999998</c:v>
                      </c:pt>
                      <c:pt idx="8">
                        <c:v>350457.94621999998</c:v>
                      </c:pt>
                      <c:pt idx="9">
                        <c:v>341385.19826999999</c:v>
                      </c:pt>
                      <c:pt idx="10">
                        <c:v>349751.26076999999</c:v>
                      </c:pt>
                      <c:pt idx="11">
                        <c:v>296792.57442000002</c:v>
                      </c:pt>
                      <c:pt idx="12">
                        <c:v>337135.88853</c:v>
                      </c:pt>
                      <c:pt idx="13">
                        <c:v>350769.84989000001</c:v>
                      </c:pt>
                      <c:pt idx="14">
                        <c:v>374882.76306000003</c:v>
                      </c:pt>
                      <c:pt idx="15">
                        <c:v>394113.92397</c:v>
                      </c:pt>
                      <c:pt idx="16">
                        <c:v>455000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2-0017-4408-B775-19383BFFA1D6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5"/>
          <c:order val="5"/>
          <c:tx>
            <c:strRef>
              <c:f>'sales chg'!$A$7</c:f>
              <c:strCache>
                <c:ptCount val="1"/>
                <c:pt idx="0">
                  <c:v>Gadsden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5B9BD5">
                  <a:lumMod val="50000"/>
                </a:srgb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50000"/>
                </a:srgbClr>
              </a:solidFill>
              <a:ln w="9525">
                <a:solidFill>
                  <a:srgbClr val="5B9BD5">
                    <a:lumMod val="50000"/>
                  </a:srgb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chg'!$B$7:$R$7</c:f>
              <c:numCache>
                <c:formatCode>"$"#,##0</c:formatCode>
                <c:ptCount val="17"/>
                <c:pt idx="0">
                  <c:v>94923.78052</c:v>
                </c:pt>
                <c:pt idx="1">
                  <c:v>110954.80229000001</c:v>
                </c:pt>
                <c:pt idx="2">
                  <c:v>110497.49861</c:v>
                </c:pt>
                <c:pt idx="3">
                  <c:v>117667.39132</c:v>
                </c:pt>
                <c:pt idx="4">
                  <c:v>142001.05875</c:v>
                </c:pt>
                <c:pt idx="5">
                  <c:v>158106.78951</c:v>
                </c:pt>
                <c:pt idx="6">
                  <c:v>178199.40479999999</c:v>
                </c:pt>
                <c:pt idx="7">
                  <c:v>189474.19200000001</c:v>
                </c:pt>
                <c:pt idx="8">
                  <c:v>167438.54560000001</c:v>
                </c:pt>
                <c:pt idx="9">
                  <c:v>167482.51754999999</c:v>
                </c:pt>
                <c:pt idx="10">
                  <c:v>153736.81792</c:v>
                </c:pt>
                <c:pt idx="11">
                  <c:v>143178.19028000001</c:v>
                </c:pt>
                <c:pt idx="12">
                  <c:v>125174.21604</c:v>
                </c:pt>
                <c:pt idx="13">
                  <c:v>120777.89702999999</c:v>
                </c:pt>
                <c:pt idx="14">
                  <c:v>133409.69584</c:v>
                </c:pt>
                <c:pt idx="15">
                  <c:v>136929.32487000001</c:v>
                </c:pt>
                <c:pt idx="16">
                  <c:v>130000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08D0-4FD1-B64A-12FDAD0A1694}"/>
            </c:ext>
          </c:extLst>
        </c:ser>
        <c:ser>
          <c:idx val="9"/>
          <c:order val="9"/>
          <c:tx>
            <c:strRef>
              <c:f>'sales chg'!$A$11</c:f>
              <c:strCache>
                <c:ptCount val="1"/>
                <c:pt idx="0">
                  <c:v>Leon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chg'!$B$11:$R$11</c:f>
              <c:numCache>
                <c:formatCode>"$"#,##0</c:formatCode>
                <c:ptCount val="17"/>
                <c:pt idx="0">
                  <c:v>150209.05927999999</c:v>
                </c:pt>
                <c:pt idx="1">
                  <c:v>161019.77406</c:v>
                </c:pt>
                <c:pt idx="2">
                  <c:v>169740.13341000001</c:v>
                </c:pt>
                <c:pt idx="3">
                  <c:v>178193.20655</c:v>
                </c:pt>
                <c:pt idx="4">
                  <c:v>196519.32238</c:v>
                </c:pt>
                <c:pt idx="5">
                  <c:v>212153.09773000001</c:v>
                </c:pt>
                <c:pt idx="6">
                  <c:v>219779.26592000001</c:v>
                </c:pt>
                <c:pt idx="7">
                  <c:v>219512.78341</c:v>
                </c:pt>
                <c:pt idx="8">
                  <c:v>196986.52423000001</c:v>
                </c:pt>
                <c:pt idx="9">
                  <c:v>195731.23551</c:v>
                </c:pt>
                <c:pt idx="10">
                  <c:v>197661.62304000001</c:v>
                </c:pt>
                <c:pt idx="11">
                  <c:v>191685.19338000001</c:v>
                </c:pt>
                <c:pt idx="12">
                  <c:v>192976.91639999999</c:v>
                </c:pt>
                <c:pt idx="13">
                  <c:v>197870.17173</c:v>
                </c:pt>
                <c:pt idx="14">
                  <c:v>197306.71739999999</c:v>
                </c:pt>
                <c:pt idx="15">
                  <c:v>190993.67084999999</c:v>
                </c:pt>
                <c:pt idx="16">
                  <c:v>189000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1-08D0-4FD1-B64A-12FDAD0A1694}"/>
            </c:ext>
          </c:extLst>
        </c:ser>
        <c:ser>
          <c:idx val="11"/>
          <c:order val="11"/>
          <c:tx>
            <c:strRef>
              <c:f>'sales chg'!$A$13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chg'!$B$13:$R$13</c:f>
              <c:numCache>
                <c:formatCode>"$"#,##0</c:formatCode>
                <c:ptCount val="17"/>
                <c:pt idx="0">
                  <c:v>144645.76079</c:v>
                </c:pt>
                <c:pt idx="1">
                  <c:v>150330.22602999999</c:v>
                </c:pt>
                <c:pt idx="2">
                  <c:v>159622.29016</c:v>
                </c:pt>
                <c:pt idx="3">
                  <c:v>169211.95655</c:v>
                </c:pt>
                <c:pt idx="4">
                  <c:v>190179.98939999999</c:v>
                </c:pt>
                <c:pt idx="5">
                  <c:v>223189.96408999999</c:v>
                </c:pt>
                <c:pt idx="6">
                  <c:v>218591.26989</c:v>
                </c:pt>
                <c:pt idx="7">
                  <c:v>211425.47034</c:v>
                </c:pt>
                <c:pt idx="8">
                  <c:v>192200.97589999999</c:v>
                </c:pt>
                <c:pt idx="9">
                  <c:v>189813.51989</c:v>
                </c:pt>
                <c:pt idx="10">
                  <c:v>186680.42176</c:v>
                </c:pt>
                <c:pt idx="11">
                  <c:v>183165.85144999999</c:v>
                </c:pt>
                <c:pt idx="12">
                  <c:v>183901.78573</c:v>
                </c:pt>
                <c:pt idx="13">
                  <c:v>190160.94425999999</c:v>
                </c:pt>
                <c:pt idx="14">
                  <c:v>192247.57079999999</c:v>
                </c:pt>
                <c:pt idx="15">
                  <c:v>195541.13920000001</c:v>
                </c:pt>
                <c:pt idx="16">
                  <c:v>190000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D0-4FD1-B64A-12FDAD0A1694}"/>
            </c:ext>
          </c:extLst>
        </c:ser>
        <c:ser>
          <c:idx val="14"/>
          <c:order val="14"/>
          <c:tx>
            <c:strRef>
              <c:f>'sales chg'!$A$16</c:f>
              <c:strCache>
                <c:ptCount val="1"/>
                <c:pt idx="0">
                  <c:v>Wakulla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chg'!$B$16:$R$16</c:f>
              <c:numCache>
                <c:formatCode>"$"#,##0</c:formatCode>
                <c:ptCount val="17"/>
                <c:pt idx="0">
                  <c:v>159805.74918000001</c:v>
                </c:pt>
                <c:pt idx="1">
                  <c:v>162015.66106000001</c:v>
                </c:pt>
                <c:pt idx="2">
                  <c:v>174106.78155000001</c:v>
                </c:pt>
                <c:pt idx="3">
                  <c:v>182228.26089999999</c:v>
                </c:pt>
                <c:pt idx="4">
                  <c:v>196202.35573000001</c:v>
                </c:pt>
                <c:pt idx="5">
                  <c:v>214605.7347</c:v>
                </c:pt>
                <c:pt idx="6">
                  <c:v>185861.97920999999</c:v>
                </c:pt>
                <c:pt idx="7">
                  <c:v>176707.79065000001</c:v>
                </c:pt>
                <c:pt idx="8">
                  <c:v>155697.25842</c:v>
                </c:pt>
                <c:pt idx="9">
                  <c:v>145151.51521000001</c:v>
                </c:pt>
                <c:pt idx="10">
                  <c:v>146049.97701999999</c:v>
                </c:pt>
                <c:pt idx="11">
                  <c:v>154413.07245000001</c:v>
                </c:pt>
                <c:pt idx="12">
                  <c:v>151252.17772000001</c:v>
                </c:pt>
                <c:pt idx="13">
                  <c:v>163641.20176</c:v>
                </c:pt>
                <c:pt idx="14">
                  <c:v>160830.27041</c:v>
                </c:pt>
                <c:pt idx="15">
                  <c:v>161687.76368</c:v>
                </c:pt>
                <c:pt idx="16">
                  <c:v>166000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3-08D0-4FD1-B64A-12FDAD0A1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'sales chg'!$A$2</c15:sqref>
                        </c15:formulaRef>
                      </c:ext>
                    </c:extLst>
                    <c:strCache>
                      <c:ptCount val="1"/>
                      <c:pt idx="0">
                        <c:v>Calhoun County</c:v>
                      </c:pt>
                    </c:strCache>
                  </c:strRef>
                </c:tx>
                <c:spPr>
                  <a:ln w="28575" cap="rnd">
                    <a:solidFill>
                      <a:srgbClr val="0070C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70C0"/>
                    </a:solidFill>
                    <a:ln w="9525">
                      <a:solidFill>
                        <a:srgbClr val="0070C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chg'!$B$2:$R$2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83449.477379999997</c:v>
                      </c:pt>
                      <c:pt idx="1">
                        <c:v>77127.118665000002</c:v>
                      </c:pt>
                      <c:pt idx="2">
                        <c:v>73221.234020000004</c:v>
                      </c:pt>
                      <c:pt idx="3">
                        <c:v>74192.934794999994</c:v>
                      </c:pt>
                      <c:pt idx="4">
                        <c:v>97815.907881000006</c:v>
                      </c:pt>
                      <c:pt idx="5">
                        <c:v>98105.478719999999</c:v>
                      </c:pt>
                      <c:pt idx="6">
                        <c:v>104543.65082</c:v>
                      </c:pt>
                      <c:pt idx="7">
                        <c:v>109987.45779</c:v>
                      </c:pt>
                      <c:pt idx="8">
                        <c:v>118525.79</c:v>
                      </c:pt>
                      <c:pt idx="9">
                        <c:v>113106.52684999999</c:v>
                      </c:pt>
                      <c:pt idx="10">
                        <c:v>126009.28469</c:v>
                      </c:pt>
                      <c:pt idx="11">
                        <c:v>106491.7741</c:v>
                      </c:pt>
                      <c:pt idx="12">
                        <c:v>95966.898964000007</c:v>
                      </c:pt>
                      <c:pt idx="13">
                        <c:v>122319.74252</c:v>
                      </c:pt>
                      <c:pt idx="14">
                        <c:v>103712.5053</c:v>
                      </c:pt>
                      <c:pt idx="15">
                        <c:v>98528.480993000005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08D0-4FD1-B64A-12FDAD0A1694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Bay County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139082.46230000001</c:v>
                      </c:pt>
                      <c:pt idx="1">
                        <c:v>148706.49721999999</c:v>
                      </c:pt>
                      <c:pt idx="2">
                        <c:v>157092.82935000001</c:v>
                      </c:pt>
                      <c:pt idx="3">
                        <c:v>178323.36960000001</c:v>
                      </c:pt>
                      <c:pt idx="4">
                        <c:v>205394.38855</c:v>
                      </c:pt>
                      <c:pt idx="5">
                        <c:v>251395.28922000001</c:v>
                      </c:pt>
                      <c:pt idx="6">
                        <c:v>251261.16076999999</c:v>
                      </c:pt>
                      <c:pt idx="7">
                        <c:v>236842.74</c:v>
                      </c:pt>
                      <c:pt idx="8">
                        <c:v>216907.76029999999</c:v>
                      </c:pt>
                      <c:pt idx="9">
                        <c:v>195284.61546</c:v>
                      </c:pt>
                      <c:pt idx="10">
                        <c:v>181189.82112000001</c:v>
                      </c:pt>
                      <c:pt idx="11">
                        <c:v>174114.05064999999</c:v>
                      </c:pt>
                      <c:pt idx="12">
                        <c:v>177330.13939</c:v>
                      </c:pt>
                      <c:pt idx="13">
                        <c:v>183993.56228000001</c:v>
                      </c:pt>
                      <c:pt idx="14">
                        <c:v>186176.59487999999</c:v>
                      </c:pt>
                      <c:pt idx="15">
                        <c:v>195035.86494</c:v>
                      </c:pt>
                      <c:pt idx="16">
                        <c:v>185000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8D0-4FD1-B64A-12FDAD0A1694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Escambia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129207.60748000001</c:v>
                      </c:pt>
                      <c:pt idx="1">
                        <c:v>133281.07347999999</c:v>
                      </c:pt>
                      <c:pt idx="2">
                        <c:v>139120.34464</c:v>
                      </c:pt>
                      <c:pt idx="3">
                        <c:v>143179.34784999999</c:v>
                      </c:pt>
                      <c:pt idx="4">
                        <c:v>149481.47167</c:v>
                      </c:pt>
                      <c:pt idx="5">
                        <c:v>176467.22985</c:v>
                      </c:pt>
                      <c:pt idx="6">
                        <c:v>174279.01788999999</c:v>
                      </c:pt>
                      <c:pt idx="7">
                        <c:v>170411.23975000001</c:v>
                      </c:pt>
                      <c:pt idx="8">
                        <c:v>150243.95916</c:v>
                      </c:pt>
                      <c:pt idx="9">
                        <c:v>160224.94179000001</c:v>
                      </c:pt>
                      <c:pt idx="10">
                        <c:v>155274.18609999999</c:v>
                      </c:pt>
                      <c:pt idx="11">
                        <c:v>149088.48374</c:v>
                      </c:pt>
                      <c:pt idx="12">
                        <c:v>143428.78920999999</c:v>
                      </c:pt>
                      <c:pt idx="13">
                        <c:v>152128.75541000001</c:v>
                      </c:pt>
                      <c:pt idx="14">
                        <c:v>156732.36167000001</c:v>
                      </c:pt>
                      <c:pt idx="15">
                        <c:v>157140.29532999999</c:v>
                      </c:pt>
                      <c:pt idx="16">
                        <c:v>149900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8D0-4FD1-B64A-12FDAD0A1694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Florida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165508.13013999999</c:v>
                      </c:pt>
                      <c:pt idx="1">
                        <c:v>177662.9944</c:v>
                      </c:pt>
                      <c:pt idx="2">
                        <c:v>189043.91329</c:v>
                      </c:pt>
                      <c:pt idx="3">
                        <c:v>203184.51089999999</c:v>
                      </c:pt>
                      <c:pt idx="4">
                        <c:v>228215.98728</c:v>
                      </c:pt>
                      <c:pt idx="5">
                        <c:v>277025.34554000001</c:v>
                      </c:pt>
                      <c:pt idx="6">
                        <c:v>296999.00799999997</c:v>
                      </c:pt>
                      <c:pt idx="7">
                        <c:v>277279.30536</c:v>
                      </c:pt>
                      <c:pt idx="8">
                        <c:v>216240.00937000001</c:v>
                      </c:pt>
                      <c:pt idx="9">
                        <c:v>184230.76931</c:v>
                      </c:pt>
                      <c:pt idx="10">
                        <c:v>174601.10034999999</c:v>
                      </c:pt>
                      <c:pt idx="11">
                        <c:v>163997.33210999999</c:v>
                      </c:pt>
                      <c:pt idx="12">
                        <c:v>170028.31012000001</c:v>
                      </c:pt>
                      <c:pt idx="13">
                        <c:v>190160.94425999999</c:v>
                      </c:pt>
                      <c:pt idx="14">
                        <c:v>204389.52264000001</c:v>
                      </c:pt>
                      <c:pt idx="15">
                        <c:v>217267.93244999999</c:v>
                      </c:pt>
                      <c:pt idx="16">
                        <c:v>212000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8D0-4FD1-B64A-12FDAD0A1694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Franklin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208623.69344999999</c:v>
                      </c:pt>
                      <c:pt idx="1">
                        <c:v>218188.55937999999</c:v>
                      </c:pt>
                      <c:pt idx="2">
                        <c:v>252280.43358000001</c:v>
                      </c:pt>
                      <c:pt idx="3">
                        <c:v>325407.60875000001</c:v>
                      </c:pt>
                      <c:pt idx="4">
                        <c:v>456115.00790999999</c:v>
                      </c:pt>
                      <c:pt idx="5">
                        <c:v>444540.45045</c:v>
                      </c:pt>
                      <c:pt idx="6">
                        <c:v>447874.50406000001</c:v>
                      </c:pt>
                      <c:pt idx="7">
                        <c:v>340822.47950999998</c:v>
                      </c:pt>
                      <c:pt idx="8">
                        <c:v>306052.50939999998</c:v>
                      </c:pt>
                      <c:pt idx="9">
                        <c:v>322682.98381000001</c:v>
                      </c:pt>
                      <c:pt idx="10">
                        <c:v>274530.03200000001</c:v>
                      </c:pt>
                      <c:pt idx="11">
                        <c:v>283481.10265000002</c:v>
                      </c:pt>
                      <c:pt idx="12">
                        <c:v>260779.61674999999</c:v>
                      </c:pt>
                      <c:pt idx="13">
                        <c:v>298347.10308999999</c:v>
                      </c:pt>
                      <c:pt idx="14">
                        <c:v>242839.0368</c:v>
                      </c:pt>
                      <c:pt idx="15">
                        <c:v>270321.72989999998</c:v>
                      </c:pt>
                      <c:pt idx="16">
                        <c:v>260000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8D0-4FD1-B64A-12FDAD0A1694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Gulf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173853.07788</c:v>
                      </c:pt>
                      <c:pt idx="1">
                        <c:v>178610.16954</c:v>
                      </c:pt>
                      <c:pt idx="2">
                        <c:v>219663.70206000001</c:v>
                      </c:pt>
                      <c:pt idx="3">
                        <c:v>240801.63047999999</c:v>
                      </c:pt>
                      <c:pt idx="4">
                        <c:v>299216.51666000002</c:v>
                      </c:pt>
                      <c:pt idx="5">
                        <c:v>324974.39825999999</c:v>
                      </c:pt>
                      <c:pt idx="6">
                        <c:v>229105.03477</c:v>
                      </c:pt>
                      <c:pt idx="7">
                        <c:v>251284.37048000001</c:v>
                      </c:pt>
                      <c:pt idx="8">
                        <c:v>278229.554</c:v>
                      </c:pt>
                      <c:pt idx="9">
                        <c:v>214935.89752</c:v>
                      </c:pt>
                      <c:pt idx="10">
                        <c:v>192171.02239999999</c:v>
                      </c:pt>
                      <c:pt idx="11">
                        <c:v>184763.22805999999</c:v>
                      </c:pt>
                      <c:pt idx="12">
                        <c:v>156467.77004999999</c:v>
                      </c:pt>
                      <c:pt idx="13">
                        <c:v>186049.35628000001</c:v>
                      </c:pt>
                      <c:pt idx="14">
                        <c:v>200342.20535999999</c:v>
                      </c:pt>
                      <c:pt idx="15">
                        <c:v>192004.21937000001</c:v>
                      </c:pt>
                      <c:pt idx="16">
                        <c:v>180000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08D0-4FD1-B64A-12FDAD0A1694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Holmes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69541.231150000007</c:v>
                      </c:pt>
                      <c:pt idx="1">
                        <c:v>67655.367249999996</c:v>
                      </c:pt>
                      <c:pt idx="2">
                        <c:v>69892.996109999993</c:v>
                      </c:pt>
                      <c:pt idx="3">
                        <c:v>81351.902187999993</c:v>
                      </c:pt>
                      <c:pt idx="4">
                        <c:v>83679.195336000004</c:v>
                      </c:pt>
                      <c:pt idx="5">
                        <c:v>90747.567815999995</c:v>
                      </c:pt>
                      <c:pt idx="6">
                        <c:v>94445.684544000003</c:v>
                      </c:pt>
                      <c:pt idx="7">
                        <c:v>103864.20647</c:v>
                      </c:pt>
                      <c:pt idx="8">
                        <c:v>94598.048360000001</c:v>
                      </c:pt>
                      <c:pt idx="9">
                        <c:v>103001.74829</c:v>
                      </c:pt>
                      <c:pt idx="10">
                        <c:v>79613.709279999995</c:v>
                      </c:pt>
                      <c:pt idx="11">
                        <c:v>80933.748315999997</c:v>
                      </c:pt>
                      <c:pt idx="12">
                        <c:v>79016.223874999996</c:v>
                      </c:pt>
                      <c:pt idx="13">
                        <c:v>81974.785430999997</c:v>
                      </c:pt>
                      <c:pt idx="14">
                        <c:v>86005.492199999993</c:v>
                      </c:pt>
                      <c:pt idx="15">
                        <c:v>70233.122348999997</c:v>
                      </c:pt>
                      <c:pt idx="16">
                        <c:v>59900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8D0-4FD1-B64A-12FDAD0A1694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Jackson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90403.600495000006</c:v>
                      </c:pt>
                      <c:pt idx="1">
                        <c:v>96747.175168000002</c:v>
                      </c:pt>
                      <c:pt idx="2">
                        <c:v>93190.661479999995</c:v>
                      </c:pt>
                      <c:pt idx="3">
                        <c:v>100746.19567</c:v>
                      </c:pt>
                      <c:pt idx="4">
                        <c:v>113474.06034</c:v>
                      </c:pt>
                      <c:pt idx="5">
                        <c:v>122631.8484</c:v>
                      </c:pt>
                      <c:pt idx="6">
                        <c:v>134599.95043</c:v>
                      </c:pt>
                      <c:pt idx="7">
                        <c:v>143549.80705</c:v>
                      </c:pt>
                      <c:pt idx="8">
                        <c:v>135497.7928</c:v>
                      </c:pt>
                      <c:pt idx="9">
                        <c:v>121145.68769000001</c:v>
                      </c:pt>
                      <c:pt idx="10">
                        <c:v>104321.41216000001</c:v>
                      </c:pt>
                      <c:pt idx="11">
                        <c:v>94245.220079000006</c:v>
                      </c:pt>
                      <c:pt idx="12">
                        <c:v>101704.05052999999</c:v>
                      </c:pt>
                      <c:pt idx="13">
                        <c:v>97650.214619999999</c:v>
                      </c:pt>
                      <c:pt idx="14">
                        <c:v>96123.785399999993</c:v>
                      </c:pt>
                      <c:pt idx="15">
                        <c:v>96002.109685000003</c:v>
                      </c:pt>
                      <c:pt idx="16">
                        <c:v>97500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8D0-4FD1-B64A-12FDAD0A1694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chg'!$A$12</c15:sqref>
                        </c15:formulaRef>
                      </c:ext>
                    </c:extLst>
                    <c:strCache>
                      <c:ptCount val="1"/>
                      <c:pt idx="0">
                        <c:v>Liberty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chg'!$B$12:$R$12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52851.335674000002</c:v>
                      </c:pt>
                      <c:pt idx="1">
                        <c:v>75774.011320000005</c:v>
                      </c:pt>
                      <c:pt idx="2">
                        <c:v>73221.234020000004</c:v>
                      </c:pt>
                      <c:pt idx="3">
                        <c:v>115194.2935</c:v>
                      </c:pt>
                      <c:pt idx="4">
                        <c:v>78290.762302999996</c:v>
                      </c:pt>
                      <c:pt idx="5">
                        <c:v>79955.965156999999</c:v>
                      </c:pt>
                      <c:pt idx="6">
                        <c:v>148499.50399999999</c:v>
                      </c:pt>
                      <c:pt idx="7">
                        <c:v>139794.98311999999</c:v>
                      </c:pt>
                      <c:pt idx="8">
                        <c:v>134663.10414000001</c:v>
                      </c:pt>
                      <c:pt idx="9">
                        <c:v>85639.393974000006</c:v>
                      </c:pt>
                      <c:pt idx="10">
                        <c:v>93340.210879999999</c:v>
                      </c:pt>
                      <c:pt idx="11">
                        <c:v>73958.537112000005</c:v>
                      </c:pt>
                      <c:pt idx="12">
                        <c:v>113811.52658000001</c:v>
                      </c:pt>
                      <c:pt idx="13">
                        <c:v>118156.75969000001</c:v>
                      </c:pt>
                      <c:pt idx="14">
                        <c:v>121419.5184</c:v>
                      </c:pt>
                      <c:pt idx="15">
                        <c:v>64270.886062999998</c:v>
                      </c:pt>
                      <c:pt idx="16">
                        <c:v>95000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08D0-4FD1-B64A-12FDAD0A1694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chg'!$A$14</c15:sqref>
                        </c15:formulaRef>
                      </c:ext>
                    </c:extLst>
                    <c:strCache>
                      <c:ptCount val="1"/>
                      <c:pt idx="0">
                        <c:v>Okaloosa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chg'!$B$14:$R$14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151321.71898000001</c:v>
                      </c:pt>
                      <c:pt idx="1">
                        <c:v>151548.02264000001</c:v>
                      </c:pt>
                      <c:pt idx="2">
                        <c:v>162284.88049000001</c:v>
                      </c:pt>
                      <c:pt idx="3">
                        <c:v>169211.95655</c:v>
                      </c:pt>
                      <c:pt idx="4">
                        <c:v>196519.32238</c:v>
                      </c:pt>
                      <c:pt idx="5">
                        <c:v>247716.33377</c:v>
                      </c:pt>
                      <c:pt idx="6">
                        <c:v>249479.16672000001</c:v>
                      </c:pt>
                      <c:pt idx="7">
                        <c:v>231990.35214999999</c:v>
                      </c:pt>
                      <c:pt idx="8">
                        <c:v>217019.05212000001</c:v>
                      </c:pt>
                      <c:pt idx="9">
                        <c:v>206561.77165000001</c:v>
                      </c:pt>
                      <c:pt idx="10">
                        <c:v>203152.22368</c:v>
                      </c:pt>
                      <c:pt idx="11">
                        <c:v>206700.53352999999</c:v>
                      </c:pt>
                      <c:pt idx="12">
                        <c:v>208519.38154999999</c:v>
                      </c:pt>
                      <c:pt idx="13">
                        <c:v>205476.60949999999</c:v>
                      </c:pt>
                      <c:pt idx="14">
                        <c:v>208689.79725</c:v>
                      </c:pt>
                      <c:pt idx="15">
                        <c:v>216834.40713000001</c:v>
                      </c:pt>
                      <c:pt idx="16">
                        <c:v>215000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08D0-4FD1-B64A-12FDAD0A1694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chg'!$A$15</c15:sqref>
                        </c15:formulaRef>
                      </c:ext>
                    </c:extLst>
                    <c:strCache>
                      <c:ptCount val="1"/>
                      <c:pt idx="0">
                        <c:v>Santa Rosa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chg'!$B$15:$R$15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153964.28576999999</c:v>
                      </c:pt>
                      <c:pt idx="1">
                        <c:v>158990.11304</c:v>
                      </c:pt>
                      <c:pt idx="2">
                        <c:v>166411.89550000001</c:v>
                      </c:pt>
                      <c:pt idx="3">
                        <c:v>172596.19568</c:v>
                      </c:pt>
                      <c:pt idx="4">
                        <c:v>196519.32238</c:v>
                      </c:pt>
                      <c:pt idx="5">
                        <c:v>251395.28922000001</c:v>
                      </c:pt>
                      <c:pt idx="6">
                        <c:v>237124.00799000001</c:v>
                      </c:pt>
                      <c:pt idx="7">
                        <c:v>224076.33864</c:v>
                      </c:pt>
                      <c:pt idx="8">
                        <c:v>202551.11530999999</c:v>
                      </c:pt>
                      <c:pt idx="9">
                        <c:v>195396.27048000001</c:v>
                      </c:pt>
                      <c:pt idx="10">
                        <c:v>194312.35665</c:v>
                      </c:pt>
                      <c:pt idx="11">
                        <c:v>179971.09823</c:v>
                      </c:pt>
                      <c:pt idx="12">
                        <c:v>182545.73173</c:v>
                      </c:pt>
                      <c:pt idx="13">
                        <c:v>186460.51506999999</c:v>
                      </c:pt>
                      <c:pt idx="14">
                        <c:v>187188.42420000001</c:v>
                      </c:pt>
                      <c:pt idx="15">
                        <c:v>192004.21937000001</c:v>
                      </c:pt>
                      <c:pt idx="16">
                        <c:v>190000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08D0-4FD1-B64A-12FDAD0A1694}"/>
                  </c:ext>
                </c:extLst>
              </c15:ser>
            </c15:filteredLineSeries>
            <c15:filteredLine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chg'!$A$17</c15:sqref>
                        </c15:formulaRef>
                      </c:ext>
                    </c:extLst>
                    <c:strCache>
                      <c:ptCount val="1"/>
                      <c:pt idx="0">
                        <c:v>Walton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chg'!$B$17:$R$17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229486.06280000001</c:v>
                      </c:pt>
                      <c:pt idx="1">
                        <c:v>220150.56503</c:v>
                      </c:pt>
                      <c:pt idx="2">
                        <c:v>279438.85492000001</c:v>
                      </c:pt>
                      <c:pt idx="3">
                        <c:v>315645.38049000001</c:v>
                      </c:pt>
                      <c:pt idx="4">
                        <c:v>457573.05450000003</c:v>
                      </c:pt>
                      <c:pt idx="5">
                        <c:v>535104.07048999995</c:v>
                      </c:pt>
                      <c:pt idx="6">
                        <c:v>427559.77192000003</c:v>
                      </c:pt>
                      <c:pt idx="7">
                        <c:v>386631.33140999998</c:v>
                      </c:pt>
                      <c:pt idx="8">
                        <c:v>350457.94621999998</c:v>
                      </c:pt>
                      <c:pt idx="9">
                        <c:v>341385.19826999999</c:v>
                      </c:pt>
                      <c:pt idx="10">
                        <c:v>349751.26076999999</c:v>
                      </c:pt>
                      <c:pt idx="11">
                        <c:v>296792.57442000002</c:v>
                      </c:pt>
                      <c:pt idx="12">
                        <c:v>337135.88853</c:v>
                      </c:pt>
                      <c:pt idx="13">
                        <c:v>350769.84989000001</c:v>
                      </c:pt>
                      <c:pt idx="14">
                        <c:v>374882.76306000003</c:v>
                      </c:pt>
                      <c:pt idx="15">
                        <c:v>394113.92397</c:v>
                      </c:pt>
                      <c:pt idx="16">
                        <c:v>455000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F-08D0-4FD1-B64A-12FDAD0A1694}"/>
                  </c:ext>
                </c:extLst>
              </c15:ser>
            </c15:filteredLineSeries>
            <c15:filteredLine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chg'!$A$18</c15:sqref>
                        </c15:formulaRef>
                      </c:ext>
                    </c:extLst>
                    <c:strCache>
                      <c:ptCount val="1"/>
                      <c:pt idx="0">
                        <c:v>Washington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chg'!$B$18:$R$18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86926.538937999998</c:v>
                      </c:pt>
                      <c:pt idx="1">
                        <c:v>84569.209063000002</c:v>
                      </c:pt>
                      <c:pt idx="2">
                        <c:v>81209.005004000006</c:v>
                      </c:pt>
                      <c:pt idx="3">
                        <c:v>90983.967407000004</c:v>
                      </c:pt>
                      <c:pt idx="4">
                        <c:v>104598.99417000001</c:v>
                      </c:pt>
                      <c:pt idx="5">
                        <c:v>126004.22423000001</c:v>
                      </c:pt>
                      <c:pt idx="6">
                        <c:v>122363.5913</c:v>
                      </c:pt>
                      <c:pt idx="7">
                        <c:v>132863.00049000001</c:v>
                      </c:pt>
                      <c:pt idx="8">
                        <c:v>116856.41267999999</c:v>
                      </c:pt>
                      <c:pt idx="9">
                        <c:v>105848.95109</c:v>
                      </c:pt>
                      <c:pt idx="10">
                        <c:v>118542.06782</c:v>
                      </c:pt>
                      <c:pt idx="11">
                        <c:v>85193.419280000002</c:v>
                      </c:pt>
                      <c:pt idx="12">
                        <c:v>119958.62371</c:v>
                      </c:pt>
                      <c:pt idx="13">
                        <c:v>118208.15454</c:v>
                      </c:pt>
                      <c:pt idx="14">
                        <c:v>108265.73724</c:v>
                      </c:pt>
                      <c:pt idx="15">
                        <c:v>111160.33753</c:v>
                      </c:pt>
                      <c:pt idx="16">
                        <c:v>122000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08D0-4FD1-B64A-12FDAD0A1694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4"/>
          <c:order val="4"/>
          <c:tx>
            <c:strRef>
              <c:f>'sales chg'!$A$6</c:f>
              <c:strCache>
                <c:ptCount val="1"/>
                <c:pt idx="0">
                  <c:v>Franklin County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chg'!$B$6:$R$6</c:f>
              <c:numCache>
                <c:formatCode>"$"#,##0</c:formatCode>
                <c:ptCount val="17"/>
                <c:pt idx="0">
                  <c:v>208623.69344999999</c:v>
                </c:pt>
                <c:pt idx="1">
                  <c:v>218188.55937999999</c:v>
                </c:pt>
                <c:pt idx="2">
                  <c:v>252280.43358000001</c:v>
                </c:pt>
                <c:pt idx="3">
                  <c:v>325407.60875000001</c:v>
                </c:pt>
                <c:pt idx="4">
                  <c:v>456115.00790999999</c:v>
                </c:pt>
                <c:pt idx="5">
                  <c:v>444540.45045</c:v>
                </c:pt>
                <c:pt idx="6">
                  <c:v>447874.50406000001</c:v>
                </c:pt>
                <c:pt idx="7">
                  <c:v>340822.47950999998</c:v>
                </c:pt>
                <c:pt idx="8">
                  <c:v>306052.50939999998</c:v>
                </c:pt>
                <c:pt idx="9">
                  <c:v>322682.98381000001</c:v>
                </c:pt>
                <c:pt idx="10">
                  <c:v>274530.03200000001</c:v>
                </c:pt>
                <c:pt idx="11">
                  <c:v>283481.10265000002</c:v>
                </c:pt>
                <c:pt idx="12">
                  <c:v>260779.61674999999</c:v>
                </c:pt>
                <c:pt idx="13">
                  <c:v>298347.10308999999</c:v>
                </c:pt>
                <c:pt idx="14">
                  <c:v>242839.0368</c:v>
                </c:pt>
                <c:pt idx="15">
                  <c:v>270321.72989999998</c:v>
                </c:pt>
                <c:pt idx="16">
                  <c:v>260000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F0-418F-A502-34DB847F7B2C}"/>
            </c:ext>
          </c:extLst>
        </c:ser>
        <c:ser>
          <c:idx val="6"/>
          <c:order val="6"/>
          <c:tx>
            <c:strRef>
              <c:f>'sales chg'!$A$8</c:f>
              <c:strCache>
                <c:ptCount val="1"/>
                <c:pt idx="0">
                  <c:v>Gulf County</c:v>
                </c:pt>
              </c:strCache>
            </c:strRef>
          </c:tx>
          <c:spPr>
            <a:ln w="28575" cap="rnd">
              <a:solidFill>
                <a:srgbClr val="ED7D3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9525">
                <a:solidFill>
                  <a:srgbClr val="ED7D31"/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chg'!$B$8:$R$8</c:f>
              <c:numCache>
                <c:formatCode>"$"#,##0</c:formatCode>
                <c:ptCount val="17"/>
                <c:pt idx="0">
                  <c:v>173853.07788</c:v>
                </c:pt>
                <c:pt idx="1">
                  <c:v>178610.16954</c:v>
                </c:pt>
                <c:pt idx="2">
                  <c:v>219663.70206000001</c:v>
                </c:pt>
                <c:pt idx="3">
                  <c:v>240801.63047999999</c:v>
                </c:pt>
                <c:pt idx="4">
                  <c:v>299216.51666000002</c:v>
                </c:pt>
                <c:pt idx="5">
                  <c:v>324974.39825999999</c:v>
                </c:pt>
                <c:pt idx="6">
                  <c:v>229105.03477</c:v>
                </c:pt>
                <c:pt idx="7">
                  <c:v>251284.37048000001</c:v>
                </c:pt>
                <c:pt idx="8">
                  <c:v>278229.554</c:v>
                </c:pt>
                <c:pt idx="9">
                  <c:v>214935.89752</c:v>
                </c:pt>
                <c:pt idx="10">
                  <c:v>192171.02239999999</c:v>
                </c:pt>
                <c:pt idx="11">
                  <c:v>184763.22805999999</c:v>
                </c:pt>
                <c:pt idx="12">
                  <c:v>156467.77004999999</c:v>
                </c:pt>
                <c:pt idx="13">
                  <c:v>186049.35628000001</c:v>
                </c:pt>
                <c:pt idx="14">
                  <c:v>200342.20535999999</c:v>
                </c:pt>
                <c:pt idx="15">
                  <c:v>192004.21937000001</c:v>
                </c:pt>
                <c:pt idx="16">
                  <c:v>180000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0-418F-A502-34DB847F7B2C}"/>
            </c:ext>
          </c:extLst>
        </c:ser>
        <c:ser>
          <c:idx val="11"/>
          <c:order val="11"/>
          <c:tx>
            <c:strRef>
              <c:f>'sales chg'!$A$13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chg'!$B$13:$R$13</c:f>
              <c:numCache>
                <c:formatCode>"$"#,##0</c:formatCode>
                <c:ptCount val="17"/>
                <c:pt idx="0">
                  <c:v>144645.76079</c:v>
                </c:pt>
                <c:pt idx="1">
                  <c:v>150330.22602999999</c:v>
                </c:pt>
                <c:pt idx="2">
                  <c:v>159622.29016</c:v>
                </c:pt>
                <c:pt idx="3">
                  <c:v>169211.95655</c:v>
                </c:pt>
                <c:pt idx="4">
                  <c:v>190179.98939999999</c:v>
                </c:pt>
                <c:pt idx="5">
                  <c:v>223189.96408999999</c:v>
                </c:pt>
                <c:pt idx="6">
                  <c:v>218591.26989</c:v>
                </c:pt>
                <c:pt idx="7">
                  <c:v>211425.47034</c:v>
                </c:pt>
                <c:pt idx="8">
                  <c:v>192200.97589999999</c:v>
                </c:pt>
                <c:pt idx="9">
                  <c:v>189813.51989</c:v>
                </c:pt>
                <c:pt idx="10">
                  <c:v>186680.42176</c:v>
                </c:pt>
                <c:pt idx="11">
                  <c:v>183165.85144999999</c:v>
                </c:pt>
                <c:pt idx="12">
                  <c:v>183901.78573</c:v>
                </c:pt>
                <c:pt idx="13">
                  <c:v>190160.94425999999</c:v>
                </c:pt>
                <c:pt idx="14">
                  <c:v>192247.57079999999</c:v>
                </c:pt>
                <c:pt idx="15">
                  <c:v>195541.13920000001</c:v>
                </c:pt>
                <c:pt idx="16">
                  <c:v>190000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F0-418F-A502-34DB847F7B2C}"/>
            </c:ext>
          </c:extLst>
        </c:ser>
        <c:ser>
          <c:idx val="15"/>
          <c:order val="15"/>
          <c:tx>
            <c:strRef>
              <c:f>'sales chg'!$A$17</c:f>
              <c:strCache>
                <c:ptCount val="1"/>
                <c:pt idx="0">
                  <c:v>Walton County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80000"/>
                  <a:lumOff val="20000"/>
                </a:schemeClr>
              </a:solidFill>
              <a:ln w="9525">
                <a:solidFill>
                  <a:schemeClr val="accent4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chg'!$B$17:$R$17</c:f>
              <c:numCache>
                <c:formatCode>"$"#,##0</c:formatCode>
                <c:ptCount val="17"/>
                <c:pt idx="0">
                  <c:v>229486.06280000001</c:v>
                </c:pt>
                <c:pt idx="1">
                  <c:v>220150.56503</c:v>
                </c:pt>
                <c:pt idx="2">
                  <c:v>279438.85492000001</c:v>
                </c:pt>
                <c:pt idx="3">
                  <c:v>315645.38049000001</c:v>
                </c:pt>
                <c:pt idx="4">
                  <c:v>457573.05450000003</c:v>
                </c:pt>
                <c:pt idx="5">
                  <c:v>535104.07048999995</c:v>
                </c:pt>
                <c:pt idx="6">
                  <c:v>427559.77192000003</c:v>
                </c:pt>
                <c:pt idx="7">
                  <c:v>386631.33140999998</c:v>
                </c:pt>
                <c:pt idx="8">
                  <c:v>350457.94621999998</c:v>
                </c:pt>
                <c:pt idx="9">
                  <c:v>341385.19826999999</c:v>
                </c:pt>
                <c:pt idx="10">
                  <c:v>349751.26076999999</c:v>
                </c:pt>
                <c:pt idx="11">
                  <c:v>296792.57442000002</c:v>
                </c:pt>
                <c:pt idx="12">
                  <c:v>337135.88853</c:v>
                </c:pt>
                <c:pt idx="13">
                  <c:v>350769.84989000001</c:v>
                </c:pt>
                <c:pt idx="14">
                  <c:v>374882.76306000003</c:v>
                </c:pt>
                <c:pt idx="15">
                  <c:v>394113.92397</c:v>
                </c:pt>
                <c:pt idx="16">
                  <c:v>455000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F0-418F-A502-34DB847F7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'sales chg'!$A$2</c15:sqref>
                        </c15:formulaRef>
                      </c:ext>
                    </c:extLst>
                    <c:strCache>
                      <c:ptCount val="1"/>
                      <c:pt idx="0">
                        <c:v>Calhoun County</c:v>
                      </c:pt>
                    </c:strCache>
                  </c:strRef>
                </c:tx>
                <c:spPr>
                  <a:ln w="28575" cap="rnd">
                    <a:solidFill>
                      <a:srgbClr val="0070C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70C0"/>
                    </a:solidFill>
                    <a:ln w="9525">
                      <a:solidFill>
                        <a:srgbClr val="0070C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chg'!$B$2:$R$2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83449.477379999997</c:v>
                      </c:pt>
                      <c:pt idx="1">
                        <c:v>77127.118665000002</c:v>
                      </c:pt>
                      <c:pt idx="2">
                        <c:v>73221.234020000004</c:v>
                      </c:pt>
                      <c:pt idx="3">
                        <c:v>74192.934794999994</c:v>
                      </c:pt>
                      <c:pt idx="4">
                        <c:v>97815.907881000006</c:v>
                      </c:pt>
                      <c:pt idx="5">
                        <c:v>98105.478719999999</c:v>
                      </c:pt>
                      <c:pt idx="6">
                        <c:v>104543.65082</c:v>
                      </c:pt>
                      <c:pt idx="7">
                        <c:v>109987.45779</c:v>
                      </c:pt>
                      <c:pt idx="8">
                        <c:v>118525.79</c:v>
                      </c:pt>
                      <c:pt idx="9">
                        <c:v>113106.52684999999</c:v>
                      </c:pt>
                      <c:pt idx="10">
                        <c:v>126009.28469</c:v>
                      </c:pt>
                      <c:pt idx="11">
                        <c:v>106491.7741</c:v>
                      </c:pt>
                      <c:pt idx="12">
                        <c:v>95966.898964000007</c:v>
                      </c:pt>
                      <c:pt idx="13">
                        <c:v>122319.74252</c:v>
                      </c:pt>
                      <c:pt idx="14">
                        <c:v>103712.5053</c:v>
                      </c:pt>
                      <c:pt idx="15">
                        <c:v>98528.480993000005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53F0-418F-A502-34DB847F7B2C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Bay County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139082.46230000001</c:v>
                      </c:pt>
                      <c:pt idx="1">
                        <c:v>148706.49721999999</c:v>
                      </c:pt>
                      <c:pt idx="2">
                        <c:v>157092.82935000001</c:v>
                      </c:pt>
                      <c:pt idx="3">
                        <c:v>178323.36960000001</c:v>
                      </c:pt>
                      <c:pt idx="4">
                        <c:v>205394.38855</c:v>
                      </c:pt>
                      <c:pt idx="5">
                        <c:v>251395.28922000001</c:v>
                      </c:pt>
                      <c:pt idx="6">
                        <c:v>251261.16076999999</c:v>
                      </c:pt>
                      <c:pt idx="7">
                        <c:v>236842.74</c:v>
                      </c:pt>
                      <c:pt idx="8">
                        <c:v>216907.76029999999</c:v>
                      </c:pt>
                      <c:pt idx="9">
                        <c:v>195284.61546</c:v>
                      </c:pt>
                      <c:pt idx="10">
                        <c:v>181189.82112000001</c:v>
                      </c:pt>
                      <c:pt idx="11">
                        <c:v>174114.05064999999</c:v>
                      </c:pt>
                      <c:pt idx="12">
                        <c:v>177330.13939</c:v>
                      </c:pt>
                      <c:pt idx="13">
                        <c:v>183993.56228000001</c:v>
                      </c:pt>
                      <c:pt idx="14">
                        <c:v>186176.59487999999</c:v>
                      </c:pt>
                      <c:pt idx="15">
                        <c:v>195035.86494</c:v>
                      </c:pt>
                      <c:pt idx="16">
                        <c:v>185000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3F0-418F-A502-34DB847F7B2C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Escambia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129207.60748000001</c:v>
                      </c:pt>
                      <c:pt idx="1">
                        <c:v>133281.07347999999</c:v>
                      </c:pt>
                      <c:pt idx="2">
                        <c:v>139120.34464</c:v>
                      </c:pt>
                      <c:pt idx="3">
                        <c:v>143179.34784999999</c:v>
                      </c:pt>
                      <c:pt idx="4">
                        <c:v>149481.47167</c:v>
                      </c:pt>
                      <c:pt idx="5">
                        <c:v>176467.22985</c:v>
                      </c:pt>
                      <c:pt idx="6">
                        <c:v>174279.01788999999</c:v>
                      </c:pt>
                      <c:pt idx="7">
                        <c:v>170411.23975000001</c:v>
                      </c:pt>
                      <c:pt idx="8">
                        <c:v>150243.95916</c:v>
                      </c:pt>
                      <c:pt idx="9">
                        <c:v>160224.94179000001</c:v>
                      </c:pt>
                      <c:pt idx="10">
                        <c:v>155274.18609999999</c:v>
                      </c:pt>
                      <c:pt idx="11">
                        <c:v>149088.48374</c:v>
                      </c:pt>
                      <c:pt idx="12">
                        <c:v>143428.78920999999</c:v>
                      </c:pt>
                      <c:pt idx="13">
                        <c:v>152128.75541000001</c:v>
                      </c:pt>
                      <c:pt idx="14">
                        <c:v>156732.36167000001</c:v>
                      </c:pt>
                      <c:pt idx="15">
                        <c:v>157140.29532999999</c:v>
                      </c:pt>
                      <c:pt idx="16">
                        <c:v>149900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3F0-418F-A502-34DB847F7B2C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Florida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165508.13013999999</c:v>
                      </c:pt>
                      <c:pt idx="1">
                        <c:v>177662.9944</c:v>
                      </c:pt>
                      <c:pt idx="2">
                        <c:v>189043.91329</c:v>
                      </c:pt>
                      <c:pt idx="3">
                        <c:v>203184.51089999999</c:v>
                      </c:pt>
                      <c:pt idx="4">
                        <c:v>228215.98728</c:v>
                      </c:pt>
                      <c:pt idx="5">
                        <c:v>277025.34554000001</c:v>
                      </c:pt>
                      <c:pt idx="6">
                        <c:v>296999.00799999997</c:v>
                      </c:pt>
                      <c:pt idx="7">
                        <c:v>277279.30536</c:v>
                      </c:pt>
                      <c:pt idx="8">
                        <c:v>216240.00937000001</c:v>
                      </c:pt>
                      <c:pt idx="9">
                        <c:v>184230.76931</c:v>
                      </c:pt>
                      <c:pt idx="10">
                        <c:v>174601.10034999999</c:v>
                      </c:pt>
                      <c:pt idx="11">
                        <c:v>163997.33210999999</c:v>
                      </c:pt>
                      <c:pt idx="12">
                        <c:v>170028.31012000001</c:v>
                      </c:pt>
                      <c:pt idx="13">
                        <c:v>190160.94425999999</c:v>
                      </c:pt>
                      <c:pt idx="14">
                        <c:v>204389.52264000001</c:v>
                      </c:pt>
                      <c:pt idx="15">
                        <c:v>217267.93244999999</c:v>
                      </c:pt>
                      <c:pt idx="16">
                        <c:v>212000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3F0-418F-A502-34DB847F7B2C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Gadsden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94923.78052</c:v>
                      </c:pt>
                      <c:pt idx="1">
                        <c:v>110954.80229000001</c:v>
                      </c:pt>
                      <c:pt idx="2">
                        <c:v>110497.49861</c:v>
                      </c:pt>
                      <c:pt idx="3">
                        <c:v>117667.39132</c:v>
                      </c:pt>
                      <c:pt idx="4">
                        <c:v>142001.05875</c:v>
                      </c:pt>
                      <c:pt idx="5">
                        <c:v>158106.78951</c:v>
                      </c:pt>
                      <c:pt idx="6">
                        <c:v>178199.40479999999</c:v>
                      </c:pt>
                      <c:pt idx="7">
                        <c:v>189474.19200000001</c:v>
                      </c:pt>
                      <c:pt idx="8">
                        <c:v>167438.54560000001</c:v>
                      </c:pt>
                      <c:pt idx="9">
                        <c:v>167482.51754999999</c:v>
                      </c:pt>
                      <c:pt idx="10">
                        <c:v>153736.81792</c:v>
                      </c:pt>
                      <c:pt idx="11">
                        <c:v>143178.19028000001</c:v>
                      </c:pt>
                      <c:pt idx="12">
                        <c:v>125174.21604</c:v>
                      </c:pt>
                      <c:pt idx="13">
                        <c:v>120777.89702999999</c:v>
                      </c:pt>
                      <c:pt idx="14">
                        <c:v>133409.69584</c:v>
                      </c:pt>
                      <c:pt idx="15">
                        <c:v>136929.32487000001</c:v>
                      </c:pt>
                      <c:pt idx="16">
                        <c:v>130000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3F0-418F-A502-34DB847F7B2C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Holmes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69541.231150000007</c:v>
                      </c:pt>
                      <c:pt idx="1">
                        <c:v>67655.367249999996</c:v>
                      </c:pt>
                      <c:pt idx="2">
                        <c:v>69892.996109999993</c:v>
                      </c:pt>
                      <c:pt idx="3">
                        <c:v>81351.902187999993</c:v>
                      </c:pt>
                      <c:pt idx="4">
                        <c:v>83679.195336000004</c:v>
                      </c:pt>
                      <c:pt idx="5">
                        <c:v>90747.567815999995</c:v>
                      </c:pt>
                      <c:pt idx="6">
                        <c:v>94445.684544000003</c:v>
                      </c:pt>
                      <c:pt idx="7">
                        <c:v>103864.20647</c:v>
                      </c:pt>
                      <c:pt idx="8">
                        <c:v>94598.048360000001</c:v>
                      </c:pt>
                      <c:pt idx="9">
                        <c:v>103001.74829</c:v>
                      </c:pt>
                      <c:pt idx="10">
                        <c:v>79613.709279999995</c:v>
                      </c:pt>
                      <c:pt idx="11">
                        <c:v>80933.748315999997</c:v>
                      </c:pt>
                      <c:pt idx="12">
                        <c:v>79016.223874999996</c:v>
                      </c:pt>
                      <c:pt idx="13">
                        <c:v>81974.785430999997</c:v>
                      </c:pt>
                      <c:pt idx="14">
                        <c:v>86005.492199999993</c:v>
                      </c:pt>
                      <c:pt idx="15">
                        <c:v>70233.122348999997</c:v>
                      </c:pt>
                      <c:pt idx="16">
                        <c:v>59900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3F0-418F-A502-34DB847F7B2C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Jackson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90403.600495000006</c:v>
                      </c:pt>
                      <c:pt idx="1">
                        <c:v>96747.175168000002</c:v>
                      </c:pt>
                      <c:pt idx="2">
                        <c:v>93190.661479999995</c:v>
                      </c:pt>
                      <c:pt idx="3">
                        <c:v>100746.19567</c:v>
                      </c:pt>
                      <c:pt idx="4">
                        <c:v>113474.06034</c:v>
                      </c:pt>
                      <c:pt idx="5">
                        <c:v>122631.8484</c:v>
                      </c:pt>
                      <c:pt idx="6">
                        <c:v>134599.95043</c:v>
                      </c:pt>
                      <c:pt idx="7">
                        <c:v>143549.80705</c:v>
                      </c:pt>
                      <c:pt idx="8">
                        <c:v>135497.7928</c:v>
                      </c:pt>
                      <c:pt idx="9">
                        <c:v>121145.68769000001</c:v>
                      </c:pt>
                      <c:pt idx="10">
                        <c:v>104321.41216000001</c:v>
                      </c:pt>
                      <c:pt idx="11">
                        <c:v>94245.220079000006</c:v>
                      </c:pt>
                      <c:pt idx="12">
                        <c:v>101704.05052999999</c:v>
                      </c:pt>
                      <c:pt idx="13">
                        <c:v>97650.214619999999</c:v>
                      </c:pt>
                      <c:pt idx="14">
                        <c:v>96123.785399999993</c:v>
                      </c:pt>
                      <c:pt idx="15">
                        <c:v>96002.109685000003</c:v>
                      </c:pt>
                      <c:pt idx="16">
                        <c:v>97500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53F0-418F-A502-34DB847F7B2C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chg'!$A$11</c15:sqref>
                        </c15:formulaRef>
                      </c:ext>
                    </c:extLst>
                    <c:strCache>
                      <c:ptCount val="1"/>
                      <c:pt idx="0">
                        <c:v>Leon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chg'!$B$11:$R$11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150209.05927999999</c:v>
                      </c:pt>
                      <c:pt idx="1">
                        <c:v>161019.77406</c:v>
                      </c:pt>
                      <c:pt idx="2">
                        <c:v>169740.13341000001</c:v>
                      </c:pt>
                      <c:pt idx="3">
                        <c:v>178193.20655</c:v>
                      </c:pt>
                      <c:pt idx="4">
                        <c:v>196519.32238</c:v>
                      </c:pt>
                      <c:pt idx="5">
                        <c:v>212153.09773000001</c:v>
                      </c:pt>
                      <c:pt idx="6">
                        <c:v>219779.26592000001</c:v>
                      </c:pt>
                      <c:pt idx="7">
                        <c:v>219512.78341</c:v>
                      </c:pt>
                      <c:pt idx="8">
                        <c:v>196986.52423000001</c:v>
                      </c:pt>
                      <c:pt idx="9">
                        <c:v>195731.23551</c:v>
                      </c:pt>
                      <c:pt idx="10">
                        <c:v>197661.62304000001</c:v>
                      </c:pt>
                      <c:pt idx="11">
                        <c:v>191685.19338000001</c:v>
                      </c:pt>
                      <c:pt idx="12">
                        <c:v>192976.91639999999</c:v>
                      </c:pt>
                      <c:pt idx="13">
                        <c:v>197870.17173</c:v>
                      </c:pt>
                      <c:pt idx="14">
                        <c:v>197306.71739999999</c:v>
                      </c:pt>
                      <c:pt idx="15">
                        <c:v>190993.67084999999</c:v>
                      </c:pt>
                      <c:pt idx="16">
                        <c:v>189000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53F0-418F-A502-34DB847F7B2C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chg'!$A$12</c15:sqref>
                        </c15:formulaRef>
                      </c:ext>
                    </c:extLst>
                    <c:strCache>
                      <c:ptCount val="1"/>
                      <c:pt idx="0">
                        <c:v>Liberty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chg'!$B$12:$R$12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52851.335674000002</c:v>
                      </c:pt>
                      <c:pt idx="1">
                        <c:v>75774.011320000005</c:v>
                      </c:pt>
                      <c:pt idx="2">
                        <c:v>73221.234020000004</c:v>
                      </c:pt>
                      <c:pt idx="3">
                        <c:v>115194.2935</c:v>
                      </c:pt>
                      <c:pt idx="4">
                        <c:v>78290.762302999996</c:v>
                      </c:pt>
                      <c:pt idx="5">
                        <c:v>79955.965156999999</c:v>
                      </c:pt>
                      <c:pt idx="6">
                        <c:v>148499.50399999999</c:v>
                      </c:pt>
                      <c:pt idx="7">
                        <c:v>139794.98311999999</c:v>
                      </c:pt>
                      <c:pt idx="8">
                        <c:v>134663.10414000001</c:v>
                      </c:pt>
                      <c:pt idx="9">
                        <c:v>85639.393974000006</c:v>
                      </c:pt>
                      <c:pt idx="10">
                        <c:v>93340.210879999999</c:v>
                      </c:pt>
                      <c:pt idx="11">
                        <c:v>73958.537112000005</c:v>
                      </c:pt>
                      <c:pt idx="12">
                        <c:v>113811.52658000001</c:v>
                      </c:pt>
                      <c:pt idx="13">
                        <c:v>118156.75969000001</c:v>
                      </c:pt>
                      <c:pt idx="14">
                        <c:v>121419.5184</c:v>
                      </c:pt>
                      <c:pt idx="15">
                        <c:v>64270.886062999998</c:v>
                      </c:pt>
                      <c:pt idx="16">
                        <c:v>95000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53F0-418F-A502-34DB847F7B2C}"/>
                  </c:ext>
                </c:extLst>
              </c15:ser>
            </c15:filteredLineSeries>
            <c15:filteredLineSeries>
              <c15:ser>
                <c:idx val="12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chg'!$A$14</c15:sqref>
                        </c15:formulaRef>
                      </c:ext>
                    </c:extLst>
                    <c:strCache>
                      <c:ptCount val="1"/>
                      <c:pt idx="0">
                        <c:v>Okaloosa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chg'!$B$14:$R$14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151321.71898000001</c:v>
                      </c:pt>
                      <c:pt idx="1">
                        <c:v>151548.02264000001</c:v>
                      </c:pt>
                      <c:pt idx="2">
                        <c:v>162284.88049000001</c:v>
                      </c:pt>
                      <c:pt idx="3">
                        <c:v>169211.95655</c:v>
                      </c:pt>
                      <c:pt idx="4">
                        <c:v>196519.32238</c:v>
                      </c:pt>
                      <c:pt idx="5">
                        <c:v>247716.33377</c:v>
                      </c:pt>
                      <c:pt idx="6">
                        <c:v>249479.16672000001</c:v>
                      </c:pt>
                      <c:pt idx="7">
                        <c:v>231990.35214999999</c:v>
                      </c:pt>
                      <c:pt idx="8">
                        <c:v>217019.05212000001</c:v>
                      </c:pt>
                      <c:pt idx="9">
                        <c:v>206561.77165000001</c:v>
                      </c:pt>
                      <c:pt idx="10">
                        <c:v>203152.22368</c:v>
                      </c:pt>
                      <c:pt idx="11">
                        <c:v>206700.53352999999</c:v>
                      </c:pt>
                      <c:pt idx="12">
                        <c:v>208519.38154999999</c:v>
                      </c:pt>
                      <c:pt idx="13">
                        <c:v>205476.60949999999</c:v>
                      </c:pt>
                      <c:pt idx="14">
                        <c:v>208689.79725</c:v>
                      </c:pt>
                      <c:pt idx="15">
                        <c:v>216834.40713000001</c:v>
                      </c:pt>
                      <c:pt idx="16">
                        <c:v>215000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53F0-418F-A502-34DB847F7B2C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chg'!$A$15</c15:sqref>
                        </c15:formulaRef>
                      </c:ext>
                    </c:extLst>
                    <c:strCache>
                      <c:ptCount val="1"/>
                      <c:pt idx="0">
                        <c:v>Santa Rosa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chg'!$B$15:$R$15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153964.28576999999</c:v>
                      </c:pt>
                      <c:pt idx="1">
                        <c:v>158990.11304</c:v>
                      </c:pt>
                      <c:pt idx="2">
                        <c:v>166411.89550000001</c:v>
                      </c:pt>
                      <c:pt idx="3">
                        <c:v>172596.19568</c:v>
                      </c:pt>
                      <c:pt idx="4">
                        <c:v>196519.32238</c:v>
                      </c:pt>
                      <c:pt idx="5">
                        <c:v>251395.28922000001</c:v>
                      </c:pt>
                      <c:pt idx="6">
                        <c:v>237124.00799000001</c:v>
                      </c:pt>
                      <c:pt idx="7">
                        <c:v>224076.33864</c:v>
                      </c:pt>
                      <c:pt idx="8">
                        <c:v>202551.11530999999</c:v>
                      </c:pt>
                      <c:pt idx="9">
                        <c:v>195396.27048000001</c:v>
                      </c:pt>
                      <c:pt idx="10">
                        <c:v>194312.35665</c:v>
                      </c:pt>
                      <c:pt idx="11">
                        <c:v>179971.09823</c:v>
                      </c:pt>
                      <c:pt idx="12">
                        <c:v>182545.73173</c:v>
                      </c:pt>
                      <c:pt idx="13">
                        <c:v>186460.51506999999</c:v>
                      </c:pt>
                      <c:pt idx="14">
                        <c:v>187188.42420000001</c:v>
                      </c:pt>
                      <c:pt idx="15">
                        <c:v>192004.21937000001</c:v>
                      </c:pt>
                      <c:pt idx="16">
                        <c:v>190000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53F0-418F-A502-34DB847F7B2C}"/>
                  </c:ext>
                </c:extLst>
              </c15:ser>
            </c15:filteredLineSeries>
            <c15:filteredLine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chg'!$A$16</c15:sqref>
                        </c15:formulaRef>
                      </c:ext>
                    </c:extLst>
                    <c:strCache>
                      <c:ptCount val="1"/>
                      <c:pt idx="0">
                        <c:v>Wakulla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chg'!$B$16:$R$16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159805.74918000001</c:v>
                      </c:pt>
                      <c:pt idx="1">
                        <c:v>162015.66106000001</c:v>
                      </c:pt>
                      <c:pt idx="2">
                        <c:v>174106.78155000001</c:v>
                      </c:pt>
                      <c:pt idx="3">
                        <c:v>182228.26089999999</c:v>
                      </c:pt>
                      <c:pt idx="4">
                        <c:v>196202.35573000001</c:v>
                      </c:pt>
                      <c:pt idx="5">
                        <c:v>214605.7347</c:v>
                      </c:pt>
                      <c:pt idx="6">
                        <c:v>185861.97920999999</c:v>
                      </c:pt>
                      <c:pt idx="7">
                        <c:v>176707.79065000001</c:v>
                      </c:pt>
                      <c:pt idx="8">
                        <c:v>155697.25842</c:v>
                      </c:pt>
                      <c:pt idx="9">
                        <c:v>145151.51521000001</c:v>
                      </c:pt>
                      <c:pt idx="10">
                        <c:v>146049.97701999999</c:v>
                      </c:pt>
                      <c:pt idx="11">
                        <c:v>154413.07245000001</c:v>
                      </c:pt>
                      <c:pt idx="12">
                        <c:v>151252.17772000001</c:v>
                      </c:pt>
                      <c:pt idx="13">
                        <c:v>163641.20176</c:v>
                      </c:pt>
                      <c:pt idx="14">
                        <c:v>160830.27041</c:v>
                      </c:pt>
                      <c:pt idx="15">
                        <c:v>161687.76368</c:v>
                      </c:pt>
                      <c:pt idx="16">
                        <c:v>166000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F-53F0-418F-A502-34DB847F7B2C}"/>
                  </c:ext>
                </c:extLst>
              </c15:ser>
            </c15:filteredLineSeries>
            <c15:filteredLine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chg'!$A$18</c15:sqref>
                        </c15:formulaRef>
                      </c:ext>
                    </c:extLst>
                    <c:strCache>
                      <c:ptCount val="1"/>
                      <c:pt idx="0">
                        <c:v>Washington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chg'!$B$18:$R$18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86926.538937999998</c:v>
                      </c:pt>
                      <c:pt idx="1">
                        <c:v>84569.209063000002</c:v>
                      </c:pt>
                      <c:pt idx="2">
                        <c:v>81209.005004000006</c:v>
                      </c:pt>
                      <c:pt idx="3">
                        <c:v>90983.967407000004</c:v>
                      </c:pt>
                      <c:pt idx="4">
                        <c:v>104598.99417000001</c:v>
                      </c:pt>
                      <c:pt idx="5">
                        <c:v>126004.22423000001</c:v>
                      </c:pt>
                      <c:pt idx="6">
                        <c:v>122363.5913</c:v>
                      </c:pt>
                      <c:pt idx="7">
                        <c:v>132863.00049000001</c:v>
                      </c:pt>
                      <c:pt idx="8">
                        <c:v>116856.41267999999</c:v>
                      </c:pt>
                      <c:pt idx="9">
                        <c:v>105848.95109</c:v>
                      </c:pt>
                      <c:pt idx="10">
                        <c:v>118542.06782</c:v>
                      </c:pt>
                      <c:pt idx="11">
                        <c:v>85193.419280000002</c:v>
                      </c:pt>
                      <c:pt idx="12">
                        <c:v>119958.62371</c:v>
                      </c:pt>
                      <c:pt idx="13">
                        <c:v>118208.15454</c:v>
                      </c:pt>
                      <c:pt idx="14">
                        <c:v>108265.73724</c:v>
                      </c:pt>
                      <c:pt idx="15">
                        <c:v>111160.33753</c:v>
                      </c:pt>
                      <c:pt idx="16">
                        <c:v>122000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53F0-418F-A502-34DB847F7B2C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'sales chg'!$A$3</c:f>
              <c:strCache>
                <c:ptCount val="1"/>
                <c:pt idx="0">
                  <c:v>Bay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chg'!$B$3:$R$3</c:f>
              <c:numCache>
                <c:formatCode>"$"#,##0</c:formatCode>
                <c:ptCount val="17"/>
                <c:pt idx="0">
                  <c:v>139082.46230000001</c:v>
                </c:pt>
                <c:pt idx="1">
                  <c:v>148706.49721999999</c:v>
                </c:pt>
                <c:pt idx="2">
                  <c:v>157092.82935000001</c:v>
                </c:pt>
                <c:pt idx="3">
                  <c:v>178323.36960000001</c:v>
                </c:pt>
                <c:pt idx="4">
                  <c:v>205394.38855</c:v>
                </c:pt>
                <c:pt idx="5">
                  <c:v>251395.28922000001</c:v>
                </c:pt>
                <c:pt idx="6">
                  <c:v>251261.16076999999</c:v>
                </c:pt>
                <c:pt idx="7">
                  <c:v>236842.74</c:v>
                </c:pt>
                <c:pt idx="8">
                  <c:v>216907.76029999999</c:v>
                </c:pt>
                <c:pt idx="9">
                  <c:v>195284.61546</c:v>
                </c:pt>
                <c:pt idx="10">
                  <c:v>181189.82112000001</c:v>
                </c:pt>
                <c:pt idx="11">
                  <c:v>174114.05064999999</c:v>
                </c:pt>
                <c:pt idx="12">
                  <c:v>177330.13939</c:v>
                </c:pt>
                <c:pt idx="13">
                  <c:v>183993.56228000001</c:v>
                </c:pt>
                <c:pt idx="14">
                  <c:v>186176.59487999999</c:v>
                </c:pt>
                <c:pt idx="15">
                  <c:v>195035.86494</c:v>
                </c:pt>
                <c:pt idx="16">
                  <c:v>185000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E4BF-4CD7-BBE3-0C3D17102AE0}"/>
            </c:ext>
          </c:extLst>
        </c:ser>
        <c:ser>
          <c:idx val="2"/>
          <c:order val="2"/>
          <c:tx>
            <c:strRef>
              <c:f>'sales chg'!$A$4</c:f>
              <c:strCache>
                <c:ptCount val="1"/>
                <c:pt idx="0">
                  <c:v>Escambia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chg'!$B$4:$R$4</c:f>
              <c:numCache>
                <c:formatCode>"$"#,##0</c:formatCode>
                <c:ptCount val="17"/>
                <c:pt idx="0">
                  <c:v>129207.60748000001</c:v>
                </c:pt>
                <c:pt idx="1">
                  <c:v>133281.07347999999</c:v>
                </c:pt>
                <c:pt idx="2">
                  <c:v>139120.34464</c:v>
                </c:pt>
                <c:pt idx="3">
                  <c:v>143179.34784999999</c:v>
                </c:pt>
                <c:pt idx="4">
                  <c:v>149481.47167</c:v>
                </c:pt>
                <c:pt idx="5">
                  <c:v>176467.22985</c:v>
                </c:pt>
                <c:pt idx="6">
                  <c:v>174279.01788999999</c:v>
                </c:pt>
                <c:pt idx="7">
                  <c:v>170411.23975000001</c:v>
                </c:pt>
                <c:pt idx="8">
                  <c:v>150243.95916</c:v>
                </c:pt>
                <c:pt idx="9">
                  <c:v>160224.94179000001</c:v>
                </c:pt>
                <c:pt idx="10">
                  <c:v>155274.18609999999</c:v>
                </c:pt>
                <c:pt idx="11">
                  <c:v>149088.48374</c:v>
                </c:pt>
                <c:pt idx="12">
                  <c:v>143428.78920999999</c:v>
                </c:pt>
                <c:pt idx="13">
                  <c:v>152128.75541000001</c:v>
                </c:pt>
                <c:pt idx="14">
                  <c:v>156732.36167000001</c:v>
                </c:pt>
                <c:pt idx="15">
                  <c:v>157140.29532999999</c:v>
                </c:pt>
                <c:pt idx="16">
                  <c:v>149900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E4BF-4CD7-BBE3-0C3D17102AE0}"/>
            </c:ext>
          </c:extLst>
        </c:ser>
        <c:ser>
          <c:idx val="11"/>
          <c:order val="11"/>
          <c:tx>
            <c:strRef>
              <c:f>'sales chg'!$A$13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'sales chg'!$B$13:$R$13</c:f>
              <c:numCache>
                <c:formatCode>"$"#,##0</c:formatCode>
                <c:ptCount val="17"/>
                <c:pt idx="0">
                  <c:v>144645.76079</c:v>
                </c:pt>
                <c:pt idx="1">
                  <c:v>150330.22602999999</c:v>
                </c:pt>
                <c:pt idx="2">
                  <c:v>159622.29016</c:v>
                </c:pt>
                <c:pt idx="3">
                  <c:v>169211.95655</c:v>
                </c:pt>
                <c:pt idx="4">
                  <c:v>190179.98939999999</c:v>
                </c:pt>
                <c:pt idx="5">
                  <c:v>223189.96408999999</c:v>
                </c:pt>
                <c:pt idx="6">
                  <c:v>218591.26989</c:v>
                </c:pt>
                <c:pt idx="7">
                  <c:v>211425.47034</c:v>
                </c:pt>
                <c:pt idx="8">
                  <c:v>192200.97589999999</c:v>
                </c:pt>
                <c:pt idx="9">
                  <c:v>189813.51989</c:v>
                </c:pt>
                <c:pt idx="10">
                  <c:v>186680.42176</c:v>
                </c:pt>
                <c:pt idx="11">
                  <c:v>183165.85144999999</c:v>
                </c:pt>
                <c:pt idx="12">
                  <c:v>183901.78573</c:v>
                </c:pt>
                <c:pt idx="13">
                  <c:v>190160.94425999999</c:v>
                </c:pt>
                <c:pt idx="14">
                  <c:v>192247.57079999999</c:v>
                </c:pt>
                <c:pt idx="15">
                  <c:v>195541.13920000001</c:v>
                </c:pt>
                <c:pt idx="16">
                  <c:v>190000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BF-4CD7-BBE3-0C3D17102AE0}"/>
            </c:ext>
          </c:extLst>
        </c:ser>
        <c:ser>
          <c:idx val="12"/>
          <c:order val="12"/>
          <c:tx>
            <c:strRef>
              <c:f>'sales chg'!$A$14</c:f>
              <c:strCache>
                <c:ptCount val="1"/>
                <c:pt idx="0">
                  <c:v>Okaloosa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chg'!$B$14:$R$14</c:f>
              <c:numCache>
                <c:formatCode>"$"#,##0</c:formatCode>
                <c:ptCount val="17"/>
                <c:pt idx="0">
                  <c:v>151321.71898000001</c:v>
                </c:pt>
                <c:pt idx="1">
                  <c:v>151548.02264000001</c:v>
                </c:pt>
                <c:pt idx="2">
                  <c:v>162284.88049000001</c:v>
                </c:pt>
                <c:pt idx="3">
                  <c:v>169211.95655</c:v>
                </c:pt>
                <c:pt idx="4">
                  <c:v>196519.32238</c:v>
                </c:pt>
                <c:pt idx="5">
                  <c:v>247716.33377</c:v>
                </c:pt>
                <c:pt idx="6">
                  <c:v>249479.16672000001</c:v>
                </c:pt>
                <c:pt idx="7">
                  <c:v>231990.35214999999</c:v>
                </c:pt>
                <c:pt idx="8">
                  <c:v>217019.05212000001</c:v>
                </c:pt>
                <c:pt idx="9">
                  <c:v>206561.77165000001</c:v>
                </c:pt>
                <c:pt idx="10">
                  <c:v>203152.22368</c:v>
                </c:pt>
                <c:pt idx="11">
                  <c:v>206700.53352999999</c:v>
                </c:pt>
                <c:pt idx="12">
                  <c:v>208519.38154999999</c:v>
                </c:pt>
                <c:pt idx="13">
                  <c:v>205476.60949999999</c:v>
                </c:pt>
                <c:pt idx="14">
                  <c:v>208689.79725</c:v>
                </c:pt>
                <c:pt idx="15">
                  <c:v>216834.40713000001</c:v>
                </c:pt>
                <c:pt idx="16">
                  <c:v>215000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3-E4BF-4CD7-BBE3-0C3D17102AE0}"/>
            </c:ext>
          </c:extLst>
        </c:ser>
        <c:ser>
          <c:idx val="13"/>
          <c:order val="13"/>
          <c:tx>
            <c:strRef>
              <c:f>'sales chg'!$A$15</c:f>
              <c:strCache>
                <c:ptCount val="1"/>
                <c:pt idx="0">
                  <c:v>Santa Rosa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cat>
            <c:numRef>
              <c:f>'sales chg'!$B$1:$R$1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  <c:extLst xmlns:c15="http://schemas.microsoft.com/office/drawing/2012/chart"/>
            </c:numRef>
          </c:cat>
          <c:val>
            <c:numRef>
              <c:f>'sales chg'!$B$15:$R$15</c:f>
              <c:numCache>
                <c:formatCode>"$"#,##0</c:formatCode>
                <c:ptCount val="17"/>
                <c:pt idx="0">
                  <c:v>153964.28576999999</c:v>
                </c:pt>
                <c:pt idx="1">
                  <c:v>158990.11304</c:v>
                </c:pt>
                <c:pt idx="2">
                  <c:v>166411.89550000001</c:v>
                </c:pt>
                <c:pt idx="3">
                  <c:v>172596.19568</c:v>
                </c:pt>
                <c:pt idx="4">
                  <c:v>196519.32238</c:v>
                </c:pt>
                <c:pt idx="5">
                  <c:v>251395.28922000001</c:v>
                </c:pt>
                <c:pt idx="6">
                  <c:v>237124.00799000001</c:v>
                </c:pt>
                <c:pt idx="7">
                  <c:v>224076.33864</c:v>
                </c:pt>
                <c:pt idx="8">
                  <c:v>202551.11530999999</c:v>
                </c:pt>
                <c:pt idx="9">
                  <c:v>195396.27048000001</c:v>
                </c:pt>
                <c:pt idx="10">
                  <c:v>194312.35665</c:v>
                </c:pt>
                <c:pt idx="11">
                  <c:v>179971.09823</c:v>
                </c:pt>
                <c:pt idx="12">
                  <c:v>182545.73173</c:v>
                </c:pt>
                <c:pt idx="13">
                  <c:v>186460.51506999999</c:v>
                </c:pt>
                <c:pt idx="14">
                  <c:v>187188.42420000001</c:v>
                </c:pt>
                <c:pt idx="15">
                  <c:v>192004.21937000001</c:v>
                </c:pt>
                <c:pt idx="16">
                  <c:v>190000</c:v>
                </c:pt>
              </c:numCache>
              <c:extLst xmlns:c15="http://schemas.microsoft.com/office/drawing/2012/chart"/>
            </c:numRef>
          </c:val>
          <c:smooth val="0"/>
          <c:extLst>
            <c:ext xmlns:c16="http://schemas.microsoft.com/office/drawing/2014/chart" uri="{C3380CC4-5D6E-409C-BE32-E72D297353CC}">
              <c16:uniqueId val="{00000004-E4BF-4CD7-BBE3-0C3D17102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'sales chg'!$A$2</c15:sqref>
                        </c15:formulaRef>
                      </c:ext>
                    </c:extLst>
                    <c:strCache>
                      <c:ptCount val="1"/>
                      <c:pt idx="0">
                        <c:v>Calhoun County</c:v>
                      </c:pt>
                    </c:strCache>
                  </c:strRef>
                </c:tx>
                <c:spPr>
                  <a:ln w="28575" cap="rnd">
                    <a:solidFill>
                      <a:srgbClr val="0070C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0070C0"/>
                    </a:solidFill>
                    <a:ln w="9525">
                      <a:solidFill>
                        <a:srgbClr val="0070C0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chg'!$B$2:$R$2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83449.477379999997</c:v>
                      </c:pt>
                      <c:pt idx="1">
                        <c:v>77127.118665000002</c:v>
                      </c:pt>
                      <c:pt idx="2">
                        <c:v>73221.234020000004</c:v>
                      </c:pt>
                      <c:pt idx="3">
                        <c:v>74192.934794999994</c:v>
                      </c:pt>
                      <c:pt idx="4">
                        <c:v>97815.907881000006</c:v>
                      </c:pt>
                      <c:pt idx="5">
                        <c:v>98105.478719999999</c:v>
                      </c:pt>
                      <c:pt idx="6">
                        <c:v>104543.65082</c:v>
                      </c:pt>
                      <c:pt idx="7">
                        <c:v>109987.45779</c:v>
                      </c:pt>
                      <c:pt idx="8">
                        <c:v>118525.79</c:v>
                      </c:pt>
                      <c:pt idx="9">
                        <c:v>113106.52684999999</c:v>
                      </c:pt>
                      <c:pt idx="10">
                        <c:v>126009.28469</c:v>
                      </c:pt>
                      <c:pt idx="11">
                        <c:v>106491.7741</c:v>
                      </c:pt>
                      <c:pt idx="12">
                        <c:v>95966.898964000007</c:v>
                      </c:pt>
                      <c:pt idx="13">
                        <c:v>122319.74252</c:v>
                      </c:pt>
                      <c:pt idx="14">
                        <c:v>103712.5053</c:v>
                      </c:pt>
                      <c:pt idx="15">
                        <c:v>98528.480993000005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E4BF-4CD7-BBE3-0C3D17102AE0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Florida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165508.13013999999</c:v>
                      </c:pt>
                      <c:pt idx="1">
                        <c:v>177662.9944</c:v>
                      </c:pt>
                      <c:pt idx="2">
                        <c:v>189043.91329</c:v>
                      </c:pt>
                      <c:pt idx="3">
                        <c:v>203184.51089999999</c:v>
                      </c:pt>
                      <c:pt idx="4">
                        <c:v>228215.98728</c:v>
                      </c:pt>
                      <c:pt idx="5">
                        <c:v>277025.34554000001</c:v>
                      </c:pt>
                      <c:pt idx="6">
                        <c:v>296999.00799999997</c:v>
                      </c:pt>
                      <c:pt idx="7">
                        <c:v>277279.30536</c:v>
                      </c:pt>
                      <c:pt idx="8">
                        <c:v>216240.00937000001</c:v>
                      </c:pt>
                      <c:pt idx="9">
                        <c:v>184230.76931</c:v>
                      </c:pt>
                      <c:pt idx="10">
                        <c:v>174601.10034999999</c:v>
                      </c:pt>
                      <c:pt idx="11">
                        <c:v>163997.33210999999</c:v>
                      </c:pt>
                      <c:pt idx="12">
                        <c:v>170028.31012000001</c:v>
                      </c:pt>
                      <c:pt idx="13">
                        <c:v>190160.94425999999</c:v>
                      </c:pt>
                      <c:pt idx="14">
                        <c:v>204389.52264000001</c:v>
                      </c:pt>
                      <c:pt idx="15">
                        <c:v>217267.93244999999</c:v>
                      </c:pt>
                      <c:pt idx="16">
                        <c:v>212000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4BF-4CD7-BBE3-0C3D17102AE0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Franklin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208623.69344999999</c:v>
                      </c:pt>
                      <c:pt idx="1">
                        <c:v>218188.55937999999</c:v>
                      </c:pt>
                      <c:pt idx="2">
                        <c:v>252280.43358000001</c:v>
                      </c:pt>
                      <c:pt idx="3">
                        <c:v>325407.60875000001</c:v>
                      </c:pt>
                      <c:pt idx="4">
                        <c:v>456115.00790999999</c:v>
                      </c:pt>
                      <c:pt idx="5">
                        <c:v>444540.45045</c:v>
                      </c:pt>
                      <c:pt idx="6">
                        <c:v>447874.50406000001</c:v>
                      </c:pt>
                      <c:pt idx="7">
                        <c:v>340822.47950999998</c:v>
                      </c:pt>
                      <c:pt idx="8">
                        <c:v>306052.50939999998</c:v>
                      </c:pt>
                      <c:pt idx="9">
                        <c:v>322682.98381000001</c:v>
                      </c:pt>
                      <c:pt idx="10">
                        <c:v>274530.03200000001</c:v>
                      </c:pt>
                      <c:pt idx="11">
                        <c:v>283481.10265000002</c:v>
                      </c:pt>
                      <c:pt idx="12">
                        <c:v>260779.61674999999</c:v>
                      </c:pt>
                      <c:pt idx="13">
                        <c:v>298347.10308999999</c:v>
                      </c:pt>
                      <c:pt idx="14">
                        <c:v>242839.0368</c:v>
                      </c:pt>
                      <c:pt idx="15">
                        <c:v>270321.72989999998</c:v>
                      </c:pt>
                      <c:pt idx="16">
                        <c:v>260000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4BF-4CD7-BBE3-0C3D17102AE0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Gadsden County</c:v>
                      </c:pt>
                    </c:strCache>
                  </c:strRef>
                </c:tx>
                <c:spPr>
                  <a:ln w="28575" cap="rnd">
                    <a:solidFill>
                      <a:srgbClr val="5B9BD5">
                        <a:lumMod val="50000"/>
                      </a:srgb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50000"/>
                      </a:srgbClr>
                    </a:solidFill>
                    <a:ln w="9525">
                      <a:solidFill>
                        <a:srgbClr val="5B9BD5">
                          <a:lumMod val="50000"/>
                        </a:srgb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94923.78052</c:v>
                      </c:pt>
                      <c:pt idx="1">
                        <c:v>110954.80229000001</c:v>
                      </c:pt>
                      <c:pt idx="2">
                        <c:v>110497.49861</c:v>
                      </c:pt>
                      <c:pt idx="3">
                        <c:v>117667.39132</c:v>
                      </c:pt>
                      <c:pt idx="4">
                        <c:v>142001.05875</c:v>
                      </c:pt>
                      <c:pt idx="5">
                        <c:v>158106.78951</c:v>
                      </c:pt>
                      <c:pt idx="6">
                        <c:v>178199.40479999999</c:v>
                      </c:pt>
                      <c:pt idx="7">
                        <c:v>189474.19200000001</c:v>
                      </c:pt>
                      <c:pt idx="8">
                        <c:v>167438.54560000001</c:v>
                      </c:pt>
                      <c:pt idx="9">
                        <c:v>167482.51754999999</c:v>
                      </c:pt>
                      <c:pt idx="10">
                        <c:v>153736.81792</c:v>
                      </c:pt>
                      <c:pt idx="11">
                        <c:v>143178.19028000001</c:v>
                      </c:pt>
                      <c:pt idx="12">
                        <c:v>125174.21604</c:v>
                      </c:pt>
                      <c:pt idx="13">
                        <c:v>120777.89702999999</c:v>
                      </c:pt>
                      <c:pt idx="14">
                        <c:v>133409.69584</c:v>
                      </c:pt>
                      <c:pt idx="15">
                        <c:v>136929.32487000001</c:v>
                      </c:pt>
                      <c:pt idx="16">
                        <c:v>130000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4BF-4CD7-BBE3-0C3D17102AE0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Gulf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173853.07788</c:v>
                      </c:pt>
                      <c:pt idx="1">
                        <c:v>178610.16954</c:v>
                      </c:pt>
                      <c:pt idx="2">
                        <c:v>219663.70206000001</c:v>
                      </c:pt>
                      <c:pt idx="3">
                        <c:v>240801.63047999999</c:v>
                      </c:pt>
                      <c:pt idx="4">
                        <c:v>299216.51666000002</c:v>
                      </c:pt>
                      <c:pt idx="5">
                        <c:v>324974.39825999999</c:v>
                      </c:pt>
                      <c:pt idx="6">
                        <c:v>229105.03477</c:v>
                      </c:pt>
                      <c:pt idx="7">
                        <c:v>251284.37048000001</c:v>
                      </c:pt>
                      <c:pt idx="8">
                        <c:v>278229.554</c:v>
                      </c:pt>
                      <c:pt idx="9">
                        <c:v>214935.89752</c:v>
                      </c:pt>
                      <c:pt idx="10">
                        <c:v>192171.02239999999</c:v>
                      </c:pt>
                      <c:pt idx="11">
                        <c:v>184763.22805999999</c:v>
                      </c:pt>
                      <c:pt idx="12">
                        <c:v>156467.77004999999</c:v>
                      </c:pt>
                      <c:pt idx="13">
                        <c:v>186049.35628000001</c:v>
                      </c:pt>
                      <c:pt idx="14">
                        <c:v>200342.20535999999</c:v>
                      </c:pt>
                      <c:pt idx="15">
                        <c:v>192004.21937000001</c:v>
                      </c:pt>
                      <c:pt idx="16">
                        <c:v>180000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4BF-4CD7-BBE3-0C3D17102AE0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Holmes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69541.231150000007</c:v>
                      </c:pt>
                      <c:pt idx="1">
                        <c:v>67655.367249999996</c:v>
                      </c:pt>
                      <c:pt idx="2">
                        <c:v>69892.996109999993</c:v>
                      </c:pt>
                      <c:pt idx="3">
                        <c:v>81351.902187999993</c:v>
                      </c:pt>
                      <c:pt idx="4">
                        <c:v>83679.195336000004</c:v>
                      </c:pt>
                      <c:pt idx="5">
                        <c:v>90747.567815999995</c:v>
                      </c:pt>
                      <c:pt idx="6">
                        <c:v>94445.684544000003</c:v>
                      </c:pt>
                      <c:pt idx="7">
                        <c:v>103864.20647</c:v>
                      </c:pt>
                      <c:pt idx="8">
                        <c:v>94598.048360000001</c:v>
                      </c:pt>
                      <c:pt idx="9">
                        <c:v>103001.74829</c:v>
                      </c:pt>
                      <c:pt idx="10">
                        <c:v>79613.709279999995</c:v>
                      </c:pt>
                      <c:pt idx="11">
                        <c:v>80933.748315999997</c:v>
                      </c:pt>
                      <c:pt idx="12">
                        <c:v>79016.223874999996</c:v>
                      </c:pt>
                      <c:pt idx="13">
                        <c:v>81974.785430999997</c:v>
                      </c:pt>
                      <c:pt idx="14">
                        <c:v>86005.492199999993</c:v>
                      </c:pt>
                      <c:pt idx="15">
                        <c:v>70233.122348999997</c:v>
                      </c:pt>
                      <c:pt idx="16">
                        <c:v>59900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E4BF-4CD7-BBE3-0C3D17102AE0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Jackson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90403.600495000006</c:v>
                      </c:pt>
                      <c:pt idx="1">
                        <c:v>96747.175168000002</c:v>
                      </c:pt>
                      <c:pt idx="2">
                        <c:v>93190.661479999995</c:v>
                      </c:pt>
                      <c:pt idx="3">
                        <c:v>100746.19567</c:v>
                      </c:pt>
                      <c:pt idx="4">
                        <c:v>113474.06034</c:v>
                      </c:pt>
                      <c:pt idx="5">
                        <c:v>122631.8484</c:v>
                      </c:pt>
                      <c:pt idx="6">
                        <c:v>134599.95043</c:v>
                      </c:pt>
                      <c:pt idx="7">
                        <c:v>143549.80705</c:v>
                      </c:pt>
                      <c:pt idx="8">
                        <c:v>135497.7928</c:v>
                      </c:pt>
                      <c:pt idx="9">
                        <c:v>121145.68769000001</c:v>
                      </c:pt>
                      <c:pt idx="10">
                        <c:v>104321.41216000001</c:v>
                      </c:pt>
                      <c:pt idx="11">
                        <c:v>94245.220079000006</c:v>
                      </c:pt>
                      <c:pt idx="12">
                        <c:v>101704.05052999999</c:v>
                      </c:pt>
                      <c:pt idx="13">
                        <c:v>97650.214619999999</c:v>
                      </c:pt>
                      <c:pt idx="14">
                        <c:v>96123.785399999993</c:v>
                      </c:pt>
                      <c:pt idx="15">
                        <c:v>96002.109685000003</c:v>
                      </c:pt>
                      <c:pt idx="16">
                        <c:v>97500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E4BF-4CD7-BBE3-0C3D17102AE0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chg'!$A$11</c15:sqref>
                        </c15:formulaRef>
                      </c:ext>
                    </c:extLst>
                    <c:strCache>
                      <c:ptCount val="1"/>
                      <c:pt idx="0">
                        <c:v>Leon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chg'!$B$11:$R$11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150209.05927999999</c:v>
                      </c:pt>
                      <c:pt idx="1">
                        <c:v>161019.77406</c:v>
                      </c:pt>
                      <c:pt idx="2">
                        <c:v>169740.13341000001</c:v>
                      </c:pt>
                      <c:pt idx="3">
                        <c:v>178193.20655</c:v>
                      </c:pt>
                      <c:pt idx="4">
                        <c:v>196519.32238</c:v>
                      </c:pt>
                      <c:pt idx="5">
                        <c:v>212153.09773000001</c:v>
                      </c:pt>
                      <c:pt idx="6">
                        <c:v>219779.26592000001</c:v>
                      </c:pt>
                      <c:pt idx="7">
                        <c:v>219512.78341</c:v>
                      </c:pt>
                      <c:pt idx="8">
                        <c:v>196986.52423000001</c:v>
                      </c:pt>
                      <c:pt idx="9">
                        <c:v>195731.23551</c:v>
                      </c:pt>
                      <c:pt idx="10">
                        <c:v>197661.62304000001</c:v>
                      </c:pt>
                      <c:pt idx="11">
                        <c:v>191685.19338000001</c:v>
                      </c:pt>
                      <c:pt idx="12">
                        <c:v>192976.91639999999</c:v>
                      </c:pt>
                      <c:pt idx="13">
                        <c:v>197870.17173</c:v>
                      </c:pt>
                      <c:pt idx="14">
                        <c:v>197306.71739999999</c:v>
                      </c:pt>
                      <c:pt idx="15">
                        <c:v>190993.67084999999</c:v>
                      </c:pt>
                      <c:pt idx="16">
                        <c:v>189000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C-E4BF-4CD7-BBE3-0C3D17102AE0}"/>
                  </c:ext>
                </c:extLst>
              </c15:ser>
            </c15:filteredLineSeries>
            <c15:filteredLine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chg'!$A$12</c15:sqref>
                        </c15:formulaRef>
                      </c:ext>
                    </c:extLst>
                    <c:strCache>
                      <c:ptCount val="1"/>
                      <c:pt idx="0">
                        <c:v>Liberty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chg'!$B$12:$R$12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52851.335674000002</c:v>
                      </c:pt>
                      <c:pt idx="1">
                        <c:v>75774.011320000005</c:v>
                      </c:pt>
                      <c:pt idx="2">
                        <c:v>73221.234020000004</c:v>
                      </c:pt>
                      <c:pt idx="3">
                        <c:v>115194.2935</c:v>
                      </c:pt>
                      <c:pt idx="4">
                        <c:v>78290.762302999996</c:v>
                      </c:pt>
                      <c:pt idx="5">
                        <c:v>79955.965156999999</c:v>
                      </c:pt>
                      <c:pt idx="6">
                        <c:v>148499.50399999999</c:v>
                      </c:pt>
                      <c:pt idx="7">
                        <c:v>139794.98311999999</c:v>
                      </c:pt>
                      <c:pt idx="8">
                        <c:v>134663.10414000001</c:v>
                      </c:pt>
                      <c:pt idx="9">
                        <c:v>85639.393974000006</c:v>
                      </c:pt>
                      <c:pt idx="10">
                        <c:v>93340.210879999999</c:v>
                      </c:pt>
                      <c:pt idx="11">
                        <c:v>73958.537112000005</c:v>
                      </c:pt>
                      <c:pt idx="12">
                        <c:v>113811.52658000001</c:v>
                      </c:pt>
                      <c:pt idx="13">
                        <c:v>118156.75969000001</c:v>
                      </c:pt>
                      <c:pt idx="14">
                        <c:v>121419.5184</c:v>
                      </c:pt>
                      <c:pt idx="15">
                        <c:v>64270.886062999998</c:v>
                      </c:pt>
                      <c:pt idx="16">
                        <c:v>95000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E4BF-4CD7-BBE3-0C3D17102AE0}"/>
                  </c:ext>
                </c:extLst>
              </c15:ser>
            </c15:filteredLineSeries>
            <c15:filteredLineSeries>
              <c15:ser>
                <c:idx val="14"/>
                <c:order val="1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chg'!$A$16</c15:sqref>
                        </c15:formulaRef>
                      </c:ext>
                    </c:extLst>
                    <c:strCache>
                      <c:ptCount val="1"/>
                      <c:pt idx="0">
                        <c:v>Wakulla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chg'!$B$16:$R$16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159805.74918000001</c:v>
                      </c:pt>
                      <c:pt idx="1">
                        <c:v>162015.66106000001</c:v>
                      </c:pt>
                      <c:pt idx="2">
                        <c:v>174106.78155000001</c:v>
                      </c:pt>
                      <c:pt idx="3">
                        <c:v>182228.26089999999</c:v>
                      </c:pt>
                      <c:pt idx="4">
                        <c:v>196202.35573000001</c:v>
                      </c:pt>
                      <c:pt idx="5">
                        <c:v>214605.7347</c:v>
                      </c:pt>
                      <c:pt idx="6">
                        <c:v>185861.97920999999</c:v>
                      </c:pt>
                      <c:pt idx="7">
                        <c:v>176707.79065000001</c:v>
                      </c:pt>
                      <c:pt idx="8">
                        <c:v>155697.25842</c:v>
                      </c:pt>
                      <c:pt idx="9">
                        <c:v>145151.51521000001</c:v>
                      </c:pt>
                      <c:pt idx="10">
                        <c:v>146049.97701999999</c:v>
                      </c:pt>
                      <c:pt idx="11">
                        <c:v>154413.07245000001</c:v>
                      </c:pt>
                      <c:pt idx="12">
                        <c:v>151252.17772000001</c:v>
                      </c:pt>
                      <c:pt idx="13">
                        <c:v>163641.20176</c:v>
                      </c:pt>
                      <c:pt idx="14">
                        <c:v>160830.27041</c:v>
                      </c:pt>
                      <c:pt idx="15">
                        <c:v>161687.76368</c:v>
                      </c:pt>
                      <c:pt idx="16">
                        <c:v>166000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E-E4BF-4CD7-BBE3-0C3D17102AE0}"/>
                  </c:ext>
                </c:extLst>
              </c15:ser>
            </c15:filteredLineSeries>
            <c15:filteredLineSeries>
              <c15:ser>
                <c:idx val="15"/>
                <c:order val="1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chg'!$A$17</c15:sqref>
                        </c15:formulaRef>
                      </c:ext>
                    </c:extLst>
                    <c:strCache>
                      <c:ptCount val="1"/>
                      <c:pt idx="0">
                        <c:v>Walton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chg'!$B$17:$R$17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229486.06280000001</c:v>
                      </c:pt>
                      <c:pt idx="1">
                        <c:v>220150.56503</c:v>
                      </c:pt>
                      <c:pt idx="2">
                        <c:v>279438.85492000001</c:v>
                      </c:pt>
                      <c:pt idx="3">
                        <c:v>315645.38049000001</c:v>
                      </c:pt>
                      <c:pt idx="4">
                        <c:v>457573.05450000003</c:v>
                      </c:pt>
                      <c:pt idx="5">
                        <c:v>535104.07048999995</c:v>
                      </c:pt>
                      <c:pt idx="6">
                        <c:v>427559.77192000003</c:v>
                      </c:pt>
                      <c:pt idx="7">
                        <c:v>386631.33140999998</c:v>
                      </c:pt>
                      <c:pt idx="8">
                        <c:v>350457.94621999998</c:v>
                      </c:pt>
                      <c:pt idx="9">
                        <c:v>341385.19826999999</c:v>
                      </c:pt>
                      <c:pt idx="10">
                        <c:v>349751.26076999999</c:v>
                      </c:pt>
                      <c:pt idx="11">
                        <c:v>296792.57442000002</c:v>
                      </c:pt>
                      <c:pt idx="12">
                        <c:v>337135.88853</c:v>
                      </c:pt>
                      <c:pt idx="13">
                        <c:v>350769.84989000001</c:v>
                      </c:pt>
                      <c:pt idx="14">
                        <c:v>374882.76306000003</c:v>
                      </c:pt>
                      <c:pt idx="15">
                        <c:v>394113.92397</c:v>
                      </c:pt>
                      <c:pt idx="16">
                        <c:v>455000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F-E4BF-4CD7-BBE3-0C3D17102AE0}"/>
                  </c:ext>
                </c:extLst>
              </c15:ser>
            </c15:filteredLineSeries>
            <c15:filteredLineSeries>
              <c15:ser>
                <c:idx val="16"/>
                <c:order val="1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chg'!$A$18</c15:sqref>
                        </c15:formulaRef>
                      </c:ext>
                    </c:extLst>
                    <c:strCache>
                      <c:ptCount val="1"/>
                      <c:pt idx="0">
                        <c:v>Washington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  <c:pt idx="16">
                        <c:v>2016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chg'!$B$18:$R$18</c15:sqref>
                        </c15:formulaRef>
                      </c:ext>
                    </c:extLst>
                    <c:numCache>
                      <c:formatCode>"$"#,##0</c:formatCode>
                      <c:ptCount val="17"/>
                      <c:pt idx="0">
                        <c:v>86926.538937999998</c:v>
                      </c:pt>
                      <c:pt idx="1">
                        <c:v>84569.209063000002</c:v>
                      </c:pt>
                      <c:pt idx="2">
                        <c:v>81209.005004000006</c:v>
                      </c:pt>
                      <c:pt idx="3">
                        <c:v>90983.967407000004</c:v>
                      </c:pt>
                      <c:pt idx="4">
                        <c:v>104598.99417000001</c:v>
                      </c:pt>
                      <c:pt idx="5">
                        <c:v>126004.22423000001</c:v>
                      </c:pt>
                      <c:pt idx="6">
                        <c:v>122363.5913</c:v>
                      </c:pt>
                      <c:pt idx="7">
                        <c:v>132863.00049000001</c:v>
                      </c:pt>
                      <c:pt idx="8">
                        <c:v>116856.41267999999</c:v>
                      </c:pt>
                      <c:pt idx="9">
                        <c:v>105848.95109</c:v>
                      </c:pt>
                      <c:pt idx="10">
                        <c:v>118542.06782</c:v>
                      </c:pt>
                      <c:pt idx="11">
                        <c:v>85193.419280000002</c:v>
                      </c:pt>
                      <c:pt idx="12">
                        <c:v>119958.62371</c:v>
                      </c:pt>
                      <c:pt idx="13">
                        <c:v>118208.15454</c:v>
                      </c:pt>
                      <c:pt idx="14">
                        <c:v>108265.73724</c:v>
                      </c:pt>
                      <c:pt idx="15">
                        <c:v>111160.33753</c:v>
                      </c:pt>
                      <c:pt idx="16">
                        <c:v>122000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0-E4BF-4CD7-BBE3-0C3D17102AE0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sales!$K$1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sales!$K$2:$K$18</c15:sqref>
                  </c15:fullRef>
                </c:ext>
              </c:extLst>
              <c:f>sales!$K$2:$K$17</c:f>
              <c:numCache>
                <c:formatCode>#,##0</c:formatCode>
                <c:ptCount val="16"/>
                <c:pt idx="0">
                  <c:v>12350</c:v>
                </c:pt>
                <c:pt idx="1">
                  <c:v>13166</c:v>
                </c:pt>
                <c:pt idx="2">
                  <c:v>13472</c:v>
                </c:pt>
                <c:pt idx="3">
                  <c:v>14736</c:v>
                </c:pt>
                <c:pt idx="4">
                  <c:v>13014</c:v>
                </c:pt>
                <c:pt idx="5">
                  <c:v>11085</c:v>
                </c:pt>
                <c:pt idx="6">
                  <c:v>9447</c:v>
                </c:pt>
                <c:pt idx="7">
                  <c:v>7696</c:v>
                </c:pt>
                <c:pt idx="8">
                  <c:v>6242</c:v>
                </c:pt>
                <c:pt idx="9">
                  <c:v>5532</c:v>
                </c:pt>
                <c:pt idx="10">
                  <c:v>4581</c:v>
                </c:pt>
                <c:pt idx="11">
                  <c:v>4065</c:v>
                </c:pt>
                <c:pt idx="12">
                  <c:v>4242</c:v>
                </c:pt>
                <c:pt idx="13">
                  <c:v>4642</c:v>
                </c:pt>
                <c:pt idx="14">
                  <c:v>4729</c:v>
                </c:pt>
                <c:pt idx="15">
                  <c:v>5673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D-4B83-B43B-CB03221DEB2E}"/>
            </c:ext>
          </c:extLst>
        </c:ser>
        <c:ser>
          <c:idx val="1"/>
          <c:order val="1"/>
          <c:tx>
            <c:strRef>
              <c:f>sales!$L$1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sales!$L$2:$L$18</c15:sqref>
                  </c15:fullRef>
                </c:ext>
              </c:extLst>
              <c:f>sales!$L$2:$L$17</c:f>
              <c:numCache>
                <c:formatCode>#,##0</c:formatCode>
                <c:ptCount val="16"/>
                <c:pt idx="0">
                  <c:v>5736</c:v>
                </c:pt>
                <c:pt idx="1">
                  <c:v>6087</c:v>
                </c:pt>
                <c:pt idx="2">
                  <c:v>7476</c:v>
                </c:pt>
                <c:pt idx="3">
                  <c:v>8744</c:v>
                </c:pt>
                <c:pt idx="4">
                  <c:v>10946</c:v>
                </c:pt>
                <c:pt idx="5">
                  <c:v>10813</c:v>
                </c:pt>
                <c:pt idx="6">
                  <c:v>7312</c:v>
                </c:pt>
                <c:pt idx="7">
                  <c:v>4513</c:v>
                </c:pt>
                <c:pt idx="8">
                  <c:v>3407</c:v>
                </c:pt>
                <c:pt idx="9">
                  <c:v>2532</c:v>
                </c:pt>
                <c:pt idx="10">
                  <c:v>2466</c:v>
                </c:pt>
                <c:pt idx="11">
                  <c:v>2848</c:v>
                </c:pt>
                <c:pt idx="12">
                  <c:v>3213</c:v>
                </c:pt>
                <c:pt idx="13">
                  <c:v>3671</c:v>
                </c:pt>
                <c:pt idx="14">
                  <c:v>3648</c:v>
                </c:pt>
                <c:pt idx="15">
                  <c:v>4205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3D-4B83-B43B-CB03221DEB2E}"/>
            </c:ext>
          </c:extLst>
        </c:ser>
        <c:ser>
          <c:idx val="2"/>
          <c:order val="2"/>
          <c:tx>
            <c:strRef>
              <c:f>sales!$M$1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sales!$M$2:$M$18</c15:sqref>
                  </c15:fullRef>
                </c:ext>
              </c:extLst>
              <c:f>sales!$M$2:$M$17</c:f>
              <c:numCache>
                <c:formatCode>#,##0</c:formatCode>
                <c:ptCount val="16"/>
                <c:pt idx="0">
                  <c:v>442</c:v>
                </c:pt>
                <c:pt idx="1">
                  <c:v>543</c:v>
                </c:pt>
                <c:pt idx="2">
                  <c:v>846</c:v>
                </c:pt>
                <c:pt idx="3">
                  <c:v>1394</c:v>
                </c:pt>
                <c:pt idx="4">
                  <c:v>2382</c:v>
                </c:pt>
                <c:pt idx="5">
                  <c:v>4058</c:v>
                </c:pt>
                <c:pt idx="6">
                  <c:v>4036</c:v>
                </c:pt>
                <c:pt idx="7">
                  <c:v>3105</c:v>
                </c:pt>
                <c:pt idx="8">
                  <c:v>2408</c:v>
                </c:pt>
                <c:pt idx="9">
                  <c:v>1768</c:v>
                </c:pt>
                <c:pt idx="10">
                  <c:v>1708</c:v>
                </c:pt>
                <c:pt idx="11">
                  <c:v>1921</c:v>
                </c:pt>
                <c:pt idx="12">
                  <c:v>2452</c:v>
                </c:pt>
                <c:pt idx="13">
                  <c:v>3438</c:v>
                </c:pt>
                <c:pt idx="14">
                  <c:v>3784</c:v>
                </c:pt>
                <c:pt idx="15">
                  <c:v>4716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D-4B83-B43B-CB03221DEB2E}"/>
            </c:ext>
          </c:extLst>
        </c:ser>
        <c:ser>
          <c:idx val="3"/>
          <c:order val="3"/>
          <c:tx>
            <c:strRef>
              <c:f>sales!$N$1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sales!$N$2:$N$18</c15:sqref>
                  </c15:fullRef>
                </c:ext>
              </c:extLst>
              <c:f>sales!$N$2:$N$17</c:f>
              <c:numCache>
                <c:formatCode>#,##0</c:formatCode>
                <c:ptCount val="16"/>
                <c:pt idx="0">
                  <c:v>611</c:v>
                </c:pt>
                <c:pt idx="1">
                  <c:v>711</c:v>
                </c:pt>
                <c:pt idx="2">
                  <c:v>1157</c:v>
                </c:pt>
                <c:pt idx="3">
                  <c:v>1646</c:v>
                </c:pt>
                <c:pt idx="4">
                  <c:v>3704</c:v>
                </c:pt>
                <c:pt idx="5">
                  <c:v>4771</c:v>
                </c:pt>
                <c:pt idx="6">
                  <c:v>2974</c:v>
                </c:pt>
                <c:pt idx="7">
                  <c:v>2059</c:v>
                </c:pt>
                <c:pt idx="8">
                  <c:v>1539</c:v>
                </c:pt>
                <c:pt idx="9">
                  <c:v>1308</c:v>
                </c:pt>
                <c:pt idx="10">
                  <c:v>1251</c:v>
                </c:pt>
                <c:pt idx="11">
                  <c:v>1628</c:v>
                </c:pt>
                <c:pt idx="12">
                  <c:v>2004</c:v>
                </c:pt>
                <c:pt idx="13">
                  <c:v>2598</c:v>
                </c:pt>
                <c:pt idx="14">
                  <c:v>3010</c:v>
                </c:pt>
                <c:pt idx="15">
                  <c:v>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3D-4B83-B43B-CB03221DE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sales!$S$1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sales!$S$2:$S$18</c:f>
              <c:numCache>
                <c:formatCode>#,##0</c:formatCode>
                <c:ptCount val="17"/>
                <c:pt idx="0">
                  <c:v>8806</c:v>
                </c:pt>
                <c:pt idx="1">
                  <c:v>9410</c:v>
                </c:pt>
                <c:pt idx="2">
                  <c:v>9805</c:v>
                </c:pt>
                <c:pt idx="3">
                  <c:v>10754</c:v>
                </c:pt>
                <c:pt idx="4">
                  <c:v>9224</c:v>
                </c:pt>
                <c:pt idx="5">
                  <c:v>7593</c:v>
                </c:pt>
                <c:pt idx="6">
                  <c:v>6601</c:v>
                </c:pt>
                <c:pt idx="7">
                  <c:v>5491</c:v>
                </c:pt>
                <c:pt idx="8">
                  <c:v>4429</c:v>
                </c:pt>
                <c:pt idx="9">
                  <c:v>3980</c:v>
                </c:pt>
                <c:pt idx="10">
                  <c:v>3436</c:v>
                </c:pt>
                <c:pt idx="11">
                  <c:v>3150</c:v>
                </c:pt>
                <c:pt idx="12">
                  <c:v>3276</c:v>
                </c:pt>
                <c:pt idx="13">
                  <c:v>3578</c:v>
                </c:pt>
                <c:pt idx="14">
                  <c:v>3637</c:v>
                </c:pt>
                <c:pt idx="15">
                  <c:v>4193</c:v>
                </c:pt>
                <c:pt idx="16">
                  <c:v>1803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8-422E-B4E8-686DCDB45835}"/>
            </c:ext>
          </c:extLst>
        </c:ser>
        <c:ser>
          <c:idx val="1"/>
          <c:order val="1"/>
          <c:tx>
            <c:strRef>
              <c:f>sales!$T$1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sales!$T$2:$T$18</c:f>
              <c:numCache>
                <c:formatCode>#,##0</c:formatCode>
                <c:ptCount val="17"/>
                <c:pt idx="0">
                  <c:v>4212</c:v>
                </c:pt>
                <c:pt idx="1">
                  <c:v>4430</c:v>
                </c:pt>
                <c:pt idx="2">
                  <c:v>5485</c:v>
                </c:pt>
                <c:pt idx="3">
                  <c:v>6594</c:v>
                </c:pt>
                <c:pt idx="4">
                  <c:v>8598</c:v>
                </c:pt>
                <c:pt idx="5">
                  <c:v>8065</c:v>
                </c:pt>
                <c:pt idx="6">
                  <c:v>5118</c:v>
                </c:pt>
                <c:pt idx="7">
                  <c:v>3288</c:v>
                </c:pt>
                <c:pt idx="8">
                  <c:v>2492</c:v>
                </c:pt>
                <c:pt idx="9">
                  <c:v>2041</c:v>
                </c:pt>
                <c:pt idx="10">
                  <c:v>2018</c:v>
                </c:pt>
                <c:pt idx="11">
                  <c:v>2448</c:v>
                </c:pt>
                <c:pt idx="12">
                  <c:v>2732</c:v>
                </c:pt>
                <c:pt idx="13">
                  <c:v>3045</c:v>
                </c:pt>
                <c:pt idx="14">
                  <c:v>3087</c:v>
                </c:pt>
                <c:pt idx="15">
                  <c:v>3427</c:v>
                </c:pt>
                <c:pt idx="16">
                  <c:v>3406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8-422E-B4E8-686DCDB45835}"/>
            </c:ext>
          </c:extLst>
        </c:ser>
        <c:ser>
          <c:idx val="2"/>
          <c:order val="2"/>
          <c:tx>
            <c:strRef>
              <c:f>sales!$U$1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sales!$U$2:$U$18</c:f>
              <c:numCache>
                <c:formatCode>#,##0</c:formatCode>
                <c:ptCount val="17"/>
                <c:pt idx="0">
                  <c:v>345</c:v>
                </c:pt>
                <c:pt idx="1">
                  <c:v>361</c:v>
                </c:pt>
                <c:pt idx="2">
                  <c:v>567</c:v>
                </c:pt>
                <c:pt idx="3">
                  <c:v>966</c:v>
                </c:pt>
                <c:pt idx="4">
                  <c:v>1730</c:v>
                </c:pt>
                <c:pt idx="5">
                  <c:v>2914</c:v>
                </c:pt>
                <c:pt idx="6">
                  <c:v>2735</c:v>
                </c:pt>
                <c:pt idx="7">
                  <c:v>2097</c:v>
                </c:pt>
                <c:pt idx="8">
                  <c:v>1690</c:v>
                </c:pt>
                <c:pt idx="9">
                  <c:v>1315</c:v>
                </c:pt>
                <c:pt idx="10">
                  <c:v>1266</c:v>
                </c:pt>
                <c:pt idx="11">
                  <c:v>1515</c:v>
                </c:pt>
                <c:pt idx="12">
                  <c:v>1936</c:v>
                </c:pt>
                <c:pt idx="13">
                  <c:v>2645</c:v>
                </c:pt>
                <c:pt idx="14">
                  <c:v>2980</c:v>
                </c:pt>
                <c:pt idx="15">
                  <c:v>3672</c:v>
                </c:pt>
                <c:pt idx="16">
                  <c:v>2110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88-422E-B4E8-686DCDB45835}"/>
            </c:ext>
          </c:extLst>
        </c:ser>
        <c:ser>
          <c:idx val="3"/>
          <c:order val="3"/>
          <c:tx>
            <c:strRef>
              <c:f>sales!$V$1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sales!$V$2:$V$18</c:f>
              <c:numCache>
                <c:formatCode>#,##0</c:formatCode>
                <c:ptCount val="17"/>
                <c:pt idx="0">
                  <c:v>528</c:v>
                </c:pt>
                <c:pt idx="1">
                  <c:v>606</c:v>
                </c:pt>
                <c:pt idx="2">
                  <c:v>988</c:v>
                </c:pt>
                <c:pt idx="3">
                  <c:v>1538</c:v>
                </c:pt>
                <c:pt idx="4">
                  <c:v>3487</c:v>
                </c:pt>
                <c:pt idx="5">
                  <c:v>4386</c:v>
                </c:pt>
                <c:pt idx="6">
                  <c:v>2446</c:v>
                </c:pt>
                <c:pt idx="7">
                  <c:v>1742</c:v>
                </c:pt>
                <c:pt idx="8">
                  <c:v>1281</c:v>
                </c:pt>
                <c:pt idx="9">
                  <c:v>1166</c:v>
                </c:pt>
                <c:pt idx="10">
                  <c:v>1137</c:v>
                </c:pt>
                <c:pt idx="11">
                  <c:v>1526</c:v>
                </c:pt>
                <c:pt idx="12">
                  <c:v>1841</c:v>
                </c:pt>
                <c:pt idx="13">
                  <c:v>2374</c:v>
                </c:pt>
                <c:pt idx="14">
                  <c:v>2778</c:v>
                </c:pt>
                <c:pt idx="15">
                  <c:v>3294</c:v>
                </c:pt>
                <c:pt idx="16">
                  <c:v>2590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88-422E-B4E8-686DCDB45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sales!$Z$1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sales!$Y$2:$Y$18</c15:sqref>
                  </c15:fullRef>
                </c:ext>
              </c:extLst>
              <c:f>sales!$Y$2:$Y$17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sales!$Z$2:$Z$18</c15:sqref>
                  </c15:fullRef>
                </c:ext>
              </c:extLst>
              <c:f>sales!$Z$2:$Z$17</c:f>
              <c:numCache>
                <c:formatCode>#,##0</c:formatCode>
                <c:ptCount val="16"/>
                <c:pt idx="0">
                  <c:v>392</c:v>
                </c:pt>
                <c:pt idx="1">
                  <c:v>386</c:v>
                </c:pt>
                <c:pt idx="2">
                  <c:v>352</c:v>
                </c:pt>
                <c:pt idx="3">
                  <c:v>417</c:v>
                </c:pt>
                <c:pt idx="4">
                  <c:v>439</c:v>
                </c:pt>
                <c:pt idx="5">
                  <c:v>354</c:v>
                </c:pt>
                <c:pt idx="6">
                  <c:v>371</c:v>
                </c:pt>
                <c:pt idx="7">
                  <c:v>273</c:v>
                </c:pt>
                <c:pt idx="8">
                  <c:v>216</c:v>
                </c:pt>
                <c:pt idx="9">
                  <c:v>212</c:v>
                </c:pt>
                <c:pt idx="10">
                  <c:v>165</c:v>
                </c:pt>
                <c:pt idx="11">
                  <c:v>136</c:v>
                </c:pt>
                <c:pt idx="12">
                  <c:v>164</c:v>
                </c:pt>
                <c:pt idx="13">
                  <c:v>170</c:v>
                </c:pt>
                <c:pt idx="14">
                  <c:v>183</c:v>
                </c:pt>
                <c:pt idx="15">
                  <c:v>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C-47EB-B18E-11D7D9944710}"/>
            </c:ext>
          </c:extLst>
        </c:ser>
        <c:ser>
          <c:idx val="1"/>
          <c:order val="1"/>
          <c:tx>
            <c:strRef>
              <c:f>sales!$AA$1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sales!$Y$2:$Y$18</c15:sqref>
                  </c15:fullRef>
                </c:ext>
              </c:extLst>
              <c:f>sales!$Y$2:$Y$17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sales!$AA$2:$AA$18</c15:sqref>
                  </c15:fullRef>
                </c:ext>
              </c:extLst>
              <c:f>sales!$AA$2:$AA$17</c:f>
              <c:numCache>
                <c:formatCode>#,##0</c:formatCode>
                <c:ptCount val="16"/>
                <c:pt idx="0">
                  <c:v>246</c:v>
                </c:pt>
                <c:pt idx="1">
                  <c:v>190</c:v>
                </c:pt>
                <c:pt idx="2">
                  <c:v>223</c:v>
                </c:pt>
                <c:pt idx="3">
                  <c:v>240</c:v>
                </c:pt>
                <c:pt idx="4">
                  <c:v>265</c:v>
                </c:pt>
                <c:pt idx="5">
                  <c:v>321</c:v>
                </c:pt>
                <c:pt idx="6">
                  <c:v>292</c:v>
                </c:pt>
                <c:pt idx="7">
                  <c:v>189</c:v>
                </c:pt>
                <c:pt idx="8">
                  <c:v>118</c:v>
                </c:pt>
                <c:pt idx="9">
                  <c:v>101</c:v>
                </c:pt>
                <c:pt idx="10">
                  <c:v>87</c:v>
                </c:pt>
                <c:pt idx="11">
                  <c:v>97</c:v>
                </c:pt>
                <c:pt idx="12">
                  <c:v>92</c:v>
                </c:pt>
                <c:pt idx="13">
                  <c:v>125</c:v>
                </c:pt>
                <c:pt idx="14">
                  <c:v>124</c:v>
                </c:pt>
                <c:pt idx="15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0C-47EB-B18E-11D7D9944710}"/>
            </c:ext>
          </c:extLst>
        </c:ser>
        <c:ser>
          <c:idx val="2"/>
          <c:order val="2"/>
          <c:tx>
            <c:strRef>
              <c:f>sales!$AB$1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sales!$Y$2:$Y$18</c15:sqref>
                  </c15:fullRef>
                </c:ext>
              </c:extLst>
              <c:f>sales!$Y$2:$Y$17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sales!$AB$2:$AB$18</c15:sqref>
                  </c15:fullRef>
                </c:ext>
              </c:extLst>
              <c:f>sales!$AB$2:$AB$17</c:f>
              <c:numCache>
                <c:formatCode>#,##0</c:formatCode>
                <c:ptCount val="16"/>
                <c:pt idx="3">
                  <c:v>6</c:v>
                </c:pt>
                <c:pt idx="4">
                  <c:v>9</c:v>
                </c:pt>
                <c:pt idx="5">
                  <c:v>19</c:v>
                </c:pt>
                <c:pt idx="6">
                  <c:v>32</c:v>
                </c:pt>
                <c:pt idx="7">
                  <c:v>20</c:v>
                </c:pt>
                <c:pt idx="8">
                  <c:v>20</c:v>
                </c:pt>
                <c:pt idx="9">
                  <c:v>5</c:v>
                </c:pt>
                <c:pt idx="10">
                  <c:v>14</c:v>
                </c:pt>
                <c:pt idx="11">
                  <c:v>9</c:v>
                </c:pt>
                <c:pt idx="12">
                  <c:v>9</c:v>
                </c:pt>
                <c:pt idx="13">
                  <c:v>24</c:v>
                </c:pt>
                <c:pt idx="14">
                  <c:v>27</c:v>
                </c:pt>
                <c:pt idx="1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C-47EB-B18E-11D7D9944710}"/>
            </c:ext>
          </c:extLst>
        </c:ser>
        <c:ser>
          <c:idx val="3"/>
          <c:order val="3"/>
          <c:tx>
            <c:strRef>
              <c:f>sales!$AC$1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dLbl>
              <c:idx val="2"/>
              <c:layout>
                <c:manualLayout>
                  <c:x val="-2.3082306008874774E-17"/>
                  <c:y val="-3.92156862745098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E0C-47EB-B18E-11D7D9944710}"/>
                </c:ext>
              </c:extLst>
            </c:dLbl>
            <c:dLbl>
              <c:idx val="3"/>
              <c:layout>
                <c:manualLayout>
                  <c:x val="0"/>
                  <c:y val="-3.39869281045751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E0C-47EB-B18E-11D7D99447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sales!$Y$2:$Y$18</c15:sqref>
                  </c15:fullRef>
                </c:ext>
              </c:extLst>
              <c:f>sales!$Y$2:$Y$17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sales!$AC$2:$AC$18</c15:sqref>
                  </c15:fullRef>
                </c:ext>
              </c:extLst>
              <c:f>sales!$AC$2:$AC$17</c:f>
              <c:numCache>
                <c:formatCode>#,##0</c:formatCode>
                <c:ptCount val="16"/>
                <c:pt idx="2">
                  <c:v>1</c:v>
                </c:pt>
                <c:pt idx="3">
                  <c:v>1</c:v>
                </c:pt>
                <c:pt idx="4">
                  <c:v>11</c:v>
                </c:pt>
                <c:pt idx="5">
                  <c:v>15</c:v>
                </c:pt>
                <c:pt idx="6">
                  <c:v>21</c:v>
                </c:pt>
                <c:pt idx="7">
                  <c:v>14</c:v>
                </c:pt>
                <c:pt idx="8">
                  <c:v>4</c:v>
                </c:pt>
                <c:pt idx="9">
                  <c:v>14</c:v>
                </c:pt>
                <c:pt idx="10">
                  <c:v>6</c:v>
                </c:pt>
                <c:pt idx="11">
                  <c:v>5</c:v>
                </c:pt>
                <c:pt idx="12">
                  <c:v>9</c:v>
                </c:pt>
                <c:pt idx="13">
                  <c:v>5</c:v>
                </c:pt>
                <c:pt idx="14">
                  <c:v>9</c:v>
                </c:pt>
                <c:pt idx="1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0C-47EB-B18E-11D7D9944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145807455296534E-2"/>
          <c:y val="3.3228122837020459E-2"/>
          <c:w val="0.91985712103024153"/>
          <c:h val="0.6814911982341763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'cb region'!$C$1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region'!$A$2:$B$9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region'!$C$2:$C$9</c:f>
              <c:numCache>
                <c:formatCode>0%</c:formatCode>
                <c:ptCount val="8"/>
                <c:pt idx="0">
                  <c:v>0.70765842242922039</c:v>
                </c:pt>
                <c:pt idx="1">
                  <c:v>0.78743365016664613</c:v>
                </c:pt>
                <c:pt idx="3">
                  <c:v>0.42569460935644737</c:v>
                </c:pt>
                <c:pt idx="4">
                  <c:v>0.80577548129010745</c:v>
                </c:pt>
                <c:pt idx="6">
                  <c:v>0.1251960966305958</c:v>
                </c:pt>
                <c:pt idx="7">
                  <c:v>0.22476467232403907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3A-437A-AFF4-318310F966AE}"/>
            </c:ext>
          </c:extLst>
        </c:ser>
        <c:ser>
          <c:idx val="0"/>
          <c:order val="1"/>
          <c:tx>
            <c:strRef>
              <c:f>'cb region'!$D$1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region'!$A$2:$B$9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region'!$D$2:$D$9</c:f>
              <c:numCache>
                <c:formatCode>0%</c:formatCode>
                <c:ptCount val="8"/>
                <c:pt idx="0">
                  <c:v>0.29234157757077961</c:v>
                </c:pt>
                <c:pt idx="1">
                  <c:v>0.2125663498333539</c:v>
                </c:pt>
                <c:pt idx="3">
                  <c:v>0.57430539064355257</c:v>
                </c:pt>
                <c:pt idx="4">
                  <c:v>0.19422451870989249</c:v>
                </c:pt>
                <c:pt idx="6">
                  <c:v>0.87480390336940417</c:v>
                </c:pt>
                <c:pt idx="7">
                  <c:v>0.77523532767596093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3A-437A-AFF4-318310F966A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059064404781322"/>
          <c:y val="0.87980243894897325"/>
          <c:w val="0.38245773780031728"/>
          <c:h val="5.67620538167149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Bay, Holmes,</a:t>
            </a:r>
            <a:r>
              <a:rPr lang="en-US" sz="1100" baseline="0">
                <a:latin typeface="Rockwell" panose="02060603020205020403" pitchFamily="18" charset="0"/>
              </a:rPr>
              <a:t> Walton, Washington</a:t>
            </a:r>
            <a:endParaRPr lang="en-US" sz="1100">
              <a:latin typeface="Rockwell" panose="02060603020205020403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county'!$I$19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county'!$G$20:$H$27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county'!$I$20:$I$27</c:f>
              <c:numCache>
                <c:formatCode>0%</c:formatCode>
                <c:ptCount val="8"/>
                <c:pt idx="0">
                  <c:v>0.68170754540348244</c:v>
                </c:pt>
                <c:pt idx="1">
                  <c:v>0.83047274917193614</c:v>
                </c:pt>
                <c:pt idx="3">
                  <c:v>0.42191118719162218</c:v>
                </c:pt>
                <c:pt idx="4">
                  <c:v>0.7973545653011429</c:v>
                </c:pt>
                <c:pt idx="6">
                  <c:v>0.11874558942494708</c:v>
                </c:pt>
                <c:pt idx="7">
                  <c:v>0.26035128911364969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6-4EBD-914C-D6A4366A9119}"/>
            </c:ext>
          </c:extLst>
        </c:ser>
        <c:ser>
          <c:idx val="0"/>
          <c:order val="1"/>
          <c:tx>
            <c:strRef>
              <c:f>'cb county'!$J$19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county'!$G$20:$H$27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county'!$J$20:$J$27</c:f>
              <c:numCache>
                <c:formatCode>0%</c:formatCode>
                <c:ptCount val="8"/>
                <c:pt idx="0">
                  <c:v>0.3182924545965175</c:v>
                </c:pt>
                <c:pt idx="1">
                  <c:v>0.16952725082806383</c:v>
                </c:pt>
                <c:pt idx="3">
                  <c:v>0.57808881280837776</c:v>
                </c:pt>
                <c:pt idx="4">
                  <c:v>0.20264543469885707</c:v>
                </c:pt>
                <c:pt idx="6">
                  <c:v>0.88125441057505294</c:v>
                </c:pt>
                <c:pt idx="7">
                  <c:v>0.73964871088635031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6-4EBD-914C-D6A4366A91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ckwell" panose="02060603020205020403" pitchFamily="18" charset="0"/>
                <a:ea typeface="+mn-ea"/>
                <a:cs typeface="+mn-cs"/>
              </a:rPr>
              <a:t>Leon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1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county'!$I$40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county'!$G$41:$H$48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county'!$I$41:$I$48</c:f>
              <c:numCache>
                <c:formatCode>0%</c:formatCode>
                <c:ptCount val="8"/>
                <c:pt idx="0">
                  <c:v>0.75112556278139064</c:v>
                </c:pt>
                <c:pt idx="1">
                  <c:v>0.8907333206131145</c:v>
                </c:pt>
                <c:pt idx="3">
                  <c:v>0.5061179087875417</c:v>
                </c:pt>
                <c:pt idx="4">
                  <c:v>0.83337630527265694</c:v>
                </c:pt>
                <c:pt idx="6">
                  <c:v>0.14382776338698033</c:v>
                </c:pt>
                <c:pt idx="7">
                  <c:v>0.19219848252106317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C5-41ED-BCD3-0CDA2FB61D21}"/>
            </c:ext>
          </c:extLst>
        </c:ser>
        <c:ser>
          <c:idx val="0"/>
          <c:order val="1"/>
          <c:tx>
            <c:strRef>
              <c:f>'cb county'!$J$40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county'!$G$41:$H$48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county'!$J$41:$J$48</c:f>
              <c:numCache>
                <c:formatCode>0%</c:formatCode>
                <c:ptCount val="8"/>
                <c:pt idx="0">
                  <c:v>0.2488744372186093</c:v>
                </c:pt>
                <c:pt idx="1">
                  <c:v>0.10926667938688546</c:v>
                </c:pt>
                <c:pt idx="3">
                  <c:v>0.4938820912124583</c:v>
                </c:pt>
                <c:pt idx="4">
                  <c:v>0.16662369472734304</c:v>
                </c:pt>
                <c:pt idx="6">
                  <c:v>0.85617223661301967</c:v>
                </c:pt>
                <c:pt idx="7">
                  <c:v>0.8078015174789368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C5-41ED-BCD3-0CDA2FB61D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>
                <a:latin typeface="Rockwell" panose="02060603020205020403" pitchFamily="18" charset="0"/>
              </a:rPr>
              <a:t>Calhoun,</a:t>
            </a:r>
            <a:r>
              <a:rPr lang="en-US" sz="1050" baseline="0">
                <a:latin typeface="Rockwell" panose="02060603020205020403" pitchFamily="18" charset="0"/>
              </a:rPr>
              <a:t> Franklin, Gadsden, Gulf, Jackson, Jefferson, Liberty, Wakulla</a:t>
            </a:r>
            <a:endParaRPr lang="en-US" sz="1050">
              <a:latin typeface="Rockwell" panose="02060603020205020403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county'!$X$5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county'!$V$6:$W$13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county'!$X$6:$X$13</c:f>
              <c:numCache>
                <c:formatCode>0%</c:formatCode>
                <c:ptCount val="8"/>
                <c:pt idx="0">
                  <c:v>0.6295361312716945</c:v>
                </c:pt>
                <c:pt idx="1">
                  <c:v>0.58016254155892133</c:v>
                </c:pt>
                <c:pt idx="3">
                  <c:v>0.36521084337349397</c:v>
                </c:pt>
                <c:pt idx="4">
                  <c:v>0.65262172284644193</c:v>
                </c:pt>
                <c:pt idx="6">
                  <c:v>0.11026677445432498</c:v>
                </c:pt>
                <c:pt idx="7">
                  <c:v>0.1481239092495637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94-4D5F-96F0-BCC4F9F515E7}"/>
            </c:ext>
          </c:extLst>
        </c:ser>
        <c:ser>
          <c:idx val="0"/>
          <c:order val="1"/>
          <c:tx>
            <c:strRef>
              <c:f>'cb county'!$Y$5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county'!$V$6:$W$13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county'!$Y$6:$Y$13</c:f>
              <c:numCache>
                <c:formatCode>0%</c:formatCode>
                <c:ptCount val="8"/>
                <c:pt idx="0">
                  <c:v>0.37046386872830545</c:v>
                </c:pt>
                <c:pt idx="1">
                  <c:v>0.41983745844107867</c:v>
                </c:pt>
                <c:pt idx="3">
                  <c:v>0.63478915662650603</c:v>
                </c:pt>
                <c:pt idx="4">
                  <c:v>0.34737827715355807</c:v>
                </c:pt>
                <c:pt idx="6">
                  <c:v>0.88973322554567502</c:v>
                </c:pt>
                <c:pt idx="7">
                  <c:v>0.85187609075043635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94-4D5F-96F0-BCC4F9F515E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Escambia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county'!$X$24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county'!$V$25:$W$32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county'!$X$25:$X$32</c:f>
              <c:numCache>
                <c:formatCode>0%</c:formatCode>
                <c:ptCount val="8"/>
                <c:pt idx="0">
                  <c:v>0.71981543194052811</c:v>
                </c:pt>
                <c:pt idx="1">
                  <c:v>0.67910351081746345</c:v>
                </c:pt>
                <c:pt idx="3">
                  <c:v>0.42493002798880447</c:v>
                </c:pt>
                <c:pt idx="4">
                  <c:v>0.80144001622553496</c:v>
                </c:pt>
                <c:pt idx="6">
                  <c:v>0.10273842923286115</c:v>
                </c:pt>
                <c:pt idx="7">
                  <c:v>0.23903782592728609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D6-48F9-8472-A99B979582DB}"/>
            </c:ext>
          </c:extLst>
        </c:ser>
        <c:ser>
          <c:idx val="0"/>
          <c:order val="1"/>
          <c:tx>
            <c:strRef>
              <c:f>'cb county'!$Y$24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county'!$V$25:$W$32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county'!$Y$25:$Y$32</c:f>
              <c:numCache>
                <c:formatCode>0%</c:formatCode>
                <c:ptCount val="8"/>
                <c:pt idx="0">
                  <c:v>0.28018456805947195</c:v>
                </c:pt>
                <c:pt idx="1">
                  <c:v>0.3208964891825366</c:v>
                </c:pt>
                <c:pt idx="3">
                  <c:v>0.57506997201119547</c:v>
                </c:pt>
                <c:pt idx="4">
                  <c:v>0.19855998377446507</c:v>
                </c:pt>
                <c:pt idx="6">
                  <c:v>0.89726157076713886</c:v>
                </c:pt>
                <c:pt idx="7">
                  <c:v>0.76096217407271394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6-48F9-8472-A99B979582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Okaloosa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county'!$X$43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county'!$V$44:$W$51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county'!$X$44:$X$51</c:f>
              <c:numCache>
                <c:formatCode>0%</c:formatCode>
                <c:ptCount val="8"/>
                <c:pt idx="0">
                  <c:v>0.60396858205870196</c:v>
                </c:pt>
                <c:pt idx="1">
                  <c:v>0.83102040816326528</c:v>
                </c:pt>
                <c:pt idx="3">
                  <c:v>0.39344262295081966</c:v>
                </c:pt>
                <c:pt idx="4">
                  <c:v>0.81055631272456941</c:v>
                </c:pt>
                <c:pt idx="6">
                  <c:v>0.15393541876892028</c:v>
                </c:pt>
                <c:pt idx="7">
                  <c:v>0.30619615126657379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0-4415-8FE1-57628ACDEDE3}"/>
            </c:ext>
          </c:extLst>
        </c:ser>
        <c:ser>
          <c:idx val="0"/>
          <c:order val="1"/>
          <c:tx>
            <c:strRef>
              <c:f>'cb county'!$Y$43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county'!$V$44:$W$51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county'!$Y$44:$Y$51</c:f>
              <c:numCache>
                <c:formatCode>0%</c:formatCode>
                <c:ptCount val="8"/>
                <c:pt idx="0">
                  <c:v>0.39603141794129804</c:v>
                </c:pt>
                <c:pt idx="1">
                  <c:v>0.16897959183673469</c:v>
                </c:pt>
                <c:pt idx="3">
                  <c:v>0.60655737704918034</c:v>
                </c:pt>
                <c:pt idx="4">
                  <c:v>0.18944368727543057</c:v>
                </c:pt>
                <c:pt idx="6">
                  <c:v>0.84606458123107975</c:v>
                </c:pt>
                <c:pt idx="7">
                  <c:v>0.69380384873342615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40-4415-8FE1-57628ACDED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Santa</a:t>
            </a:r>
            <a:r>
              <a:rPr lang="en-US" sz="1100" baseline="0">
                <a:latin typeface="Rockwell" panose="02060603020205020403" pitchFamily="18" charset="0"/>
              </a:rPr>
              <a:t> Rosa</a:t>
            </a:r>
            <a:endParaRPr lang="en-US" sz="1100">
              <a:latin typeface="Rockwell" panose="02060603020205020403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county'!$X$63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county'!$V$64:$W$71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county'!$X$64:$X$71</c:f>
              <c:numCache>
                <c:formatCode>0%</c:formatCode>
                <c:ptCount val="8"/>
                <c:pt idx="0">
                  <c:v>0.84789207419898815</c:v>
                </c:pt>
                <c:pt idx="1">
                  <c:v>0.76456785295267893</c:v>
                </c:pt>
                <c:pt idx="3">
                  <c:v>0.45662270109604308</c:v>
                </c:pt>
                <c:pt idx="4">
                  <c:v>0.92452830188679247</c:v>
                </c:pt>
                <c:pt idx="6">
                  <c:v>0.13144619641982069</c:v>
                </c:pt>
                <c:pt idx="7">
                  <c:v>0.1188444374853206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CC-4D62-A084-FC779C2821E1}"/>
            </c:ext>
          </c:extLst>
        </c:ser>
        <c:ser>
          <c:idx val="0"/>
          <c:order val="1"/>
          <c:tx>
            <c:strRef>
              <c:f>'cb county'!$Y$63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county'!$V$64:$W$71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0-30% AMI</c:v>
                  </c:pt>
                  <c:pt idx="3">
                    <c:v>30.01-60% AMI</c:v>
                  </c:pt>
                  <c:pt idx="6">
                    <c:v>&gt;60% AMI</c:v>
                  </c:pt>
                </c:lvl>
              </c:multiLvlStrCache>
            </c:multiLvlStrRef>
          </c:cat>
          <c:val>
            <c:numRef>
              <c:f>'cb county'!$Y$64:$Y$71</c:f>
              <c:numCache>
                <c:formatCode>0%</c:formatCode>
                <c:ptCount val="8"/>
                <c:pt idx="0">
                  <c:v>0.15210792580101182</c:v>
                </c:pt>
                <c:pt idx="1">
                  <c:v>0.23543214704732107</c:v>
                </c:pt>
                <c:pt idx="3">
                  <c:v>0.54337729890395692</c:v>
                </c:pt>
                <c:pt idx="4">
                  <c:v>7.5471698113207544E-2</c:v>
                </c:pt>
                <c:pt idx="6">
                  <c:v>0.86855380358017931</c:v>
                </c:pt>
                <c:pt idx="7">
                  <c:v>0.88115556251467941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CC-4D62-A084-FC779C2821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63070255971432E-2"/>
          <c:y val="6.8230277185501065E-2"/>
          <c:w val="0.90156226046965371"/>
          <c:h val="0.803276306879550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'aff units'!$M$2</c:f>
              <c:strCache>
                <c:ptCount val="1"/>
                <c:pt idx="0">
                  <c:v>Affordable at 50% AMI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units'!$N$2:$O$2</c:f>
              <c:numCache>
                <c:formatCode>#,##0_);[Red]\(#,##0\)</c:formatCode>
                <c:ptCount val="2"/>
                <c:pt idx="0">
                  <c:v>62105</c:v>
                </c:pt>
                <c:pt idx="1">
                  <c:v>40345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6F-48B0-AA65-7FC06B2A04DE}"/>
            </c:ext>
          </c:extLst>
        </c:ser>
        <c:ser>
          <c:idx val="1"/>
          <c:order val="1"/>
          <c:tx>
            <c:strRef>
              <c:f>'aff units'!$M$3</c:f>
              <c:strCache>
                <c:ptCount val="1"/>
                <c:pt idx="0">
                  <c:v>Affordable at 50.01-80% AMI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units'!$N$3:$O$3</c:f>
              <c:numCache>
                <c:formatCode>#,##0_);[Red]\(#,##0\)</c:formatCode>
                <c:ptCount val="2"/>
                <c:pt idx="0">
                  <c:v>69375</c:v>
                </c:pt>
                <c:pt idx="1">
                  <c:v>98015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6F-48B0-AA65-7FC06B2A04DE}"/>
            </c:ext>
          </c:extLst>
        </c:ser>
        <c:ser>
          <c:idx val="2"/>
          <c:order val="2"/>
          <c:tx>
            <c:strRef>
              <c:f>'aff units'!$M$4</c:f>
              <c:strCache>
                <c:ptCount val="1"/>
                <c:pt idx="0">
                  <c:v>Above 80% AMI Affordability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units'!$N$4:$O$4</c:f>
              <c:numCache>
                <c:formatCode>#,##0_);[Red]\(#,##0\)</c:formatCode>
                <c:ptCount val="2"/>
                <c:pt idx="0">
                  <c:v>17949</c:v>
                </c:pt>
                <c:pt idx="1">
                  <c:v>52615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6F-48B0-AA65-7FC06B2A04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58058016"/>
        <c:axId val="158058576"/>
      </c:barChart>
      <c:catAx>
        <c:axId val="15805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576"/>
        <c:crosses val="autoZero"/>
        <c:auto val="1"/>
        <c:lblAlgn val="ctr"/>
        <c:lblOffset val="100"/>
        <c:noMultiLvlLbl val="0"/>
      </c:catAx>
      <c:valAx>
        <c:axId val="158058576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0.22584</cdr:x>
      <cdr:y>0.05544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2114558" cy="247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Rockwell" panose="02060603020205020403" pitchFamily="18" charset="0"/>
            </a:rPr>
            <a:t>Percent</a:t>
          </a:r>
          <a:r>
            <a:rPr lang="en-US" sz="1000" b="1" baseline="0" dirty="0">
              <a:latin typeface="Rockwell" panose="02060603020205020403" pitchFamily="18" charset="0"/>
            </a:rPr>
            <a:t> Affordable at 50% AMI</a:t>
          </a:r>
          <a:endParaRPr lang="en-US" sz="1000" b="1" dirty="0">
            <a:latin typeface="Rockwell" panose="02060603020205020403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0.22584</cdr:x>
      <cdr:y>0.10874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1727354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Rockwell" panose="02060603020205020403" pitchFamily="18" charset="0"/>
            </a:rPr>
            <a:t>Percent</a:t>
          </a:r>
          <a:r>
            <a:rPr lang="en-US" sz="1000" b="1" baseline="0" dirty="0">
              <a:latin typeface="Rockwell" panose="02060603020205020403" pitchFamily="18" charset="0"/>
            </a:rPr>
            <a:t> Affordable </a:t>
          </a:r>
          <a:br>
            <a:rPr lang="en-US" sz="1000" b="1" baseline="0" dirty="0">
              <a:latin typeface="Rockwell" panose="02060603020205020403" pitchFamily="18" charset="0"/>
            </a:rPr>
          </a:br>
          <a:r>
            <a:rPr lang="en-US" sz="1000" b="1" baseline="0" dirty="0">
              <a:latin typeface="Rockwell" panose="02060603020205020403" pitchFamily="18" charset="0"/>
            </a:rPr>
            <a:t>at 60% AMI</a:t>
          </a:r>
          <a:endParaRPr lang="en-US" sz="1000" b="1" dirty="0">
            <a:latin typeface="Rockwell" panose="02060603020205020403" pitchFamily="18" charset="0"/>
          </a:endParaRPr>
        </a:p>
      </cdr:txBody>
    </cdr:sp>
  </cdr:relSizeAnchor>
  <cdr:relSizeAnchor xmlns:cdr="http://schemas.openxmlformats.org/drawingml/2006/chartDrawing">
    <cdr:from>
      <cdr:x>0.61062</cdr:x>
      <cdr:y>0.03695</cdr:y>
    </cdr:from>
    <cdr:to>
      <cdr:x>0.96238</cdr:x>
      <cdr:y>0.09898</cdr:y>
    </cdr:to>
    <cdr:grpSp>
      <cdr:nvGrpSpPr>
        <cdr:cNvPr id="7" name="Group 6"/>
        <cdr:cNvGrpSpPr/>
      </cdr:nvGrpSpPr>
      <cdr:grpSpPr>
        <a:xfrm xmlns:a="http://schemas.openxmlformats.org/drawingml/2006/main">
          <a:off x="4670373" y="165064"/>
          <a:ext cx="2690463" cy="277102"/>
          <a:chOff x="5108575" y="146050"/>
          <a:chExt cx="2690418" cy="277069"/>
        </a:xfrm>
      </cdr:grpSpPr>
      <cdr:sp macro="" textlink="">
        <cdr:nvSpPr>
          <cdr:cNvPr id="3" name="TextBox 12"/>
          <cdr:cNvSpPr txBox="1"/>
        </cdr:nvSpPr>
        <cdr:spPr>
          <a:xfrm xmlns:a="http://schemas.openxmlformats.org/drawingml/2006/main">
            <a:off x="5108575" y="146050"/>
            <a:ext cx="471092" cy="258021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 dirty="0">
                <a:latin typeface="Rockwell" panose="02060603020205020403" pitchFamily="18" charset="0"/>
              </a:rPr>
              <a:t>57%</a:t>
            </a:r>
          </a:p>
        </cdr:txBody>
      </cdr:sp>
      <cdr:sp macro="" textlink="">
        <cdr:nvSpPr>
          <cdr:cNvPr id="5" name="TextBox 12"/>
          <cdr:cNvSpPr txBox="1"/>
        </cdr:nvSpPr>
        <cdr:spPr>
          <a:xfrm xmlns:a="http://schemas.openxmlformats.org/drawingml/2006/main">
            <a:off x="6280151" y="16510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31%</a:t>
            </a:r>
          </a:p>
        </cdr:txBody>
      </cdr:sp>
      <cdr:sp macro="" textlink="">
        <cdr:nvSpPr>
          <cdr:cNvPr id="6" name="TextBox 12"/>
          <cdr:cNvSpPr txBox="1"/>
        </cdr:nvSpPr>
        <cdr:spPr>
          <a:xfrm xmlns:a="http://schemas.openxmlformats.org/drawingml/2006/main">
            <a:off x="7327901" y="155575"/>
            <a:ext cx="471092" cy="258021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40%</a:t>
            </a: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8D5EDD5-59B2-434E-B7F8-7FEF82F28674}" type="datetimeFigureOut">
              <a:rPr lang="en-US"/>
              <a:pPr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6AFC949-85A8-426A-9C92-E76312C9E5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8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003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DB2646-320B-4456-99BC-0C4C3E282126}" type="datetimeFigureOut">
              <a:rPr lang="en-US"/>
              <a:pPr/>
              <a:t>8/22/2017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8775" y="527050"/>
            <a:ext cx="3511550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0" y="3336454"/>
            <a:ext cx="7447280" cy="316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003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67CD11-8522-4BCE-AE71-8132318B6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26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dirty="0">
              <a:latin typeface="Rockwell" panose="02060603020205020403" pitchFamily="18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6732C-2962-4591-85D7-14B77BA00DF2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4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895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895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Rockwell" panose="02060603020205020403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1000" y="1447800"/>
            <a:ext cx="8077200" cy="495300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76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5344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14800" y="1447800"/>
            <a:ext cx="4724400" cy="495300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8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174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Bookman Old Style" panose="02050604050505020204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400" kern="1200">
          <a:solidFill>
            <a:schemeClr val="bg2">
              <a:lumMod val="25000"/>
            </a:schemeClr>
          </a:solidFill>
          <a:latin typeface="Rockwell" panose="02060603020205020403" pitchFamily="18" charset="0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0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18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16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4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dentity.ufl.edu/signatureSystem/UF_Signature.eps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lhousingdata.shimberg.ufl.edu/" TargetMode="External"/><Relationship Id="rId2" Type="http://schemas.openxmlformats.org/officeDocument/2006/relationships/hyperlink" Target="http://www.shimberg.ufl.edu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himberg.ufl.edu/publications/Full_RMS_final_2016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733800"/>
            <a:ext cx="6019800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An Interagency Forum:</a:t>
            </a:r>
            <a:br>
              <a:rPr lang="en-US" sz="2400" dirty="0" smtClean="0"/>
            </a:br>
            <a:r>
              <a:rPr lang="en-US" sz="2400" dirty="0" smtClean="0"/>
              <a:t>Rural and Affordable Housing Opportunities in North Florida</a:t>
            </a:r>
            <a:endParaRPr lang="en-US" sz="2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257800"/>
            <a:ext cx="6858000" cy="6858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Anne Ray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August 29, </a:t>
            </a:r>
            <a:r>
              <a:rPr lang="en-US" sz="1600" dirty="0" smtClean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2017</a:t>
            </a:r>
          </a:p>
        </p:txBody>
      </p:sp>
      <p:pic>
        <p:nvPicPr>
          <p:cNvPr id="15363" name="Picture 6" descr="UF Signatur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57200"/>
            <a:ext cx="1857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shimberg_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23336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Leon County closely tracked regional prices, while Gadsden and Wakulla Counties had similar or lower median prices.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Gadsden/Leon/Wakulla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294078"/>
              </p:ext>
            </p:extLst>
          </p:nvPr>
        </p:nvGraphicFramePr>
        <p:xfrm>
          <a:off x="426720" y="1545748"/>
          <a:ext cx="8534400" cy="420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2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458200" cy="990600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Franklin and </a:t>
            </a:r>
            <a:r>
              <a:rPr lang="en-US" sz="2000" dirty="0" smtClean="0"/>
              <a:t>Walton Counties had consistently higher prices than the region, and higher peaks during the housing boom. Gulf also often exceeded the regional median. 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Franklin/Gulf/Walton Counties,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511909"/>
              </p:ext>
            </p:extLst>
          </p:nvPr>
        </p:nvGraphicFramePr>
        <p:xfrm>
          <a:off x="488887" y="1905000"/>
          <a:ext cx="8350313" cy="374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8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Other coastal counties were less volatile during the boom/bust, but they also generally have had higher prices than the regional median.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50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Bay/Escambia/Okaloosa/Santa Rosa Counties,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489840"/>
              </p:ext>
            </p:extLst>
          </p:nvPr>
        </p:nvGraphicFramePr>
        <p:xfrm>
          <a:off x="488887" y="18449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9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533400"/>
            <a:ext cx="8227338" cy="457200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Sales under $200K to owners are far below </a:t>
            </a:r>
            <a:r>
              <a:rPr lang="en-US" sz="2000" dirty="0" smtClean="0"/>
              <a:t>pre-recession </a:t>
            </a:r>
            <a:r>
              <a:rPr lang="en-US" sz="2000" dirty="0" smtClean="0"/>
              <a:t>levels.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and Owner Status,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15-County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Region, 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094010"/>
              </p:ext>
            </p:extLst>
          </p:nvPr>
        </p:nvGraphicFramePr>
        <p:xfrm>
          <a:off x="488885" y="1518384"/>
          <a:ext cx="8350315" cy="433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4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457200"/>
            <a:ext cx="7994211" cy="53340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In coastal counties, sales under $200K became much less common post-boom.</a:t>
            </a:r>
            <a:endParaRPr lang="en-US" sz="2400" dirty="0" smtClean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50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and Owner Status,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Bay/Escambia/Franklin/Gulf/Okaloosa/Santa Rosa/Walton Counties,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19263"/>
              </p:ext>
            </p:extLst>
          </p:nvPr>
        </p:nvGraphicFramePr>
        <p:xfrm>
          <a:off x="609600" y="1905000"/>
          <a:ext cx="8077200" cy="3952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97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457200"/>
            <a:ext cx="7994211" cy="533400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In rural counties, nearly all sales have been below $200K, but many are to investors/2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home buyers.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50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and Owner Status,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Calhoun/Holmes/Jackson/Liberty/Washington Counties,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812729"/>
              </p:ext>
            </p:extLst>
          </p:nvPr>
        </p:nvGraphicFramePr>
        <p:xfrm>
          <a:off x="488885" y="1870727"/>
          <a:ext cx="8153400" cy="418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5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610522"/>
            <a:ext cx="87630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senior population is growing in the </a:t>
            </a:r>
            <a:r>
              <a:rPr lang="en-US" sz="2800" dirty="0" smtClean="0"/>
              <a:t>region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2010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315" y="5867400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94" y="1738076"/>
            <a:ext cx="8326012" cy="338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610522"/>
            <a:ext cx="87630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senior population is growing in the </a:t>
            </a:r>
            <a:r>
              <a:rPr lang="en-US" sz="2800" dirty="0" smtClean="0"/>
              <a:t>region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2020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315" y="5867400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97" y="1676400"/>
            <a:ext cx="9011908" cy="36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610522"/>
            <a:ext cx="87630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senior population is growing in the </a:t>
            </a:r>
            <a:r>
              <a:rPr lang="en-US" sz="2800" dirty="0" smtClean="0"/>
              <a:t>region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2030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315" y="5867400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73" y="1676400"/>
            <a:ext cx="8878539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2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610522"/>
            <a:ext cx="8763000" cy="533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senior population is growing in the </a:t>
            </a:r>
            <a:r>
              <a:rPr lang="en-US" sz="2800" dirty="0" smtClean="0"/>
              <a:t>region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2040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315" y="5867400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73" y="1733313"/>
            <a:ext cx="8268854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Renting is on the rise.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</a:t>
            </a:r>
            <a:r>
              <a:rPr lang="en-US" sz="1000" dirty="0" smtClean="0">
                <a:latin typeface="Rockwell" panose="02060603020205020403" pitchFamily="18" charset="0"/>
              </a:rPr>
              <a:t>2007 &amp; 2015 1-Year American </a:t>
            </a:r>
            <a:r>
              <a:rPr lang="en-US" sz="1000" dirty="0">
                <a:latin typeface="Rockwell" panose="02060603020205020403" pitchFamily="18" charset="0"/>
              </a:rPr>
              <a:t>Community </a:t>
            </a:r>
            <a:r>
              <a:rPr lang="en-US" sz="1000" dirty="0" smtClean="0">
                <a:latin typeface="Rockwell" panose="02060603020205020403" pitchFamily="18" charset="0"/>
              </a:rPr>
              <a:t>Survey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39142" y="4378982"/>
            <a:ext cx="2990089" cy="1465720"/>
            <a:chOff x="507200" y="4401681"/>
            <a:chExt cx="2990089" cy="1465720"/>
          </a:xfrm>
        </p:grpSpPr>
        <p:sp>
          <p:nvSpPr>
            <p:cNvPr id="11" name="Down Arrow 10"/>
            <p:cNvSpPr/>
            <p:nvPr/>
          </p:nvSpPr>
          <p:spPr>
            <a:xfrm>
              <a:off x="507200" y="4401681"/>
              <a:ext cx="2990089" cy="1188720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-16,036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(-4%)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61999" y="5590402"/>
              <a:ext cx="241292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smtClean="0">
                  <a:latin typeface="Rockwell" panose="02060603020205020403" pitchFamily="18" charset="0"/>
                </a:rPr>
                <a:t>Owners</a:t>
              </a:r>
              <a:endParaRPr lang="en-US" sz="1200" dirty="0">
                <a:latin typeface="Rockwell" panose="02060603020205020403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43227" y="2201106"/>
            <a:ext cx="2991145" cy="3666294"/>
            <a:chOff x="4876800" y="2201107"/>
            <a:chExt cx="2991145" cy="3666294"/>
          </a:xfrm>
        </p:grpSpPr>
        <p:sp>
          <p:nvSpPr>
            <p:cNvPr id="12" name="Down Arrow 11"/>
            <p:cNvSpPr/>
            <p:nvPr/>
          </p:nvSpPr>
          <p:spPr>
            <a:xfrm rot="10800000">
              <a:off x="4876800" y="2201107"/>
              <a:ext cx="2991145" cy="3389294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+45,190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(+27%)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38802" y="5590402"/>
              <a:ext cx="14928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Rockwell" panose="02060603020205020403" pitchFamily="18" charset="0"/>
                </a:rPr>
                <a:t>Renters</a:t>
              </a:r>
              <a:endParaRPr lang="en-US" sz="1200" dirty="0">
                <a:latin typeface="Rockwell" panose="02060603020205020403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04800" y="1371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91440"/>
            <a:r>
              <a:rPr lang="en-US" sz="1600" b="1" dirty="0" smtClean="0">
                <a:latin typeface="Rockwell" panose="02060603020205020403" pitchFamily="18" charset="0"/>
              </a:rPr>
              <a:t>2007-2015 </a:t>
            </a:r>
          </a:p>
          <a:p>
            <a:pPr marL="91440"/>
            <a:r>
              <a:rPr lang="en-US" sz="1600" b="1" dirty="0" smtClean="0">
                <a:latin typeface="Rockwell" panose="02060603020205020403" pitchFamily="18" charset="0"/>
              </a:rPr>
              <a:t>The 7-county region </a:t>
            </a:r>
            <a:r>
              <a:rPr lang="en-US" sz="2800" b="1" dirty="0" smtClean="0">
                <a:latin typeface="Rockwell" panose="02060603020205020403" pitchFamily="18" charset="0"/>
              </a:rPr>
              <a:t>LOST</a:t>
            </a:r>
            <a:r>
              <a:rPr lang="en-US" sz="1600" b="1" dirty="0" smtClean="0">
                <a:latin typeface="Rockwell" panose="02060603020205020403" pitchFamily="18" charset="0"/>
              </a:rPr>
              <a:t> 16,036 owners and </a:t>
            </a:r>
            <a:r>
              <a:rPr lang="en-US" sz="2800" b="1" dirty="0" smtClean="0">
                <a:latin typeface="Rockwell" panose="02060603020205020403" pitchFamily="18" charset="0"/>
              </a:rPr>
              <a:t>GAINED</a:t>
            </a:r>
            <a:r>
              <a:rPr lang="en-US" sz="1600" b="1" dirty="0" smtClean="0">
                <a:latin typeface="Rockwell" panose="02060603020205020403" pitchFamily="18" charset="0"/>
              </a:rPr>
              <a:t> 45,190 renters.</a:t>
            </a:r>
            <a:endParaRPr lang="en-US" sz="1600" b="1" dirty="0">
              <a:latin typeface="Rockwell" panose="020606030202050204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1" y="1371600"/>
            <a:ext cx="3956758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and Contact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Shimberg Center for Housing Studies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2"/>
              </a:rPr>
              <a:t>http://www.shimberg.ufl.edu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Florida Housing Data Clearinghouse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3"/>
              </a:rPr>
              <a:t>http://flhousingdata.shimberg.ufl.edu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2016 Rental Market Study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4"/>
              </a:rPr>
              <a:t>http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://</a:t>
            </a:r>
            <a:r>
              <a:rPr lang="en-US" sz="1800" dirty="0" smtClean="0">
                <a:solidFill>
                  <a:schemeClr val="tx1"/>
                </a:solidFill>
                <a:hlinkClick r:id="rId4"/>
              </a:rPr>
              <a:t>www.shimberg.ufl.edu/publications/Full_RMS_final_2016.pdf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Anne Ray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352-273-1195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aray@ufl.edu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/>
          <a:lstStyle/>
          <a:p>
            <a:r>
              <a:rPr lang="en-US" sz="2800" dirty="0" smtClean="0">
                <a:latin typeface="Bookman Old Style" pitchFamily="18" charset="0"/>
              </a:rPr>
              <a:t>Rents outpace wages for many </a:t>
            </a:r>
            <a:r>
              <a:rPr lang="en-US" sz="2800" dirty="0" smtClean="0">
                <a:latin typeface="Bookman Old Style" pitchFamily="18" charset="0"/>
              </a:rPr>
              <a:t>occupations in NW Florida.</a:t>
            </a:r>
            <a:endParaRPr lang="en-US" sz="2800" dirty="0" smtClean="0">
              <a:latin typeface="Bookman Old Style" pitchFamily="18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75694" y="6156960"/>
            <a:ext cx="82492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Based </a:t>
            </a:r>
            <a:r>
              <a:rPr lang="en-US" sz="1000" dirty="0">
                <a:latin typeface="Rockwell" panose="02060603020205020403" pitchFamily="18" charset="0"/>
              </a:rPr>
              <a:t>on median wage for </a:t>
            </a:r>
            <a:r>
              <a:rPr lang="en-US" sz="1000" dirty="0" smtClean="0">
                <a:latin typeface="Rockwell" panose="02060603020205020403" pitchFamily="18" charset="0"/>
              </a:rPr>
              <a:t>occupation. Maximum </a:t>
            </a:r>
            <a:r>
              <a:rPr lang="en-US" sz="1000" dirty="0">
                <a:latin typeface="Rockwell" panose="02060603020205020403" pitchFamily="18" charset="0"/>
              </a:rPr>
              <a:t>rent </a:t>
            </a:r>
            <a:r>
              <a:rPr lang="en-US" sz="1000" dirty="0" smtClean="0">
                <a:latin typeface="Rockwell" panose="02060603020205020403" pitchFamily="18" charset="0"/>
              </a:rPr>
              <a:t>calculated as </a:t>
            </a:r>
            <a:r>
              <a:rPr lang="en-US" sz="1000" dirty="0">
                <a:latin typeface="Rockwell" panose="02060603020205020403" pitchFamily="18" charset="0"/>
              </a:rPr>
              <a:t>30% of monthly </a:t>
            </a:r>
            <a:r>
              <a:rPr lang="en-US" sz="1000" dirty="0" smtClean="0">
                <a:latin typeface="Rockwell" panose="02060603020205020403" pitchFamily="18" charset="0"/>
              </a:rPr>
              <a:t>salary; compared </a:t>
            </a:r>
            <a:r>
              <a:rPr lang="en-US" sz="1000" dirty="0">
                <a:latin typeface="Rockwell" panose="02060603020205020403" pitchFamily="18" charset="0"/>
              </a:rPr>
              <a:t>to HUD Fair Market Rent for 2-bedroom </a:t>
            </a:r>
            <a:r>
              <a:rPr lang="en-US" sz="1000" dirty="0" smtClean="0">
                <a:latin typeface="Rockwell" panose="02060603020205020403" pitchFamily="18" charset="0"/>
              </a:rPr>
              <a:t>unit. Sources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</a:t>
            </a:r>
            <a:r>
              <a:rPr lang="en-US" sz="1000" dirty="0">
                <a:latin typeface="Rockwell" panose="02060603020205020403" pitchFamily="18" charset="0"/>
              </a:rPr>
              <a:t>Agency for Workforce Innovation, </a:t>
            </a:r>
            <a:r>
              <a:rPr lang="en-US" sz="1000" dirty="0" smtClean="0">
                <a:latin typeface="Rockwell" panose="02060603020205020403" pitchFamily="18" charset="0"/>
              </a:rPr>
              <a:t>2016 </a:t>
            </a:r>
            <a:r>
              <a:rPr lang="en-US" sz="1000" dirty="0">
                <a:latin typeface="Rockwell" panose="02060603020205020403" pitchFamily="18" charset="0"/>
              </a:rPr>
              <a:t>Occupational Employment Statistics and </a:t>
            </a:r>
            <a:r>
              <a:rPr lang="en-US" sz="1000" dirty="0" smtClean="0">
                <a:latin typeface="Rockwell" panose="02060603020205020403" pitchFamily="18" charset="0"/>
              </a:rPr>
              <a:t>Wages; U.S</a:t>
            </a:r>
            <a:r>
              <a:rPr lang="en-US" sz="1000" dirty="0">
                <a:latin typeface="Rockwell" panose="02060603020205020403" pitchFamily="18" charset="0"/>
              </a:rPr>
              <a:t>. Department of Housing and Urban Development, </a:t>
            </a:r>
            <a:r>
              <a:rPr lang="en-US" sz="1000" dirty="0" smtClean="0">
                <a:latin typeface="Rockwell" panose="02060603020205020403" pitchFamily="18" charset="0"/>
              </a:rPr>
              <a:t>2016 </a:t>
            </a:r>
            <a:r>
              <a:rPr lang="en-US" sz="1000" dirty="0">
                <a:latin typeface="Rockwell" panose="02060603020205020403" pitchFamily="18" charset="0"/>
              </a:rPr>
              <a:t>Fair Market </a:t>
            </a:r>
            <a:r>
              <a:rPr lang="en-US" sz="1000" dirty="0" smtClean="0">
                <a:latin typeface="Rockwell" panose="02060603020205020403" pitchFamily="18" charset="0"/>
              </a:rPr>
              <a:t>Rents; U.S. Social Security Administration</a:t>
            </a:r>
            <a:endParaRPr lang="en-US" sz="1000" dirty="0">
              <a:latin typeface="Rockwell" panose="020606030202050204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694" y="1295400"/>
            <a:ext cx="8363506" cy="50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Rockwell" panose="02060603020205020403" pitchFamily="18" charset="0"/>
                <a:ea typeface="MS Gothic"/>
                <a:cs typeface="Times New Roman"/>
              </a:rPr>
              <a:t>Affordable Rents for Median-Wage Workers vs. 2-Bedroom Fair Market Rent, </a:t>
            </a:r>
            <a:r>
              <a:rPr lang="en-US" sz="1200" b="1" dirty="0" smtClean="0">
                <a:latin typeface="Rockwell" panose="02060603020205020403" pitchFamily="18" charset="0"/>
                <a:ea typeface="MS Gothic"/>
                <a:cs typeface="Times New Roman"/>
              </a:rPr>
              <a:t>Panama City-Lynn Haven </a:t>
            </a:r>
            <a:r>
              <a:rPr lang="en-US" sz="1200" b="1" dirty="0" smtClean="0">
                <a:latin typeface="Rockwell" panose="02060603020205020403" pitchFamily="18" charset="0"/>
                <a:ea typeface="MS Gothic"/>
                <a:cs typeface="Times New Roman"/>
              </a:rPr>
              <a:t>MSA, 2016</a:t>
            </a:r>
            <a:endParaRPr lang="en-US" sz="1200" b="1" dirty="0">
              <a:effectLst/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867623"/>
              </p:ext>
            </p:extLst>
          </p:nvPr>
        </p:nvGraphicFramePr>
        <p:xfrm>
          <a:off x="381000" y="1801436"/>
          <a:ext cx="792480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65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610600" cy="609600"/>
          </a:xfrm>
        </p:spPr>
        <p:txBody>
          <a:bodyPr/>
          <a:lstStyle/>
          <a:p>
            <a:r>
              <a:rPr lang="en-US" sz="2000" dirty="0" smtClean="0"/>
              <a:t>Most low-income households are cost-burdened; few higher income households are. Renters below </a:t>
            </a:r>
            <a:r>
              <a:rPr lang="en-US" sz="2000" dirty="0" smtClean="0"/>
              <a:t>60</a:t>
            </a:r>
            <a:r>
              <a:rPr lang="en-US" sz="2000" dirty="0" smtClean="0"/>
              <a:t>% AMI face the greatest needs.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467226" y="1406198"/>
            <a:ext cx="7906305" cy="540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Households by Tenure and Cost Burden Status (Paying &gt;30% of Income for Housing Costs), 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16-County 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Region, 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2015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7226" y="6150872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183369"/>
              </p:ext>
            </p:extLst>
          </p:nvPr>
        </p:nvGraphicFramePr>
        <p:xfrm>
          <a:off x="467226" y="1946602"/>
          <a:ext cx="7762374" cy="420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3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65693" y="550918"/>
            <a:ext cx="8610600" cy="609600"/>
          </a:xfrm>
        </p:spPr>
        <p:txBody>
          <a:bodyPr/>
          <a:lstStyle/>
          <a:p>
            <a:r>
              <a:rPr lang="en-US" sz="2000" dirty="0" smtClean="0"/>
              <a:t>These patterns generally hold across the </a:t>
            </a:r>
            <a:r>
              <a:rPr lang="en-US" sz="2000" dirty="0" smtClean="0"/>
              <a:t>region. A larger share of renters above 60% AMI are cost burdened in most of the counties in the western half of the region.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30524" y="1343238"/>
            <a:ext cx="9127049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>
                <a:latin typeface="Rockwell" panose="02060603020205020403" pitchFamily="18" charset="0"/>
                <a:ea typeface="MS Gothic"/>
                <a:cs typeface="Times New Roman"/>
              </a:rPr>
              <a:t>Households by 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Tenure and Cost </a:t>
            </a:r>
            <a:r>
              <a:rPr lang="en-US" sz="1300" b="1" dirty="0">
                <a:latin typeface="Rockwell" panose="02060603020205020403" pitchFamily="18" charset="0"/>
                <a:ea typeface="MS Gothic"/>
                <a:cs typeface="Times New Roman"/>
              </a:rPr>
              <a:t>Burden Status (Paying &gt;30% of Income for Housing Costs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) by </a:t>
            </a:r>
            <a:r>
              <a:rPr lang="en-US" sz="1300" b="1" dirty="0" err="1" smtClean="0">
                <a:latin typeface="Rockwell" panose="02060603020205020403" pitchFamily="18" charset="0"/>
                <a:ea typeface="MS Gothic"/>
                <a:cs typeface="Times New Roman"/>
              </a:rPr>
              <a:t>Subregion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, 2015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1524000"/>
            <a:ext cx="9144000" cy="4800600"/>
            <a:chOff x="0" y="0"/>
            <a:chExt cx="10277474" cy="4686299"/>
          </a:xfrm>
        </p:grpSpPr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52572766"/>
                </p:ext>
              </p:extLst>
            </p:nvPr>
          </p:nvGraphicFramePr>
          <p:xfrm>
            <a:off x="9525" y="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4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55689527"/>
                </p:ext>
              </p:extLst>
            </p:nvPr>
          </p:nvGraphicFramePr>
          <p:xfrm>
            <a:off x="0" y="23336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5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90052548"/>
                </p:ext>
              </p:extLst>
            </p:nvPr>
          </p:nvGraphicFramePr>
          <p:xfrm>
            <a:off x="3419475" y="95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6" name="Chart 1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41349847"/>
                </p:ext>
              </p:extLst>
            </p:nvPr>
          </p:nvGraphicFramePr>
          <p:xfrm>
            <a:off x="6838950" y="1905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93606432"/>
                </p:ext>
              </p:extLst>
            </p:nvPr>
          </p:nvGraphicFramePr>
          <p:xfrm>
            <a:off x="3429000" y="23336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05877494"/>
                </p:ext>
              </p:extLst>
            </p:nvPr>
          </p:nvGraphicFramePr>
          <p:xfrm>
            <a:off x="6848475" y="234315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475" y="64770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  <a:endParaRPr lang="en-US" sz="1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The region had a net gain of 41,456 rental units since 2000, but a net </a:t>
            </a:r>
            <a:r>
              <a:rPr lang="en-US" sz="2000" i="1" dirty="0" smtClean="0"/>
              <a:t>loss</a:t>
            </a:r>
            <a:r>
              <a:rPr lang="en-US" sz="2000" dirty="0" smtClean="0"/>
              <a:t> of 21,760 units affordable at 50% AMI. </a:t>
            </a:r>
            <a:endParaRPr lang="en-US" sz="20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6253" y="6304002"/>
            <a:ext cx="7620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</a:t>
            </a:r>
            <a:r>
              <a:rPr lang="en-US" sz="1000" dirty="0" smtClean="0">
                <a:latin typeface="Rockwell" panose="02060603020205020403" pitchFamily="18" charset="0"/>
              </a:rPr>
              <a:t>Department of Housing and Urban Development, 2000 and </a:t>
            </a:r>
            <a:r>
              <a:rPr lang="en-US" sz="1000" dirty="0">
                <a:latin typeface="Rockwell" panose="02060603020205020403" pitchFamily="18" charset="0"/>
              </a:rPr>
              <a:t>2010-2014 Comprehensive </a:t>
            </a:r>
            <a:r>
              <a:rPr lang="en-US" sz="1000" dirty="0" smtClean="0">
                <a:latin typeface="Rockwell" panose="02060603020205020403" pitchFamily="18" charset="0"/>
              </a:rPr>
              <a:t>Housing </a:t>
            </a:r>
            <a:r>
              <a:rPr lang="en-US" sz="1000" dirty="0">
                <a:latin typeface="Rockwell" panose="02060603020205020403" pitchFamily="18" charset="0"/>
              </a:rPr>
              <a:t>Affordability </a:t>
            </a:r>
            <a:r>
              <a:rPr lang="en-US" sz="1000" dirty="0" smtClean="0">
                <a:latin typeface="Rockwell" panose="02060603020205020403" pitchFamily="18" charset="0"/>
              </a:rPr>
              <a:t>Strategy (CHAS) data.</a:t>
            </a:r>
            <a:endParaRPr lang="en-US" sz="1000" dirty="0">
              <a:latin typeface="Rockwell" panose="02060603020205020403" pitchFamily="18" charset="0"/>
            </a:endParaRPr>
          </a:p>
          <a:p>
            <a:endParaRPr lang="en-US" sz="1000" dirty="0">
              <a:latin typeface="Rockwell" panose="02060603020205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342377"/>
            <a:ext cx="7781453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Rental Units by Affordability Level, 7-County Region, 2000 and 2010-2014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6253" y="1792508"/>
            <a:ext cx="7930034" cy="4379692"/>
            <a:chOff x="0" y="0"/>
            <a:chExt cx="7648575" cy="4467225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98886387"/>
                </p:ext>
              </p:extLst>
            </p:nvPr>
          </p:nvGraphicFramePr>
          <p:xfrm>
            <a:off x="0" y="0"/>
            <a:ext cx="7648575" cy="4467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3"/>
            <p:cNvSpPr txBox="1"/>
            <p:nvPr/>
          </p:nvSpPr>
          <p:spPr>
            <a:xfrm>
              <a:off x="2238375" y="95250"/>
              <a:ext cx="497059" cy="27302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>
                  <a:latin typeface="Rockwell" panose="02060603020205020403" pitchFamily="18" charset="0"/>
                </a:rPr>
                <a:t>42%</a:t>
              </a:r>
            </a:p>
          </p:txBody>
        </p:sp>
        <p:sp>
          <p:nvSpPr>
            <p:cNvPr id="11" name="TextBox 4"/>
            <p:cNvSpPr txBox="1"/>
            <p:nvPr/>
          </p:nvSpPr>
          <p:spPr>
            <a:xfrm>
              <a:off x="5572125" y="95250"/>
              <a:ext cx="497059" cy="27302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>
                  <a:latin typeface="Rockwell" panose="02060603020205020403" pitchFamily="18" charset="0"/>
                </a:rPr>
                <a:t>21%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7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The share of rental units that are affordable at </a:t>
            </a:r>
            <a:r>
              <a:rPr lang="en-US" sz="2000" dirty="0" smtClean="0"/>
              <a:t>60</a:t>
            </a:r>
            <a:r>
              <a:rPr lang="en-US" sz="2000" dirty="0" smtClean="0"/>
              <a:t>% AMI varies by county. 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04800" y="1342377"/>
            <a:ext cx="7781453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Rental Units by Affordability Level, </a:t>
            </a:r>
            <a:r>
              <a:rPr lang="en-US" sz="1300" b="1" dirty="0" err="1" smtClean="0">
                <a:latin typeface="Rockwell" panose="02060603020205020403" pitchFamily="18" charset="0"/>
                <a:ea typeface="MS Gothic"/>
                <a:cs typeface="Times New Roman"/>
              </a:rPr>
              <a:t>Subregions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, 2015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725398"/>
              </p:ext>
            </p:extLst>
          </p:nvPr>
        </p:nvGraphicFramePr>
        <p:xfrm>
          <a:off x="293077" y="1747761"/>
          <a:ext cx="7648575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5526" y="6304001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17461" y="1939873"/>
            <a:ext cx="2690416" cy="258019"/>
            <a:chOff x="0" y="0"/>
            <a:chExt cx="2690416" cy="258019"/>
          </a:xfrm>
        </p:grpSpPr>
        <p:sp>
          <p:nvSpPr>
            <p:cNvPr id="13" name="TextBox 8"/>
            <p:cNvSpPr txBox="1"/>
            <p:nvPr/>
          </p:nvSpPr>
          <p:spPr>
            <a:xfrm>
              <a:off x="0" y="0"/>
              <a:ext cx="471091" cy="25801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>
                  <a:latin typeface="Rockwell" panose="02060603020205020403" pitchFamily="18" charset="0"/>
                </a:rPr>
                <a:t>31%</a:t>
              </a:r>
            </a:p>
          </p:txBody>
        </p:sp>
        <p:sp>
          <p:nvSpPr>
            <p:cNvPr id="15" name="TextBox 9"/>
            <p:cNvSpPr txBox="1"/>
            <p:nvPr/>
          </p:nvSpPr>
          <p:spPr>
            <a:xfrm>
              <a:off x="1057275" y="0"/>
              <a:ext cx="471091" cy="25801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>
                  <a:latin typeface="Rockwell" panose="02060603020205020403" pitchFamily="18" charset="0"/>
                </a:rPr>
                <a:t>68%</a:t>
              </a:r>
            </a:p>
          </p:txBody>
        </p:sp>
        <p:sp>
          <p:nvSpPr>
            <p:cNvPr id="16" name="TextBox 10"/>
            <p:cNvSpPr txBox="1"/>
            <p:nvPr/>
          </p:nvSpPr>
          <p:spPr>
            <a:xfrm>
              <a:off x="2219325" y="0"/>
              <a:ext cx="471091" cy="25801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b="1">
                  <a:latin typeface="Rockwell" panose="02060603020205020403" pitchFamily="18" charset="0"/>
                </a:rPr>
                <a:t>44%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000" dirty="0" smtClean="0">
                <a:latin typeface="Bookman Old Style" pitchFamily="18" charset="0"/>
              </a:rPr>
              <a:t>NW FL’s sales </a:t>
            </a:r>
            <a:r>
              <a:rPr lang="en-US" sz="2000" dirty="0" smtClean="0">
                <a:latin typeface="Bookman Old Style" pitchFamily="18" charset="0"/>
              </a:rPr>
              <a:t>price </a:t>
            </a:r>
            <a:r>
              <a:rPr lang="en-US" sz="2000" dirty="0" smtClean="0"/>
              <a:t>rise and fall was </a:t>
            </a:r>
            <a:r>
              <a:rPr lang="en-US" sz="2000" dirty="0" smtClean="0">
                <a:latin typeface="Bookman Old Style" pitchFamily="18" charset="0"/>
              </a:rPr>
              <a:t>gentler </a:t>
            </a:r>
            <a:r>
              <a:rPr lang="en-US" sz="2000" dirty="0" smtClean="0">
                <a:latin typeface="Bookman Old Style" pitchFamily="18" charset="0"/>
              </a:rPr>
              <a:t>than the state’s, but there are </a:t>
            </a:r>
            <a:r>
              <a:rPr lang="en-US" sz="2000" dirty="0" smtClean="0">
                <a:latin typeface="Bookman Old Style" pitchFamily="18" charset="0"/>
              </a:rPr>
              <a:t>large differences </a:t>
            </a:r>
            <a:r>
              <a:rPr lang="en-US" sz="2000" dirty="0" smtClean="0">
                <a:latin typeface="Bookman Old Style" pitchFamily="18" charset="0"/>
              </a:rPr>
              <a:t>within the region.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Statewide and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15-County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Region,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447734"/>
              </p:ext>
            </p:extLst>
          </p:nvPr>
        </p:nvGraphicFramePr>
        <p:xfrm>
          <a:off x="457200" y="1545748"/>
          <a:ext cx="8153400" cy="4702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5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sz="2400" dirty="0" smtClean="0">
                <a:latin typeface="Bookman Old Style" pitchFamily="18" charset="0"/>
              </a:rPr>
              <a:t>Prices in rural counties remained well below the regional median.</a:t>
            </a:r>
            <a:endParaRPr lang="en-US" sz="2400" dirty="0" smtClean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382000" cy="506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Calhoun/Holmes/Jackson/Liberty/Washington Counties,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898311"/>
              </p:ext>
            </p:extLst>
          </p:nvPr>
        </p:nvGraphicFramePr>
        <p:xfrm>
          <a:off x="488887" y="1752600"/>
          <a:ext cx="8350314" cy="3899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1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1_Origin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70C0"/>
      </a:hlink>
      <a:folHlink>
        <a:srgbClr val="0070C0"/>
      </a:folHlink>
    </a:clrScheme>
    <a:fontScheme name="1_Origin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25772</TotalTime>
  <Words>1142</Words>
  <Application>Microsoft Office PowerPoint</Application>
  <PresentationFormat>On-screen Show (4:3)</PresentationFormat>
  <Paragraphs>99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MS Gothic</vt:lpstr>
      <vt:lpstr>ＭＳ Ｐゴシック</vt:lpstr>
      <vt:lpstr>Arial</vt:lpstr>
      <vt:lpstr>Bookman Old Style</vt:lpstr>
      <vt:lpstr>Calibri</vt:lpstr>
      <vt:lpstr>Cambria</vt:lpstr>
      <vt:lpstr>Gill Sans MT</vt:lpstr>
      <vt:lpstr>Rockwell</vt:lpstr>
      <vt:lpstr>Times New Roman</vt:lpstr>
      <vt:lpstr>Wingdings</vt:lpstr>
      <vt:lpstr>Wingdings 3</vt:lpstr>
      <vt:lpstr>1_Origin</vt:lpstr>
      <vt:lpstr>An Interagency Forum: Rural and Affordable Housing Opportunities in North Florida</vt:lpstr>
      <vt:lpstr>Renting is on the rise.</vt:lpstr>
      <vt:lpstr>Rents outpace wages for many occupations in NW Florida.</vt:lpstr>
      <vt:lpstr>Most low-income households are cost-burdened; few higher income households are. Renters below 60% AMI face the greatest needs.</vt:lpstr>
      <vt:lpstr>These patterns generally hold across the region. A larger share of renters above 60% AMI are cost burdened in most of the counties in the western half of the region.</vt:lpstr>
      <vt:lpstr>The region had a net gain of 41,456 rental units since 2000, but a net loss of 21,760 units affordable at 50% AMI. </vt:lpstr>
      <vt:lpstr>The share of rental units that are affordable at 60% AMI varies by county. </vt:lpstr>
      <vt:lpstr>NW FL’s sales price rise and fall was gentler than the state’s, but there are large differences within the region.</vt:lpstr>
      <vt:lpstr>Prices in rural counties remained well below the regional median.</vt:lpstr>
      <vt:lpstr>Leon County closely tracked regional prices, while Gadsden and Wakulla Counties had similar or lower median prices.</vt:lpstr>
      <vt:lpstr>Franklin and Walton Counties had consistently higher prices than the region, and higher peaks during the housing boom. Gulf also often exceeded the regional median. </vt:lpstr>
      <vt:lpstr>Other coastal counties were less volatile during the boom/bust, but they also generally have had higher prices than the regional median.</vt:lpstr>
      <vt:lpstr>Sales under $200K to owners are far below pre-recession levels.</vt:lpstr>
      <vt:lpstr>In coastal counties, sales under $200K became much less common post-boom.</vt:lpstr>
      <vt:lpstr>In rural counties, nearly all sales have been below $200K, but many are to investors/2nd home buyers.</vt:lpstr>
      <vt:lpstr>The senior population is growing in the region.</vt:lpstr>
      <vt:lpstr>The senior population is growing in the region.</vt:lpstr>
      <vt:lpstr>The senior population is growing in the region.</vt:lpstr>
      <vt:lpstr>The senior population is growing in the region.</vt:lpstr>
      <vt:lpstr>Links and Contact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AFFORDABILITY AFTER SUBSIDIES: UNDERSTANDING THE TRAJECTORIES OF FORMERLY ASSISTED HOUSING IN FLORIDA</dc:title>
  <dc:creator>Andres Blanco</dc:creator>
  <cp:lastModifiedBy>Ray,Anne L</cp:lastModifiedBy>
  <cp:revision>332</cp:revision>
  <cp:lastPrinted>2017-06-22T15:37:46Z</cp:lastPrinted>
  <dcterms:created xsi:type="dcterms:W3CDTF">2011-02-18T02:03:55Z</dcterms:created>
  <dcterms:modified xsi:type="dcterms:W3CDTF">2017-08-22T21:22:54Z</dcterms:modified>
</cp:coreProperties>
</file>