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  <p:sldMasterId id="2147483727" r:id="rId5"/>
  </p:sldMasterIdLst>
  <p:notesMasterIdLst>
    <p:notesMasterId r:id="rId17"/>
  </p:notesMasterIdLst>
  <p:sldIdLst>
    <p:sldId id="257" r:id="rId6"/>
    <p:sldId id="297" r:id="rId7"/>
    <p:sldId id="284" r:id="rId8"/>
    <p:sldId id="285" r:id="rId9"/>
    <p:sldId id="294" r:id="rId10"/>
    <p:sldId id="277" r:id="rId11"/>
    <p:sldId id="278" r:id="rId12"/>
    <p:sldId id="296" r:id="rId13"/>
    <p:sldId id="298" r:id="rId14"/>
    <p:sldId id="291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370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912" y="168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293990205054998E-2"/>
          <c:y val="0.10916604925621745"/>
          <c:w val="0.8370996865071878"/>
          <c:h val="0.81277892098075899"/>
        </c:manualLayout>
      </c:layout>
      <c:lineChart>
        <c:grouping val="standard"/>
        <c:varyColors val="0"/>
        <c:ser>
          <c:idx val="1"/>
          <c:order val="0"/>
          <c:tx>
            <c:strRef>
              <c:f>Pinellas!$R$12</c:f>
              <c:strCache>
                <c:ptCount val="1"/>
                <c:pt idx="0">
                  <c:v>Florida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 w="9525">
                <a:noFill/>
              </a:ln>
              <a:effectLst/>
            </c:spPr>
          </c:marker>
          <c:cat>
            <c:strRef>
              <c:f>Pinellas!$Q$13:$Q$33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Pinellas!$R$13:$R$33</c:f>
              <c:numCache>
                <c:formatCode>"$"#,##0</c:formatCode>
                <c:ptCount val="21"/>
                <c:pt idx="0">
                  <c:v>256971.14128000001</c:v>
                </c:pt>
                <c:pt idx="1">
                  <c:v>288628.90415999998</c:v>
                </c:pt>
                <c:pt idx="2">
                  <c:v>350358.98625999998</c:v>
                </c:pt>
                <c:pt idx="3">
                  <c:v>375620.03975</c:v>
                </c:pt>
                <c:pt idx="4">
                  <c:v>350680.17359999998</c:v>
                </c:pt>
                <c:pt idx="5">
                  <c:v>273355.64325999998</c:v>
                </c:pt>
                <c:pt idx="6">
                  <c:v>232999.99997999999</c:v>
                </c:pt>
                <c:pt idx="7">
                  <c:v>220821.18289</c:v>
                </c:pt>
                <c:pt idx="8">
                  <c:v>207410.40458999999</c:v>
                </c:pt>
                <c:pt idx="9">
                  <c:v>215037.89197</c:v>
                </c:pt>
                <c:pt idx="10">
                  <c:v>240500</c:v>
                </c:pt>
                <c:pt idx="11">
                  <c:v>258495.14144000001</c:v>
                </c:pt>
                <c:pt idx="12">
                  <c:v>274782.70048</c:v>
                </c:pt>
                <c:pt idx="13">
                  <c:v>283968.74992999999</c:v>
                </c:pt>
                <c:pt idx="14">
                  <c:v>292766.25857000001</c:v>
                </c:pt>
                <c:pt idx="15">
                  <c:v>301573.0785</c:v>
                </c:pt>
                <c:pt idx="16">
                  <c:v>308704.49747</c:v>
                </c:pt>
                <c:pt idx="17">
                  <c:v>333564.52867999999</c:v>
                </c:pt>
                <c:pt idx="18">
                  <c:v>370638.94644999999</c:v>
                </c:pt>
                <c:pt idx="19">
                  <c:v>403590.70713</c:v>
                </c:pt>
                <c:pt idx="20">
                  <c:v>400000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DFB-4710-B35B-8AC10DE57D0C}"/>
            </c:ext>
          </c:extLst>
        </c:ser>
        <c:ser>
          <c:idx val="4"/>
          <c:order val="4"/>
          <c:tx>
            <c:strRef>
              <c:f>Pinellas!$U$12</c:f>
              <c:strCache>
                <c:ptCount val="1"/>
                <c:pt idx="0">
                  <c:v>Pinellas County</c:v>
                </c:pt>
              </c:strCache>
            </c:strRef>
          </c:tx>
          <c:spPr>
            <a:ln w="28575" cap="rnd">
              <a:solidFill>
                <a:srgbClr val="002060"/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strRef>
              <c:f>Pinellas!$Q$13:$Q$33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Pinellas!$U$13:$U$33</c:f>
              <c:numCache>
                <c:formatCode>"$"#,##0</c:formatCode>
                <c:ptCount val="21"/>
                <c:pt idx="0">
                  <c:v>235405.97824</c:v>
                </c:pt>
                <c:pt idx="1">
                  <c:v>258964.26678999999</c:v>
                </c:pt>
                <c:pt idx="2">
                  <c:v>297781.87410999998</c:v>
                </c:pt>
                <c:pt idx="3">
                  <c:v>315520.83338999999</c:v>
                </c:pt>
                <c:pt idx="4">
                  <c:v>305383.98450999998</c:v>
                </c:pt>
                <c:pt idx="5">
                  <c:v>232134.23129</c:v>
                </c:pt>
                <c:pt idx="6">
                  <c:v>232999.99997999999</c:v>
                </c:pt>
                <c:pt idx="7">
                  <c:v>218043.55794999999</c:v>
                </c:pt>
                <c:pt idx="8">
                  <c:v>202023.12135</c:v>
                </c:pt>
                <c:pt idx="9">
                  <c:v>204483.88501</c:v>
                </c:pt>
                <c:pt idx="10">
                  <c:v>221000</c:v>
                </c:pt>
                <c:pt idx="11">
                  <c:v>237892.31086</c:v>
                </c:pt>
                <c:pt idx="12">
                  <c:v>252416.66672000001</c:v>
                </c:pt>
                <c:pt idx="13">
                  <c:v>277658.33325999998</c:v>
                </c:pt>
                <c:pt idx="14">
                  <c:v>286710.73022000003</c:v>
                </c:pt>
                <c:pt idx="15">
                  <c:v>299763.64003000001</c:v>
                </c:pt>
                <c:pt idx="16">
                  <c:v>313916.69926999998</c:v>
                </c:pt>
                <c:pt idx="17">
                  <c:v>345268.54723000003</c:v>
                </c:pt>
                <c:pt idx="18">
                  <c:v>389522.69368000003</c:v>
                </c:pt>
                <c:pt idx="19">
                  <c:v>426512.58960000001</c:v>
                </c:pt>
                <c:pt idx="20">
                  <c:v>432000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FB-4710-B35B-8AC10DE57D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>
          <c:ext xmlns:c15="http://schemas.microsoft.com/office/drawing/2012/chart" uri="{02D57815-91ED-43cb-92C2-25804820EDAC}">
            <c15:filteredLineSeries>
              <c15:ser>
                <c:idx val="0"/>
                <c:order val="1"/>
                <c:tx>
                  <c:strRef>
                    <c:extLst>
                      <c:ext uri="{02D57815-91ED-43cb-92C2-25804820EDAC}">
                        <c15:formulaRef>
                          <c15:sqref>Pinellas!$Q$12</c15:sqref>
                        </c15:formulaRef>
                      </c:ext>
                    </c:extLst>
                    <c:strCache>
                      <c:ptCount val="1"/>
                      <c:pt idx="0">
                        <c:v>Row Labels</c:v>
                      </c:pt>
                    </c:strCache>
                  </c:strRef>
                </c:tx>
                <c:spPr>
                  <a:ln w="28575" cap="rnd">
                    <a:solidFill>
                      <a:schemeClr val="tx2"/>
                    </a:solidFill>
                    <a:round/>
                  </a:ln>
                  <a:effectLst/>
                </c:spPr>
                <c:marker>
                  <c:symbol val="circle"/>
                  <c:size val="7"/>
                  <c:spPr>
                    <a:solidFill>
                      <a:schemeClr val="tx2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Pinellas!$Q$13:$Q$33</c15:sqref>
                        </c15:formulaRef>
                      </c:ext>
                    </c:extLst>
                    <c:strCache>
                      <c:ptCount val="21"/>
                      <c:pt idx="0">
                        <c:v>2003</c:v>
                      </c:pt>
                      <c:pt idx="2">
                        <c:v>2005</c:v>
                      </c:pt>
                      <c:pt idx="4">
                        <c:v>2007</c:v>
                      </c:pt>
                      <c:pt idx="6">
                        <c:v>2009</c:v>
                      </c:pt>
                      <c:pt idx="8">
                        <c:v>2011</c:v>
                      </c:pt>
                      <c:pt idx="10">
                        <c:v>2013</c:v>
                      </c:pt>
                      <c:pt idx="12">
                        <c:v>2015</c:v>
                      </c:pt>
                      <c:pt idx="14">
                        <c:v>2017</c:v>
                      </c:pt>
                      <c:pt idx="16">
                        <c:v>2019</c:v>
                      </c:pt>
                      <c:pt idx="18">
                        <c:v>2021</c:v>
                      </c:pt>
                      <c:pt idx="20">
                        <c:v>2023 Q1-2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Pinellas!$Q$13:$Q$33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2003</c:v>
                      </c:pt>
                      <c:pt idx="2">
                        <c:v>2005</c:v>
                      </c:pt>
                      <c:pt idx="4">
                        <c:v>2007</c:v>
                      </c:pt>
                      <c:pt idx="6">
                        <c:v>2009</c:v>
                      </c:pt>
                      <c:pt idx="8">
                        <c:v>2011</c:v>
                      </c:pt>
                      <c:pt idx="10">
                        <c:v>2013</c:v>
                      </c:pt>
                      <c:pt idx="12">
                        <c:v>2015</c:v>
                      </c:pt>
                      <c:pt idx="14">
                        <c:v>2017</c:v>
                      </c:pt>
                      <c:pt idx="16">
                        <c:v>2019</c:v>
                      </c:pt>
                      <c:pt idx="18">
                        <c:v>2021</c:v>
                      </c:pt>
                      <c:pt idx="20">
                        <c:v>0</c:v>
                      </c:pt>
                    </c:numCache>
                  </c:numRef>
                </c:val>
                <c:smooth val="1"/>
                <c:extLst>
                  <c:ext xmlns:c16="http://schemas.microsoft.com/office/drawing/2014/chart" uri="{C3380CC4-5D6E-409C-BE32-E72D297353CC}">
                    <c16:uniqueId val="{00000002-4DFB-4710-B35B-8AC10DE57D0C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Pinellas!$S$12</c15:sqref>
                        </c15:formulaRef>
                      </c:ext>
                    </c:extLst>
                    <c:strCache>
                      <c:ptCount val="1"/>
                      <c:pt idx="0">
                        <c:v>Hillsborough County</c:v>
                      </c:pt>
                    </c:strCache>
                  </c:strRef>
                </c:tx>
                <c:spPr>
                  <a:ln w="28575" cap="rnd">
                    <a:solidFill>
                      <a:schemeClr val="bg1">
                        <a:lumMod val="50000"/>
                      </a:schemeClr>
                    </a:solidFill>
                    <a:prstDash val="dash"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Pinellas!$Q$13:$Q$33</c15:sqref>
                        </c15:formulaRef>
                      </c:ext>
                    </c:extLst>
                    <c:strCache>
                      <c:ptCount val="21"/>
                      <c:pt idx="0">
                        <c:v>2003</c:v>
                      </c:pt>
                      <c:pt idx="2">
                        <c:v>2005</c:v>
                      </c:pt>
                      <c:pt idx="4">
                        <c:v>2007</c:v>
                      </c:pt>
                      <c:pt idx="6">
                        <c:v>2009</c:v>
                      </c:pt>
                      <c:pt idx="8">
                        <c:v>2011</c:v>
                      </c:pt>
                      <c:pt idx="10">
                        <c:v>2013</c:v>
                      </c:pt>
                      <c:pt idx="12">
                        <c:v>2015</c:v>
                      </c:pt>
                      <c:pt idx="14">
                        <c:v>2017</c:v>
                      </c:pt>
                      <c:pt idx="16">
                        <c:v>2019</c:v>
                      </c:pt>
                      <c:pt idx="18">
                        <c:v>2021</c:v>
                      </c:pt>
                      <c:pt idx="20">
                        <c:v>2023 Q1-2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Pinellas!$S$13:$S$33</c15:sqref>
                        </c15:formulaRef>
                      </c:ext>
                    </c:extLst>
                    <c:numCache>
                      <c:formatCode>"$"#,##0</c:formatCode>
                      <c:ptCount val="21"/>
                      <c:pt idx="0">
                        <c:v>248410.92389000001</c:v>
                      </c:pt>
                      <c:pt idx="1">
                        <c:v>269386.97722</c:v>
                      </c:pt>
                      <c:pt idx="2">
                        <c:v>324147.97755000001</c:v>
                      </c:pt>
                      <c:pt idx="3">
                        <c:v>356087.79768000002</c:v>
                      </c:pt>
                      <c:pt idx="4">
                        <c:v>341109.52720000001</c:v>
                      </c:pt>
                      <c:pt idx="5">
                        <c:v>259005.52715000001</c:v>
                      </c:pt>
                      <c:pt idx="6">
                        <c:v>218878.78786000001</c:v>
                      </c:pt>
                      <c:pt idx="7">
                        <c:v>209988.44562000001</c:v>
                      </c:pt>
                      <c:pt idx="8">
                        <c:v>195289.01731</c:v>
                      </c:pt>
                      <c:pt idx="9">
                        <c:v>199206.88152</c:v>
                      </c:pt>
                      <c:pt idx="10">
                        <c:v>231400</c:v>
                      </c:pt>
                      <c:pt idx="11">
                        <c:v>230342.20524000001</c:v>
                      </c:pt>
                      <c:pt idx="12">
                        <c:v>253694.72579</c:v>
                      </c:pt>
                      <c:pt idx="13">
                        <c:v>271221.70825999998</c:v>
                      </c:pt>
                      <c:pt idx="14">
                        <c:v>278059.97542999999</c:v>
                      </c:pt>
                      <c:pt idx="15">
                        <c:v>289389.52613000001</c:v>
                      </c:pt>
                      <c:pt idx="16">
                        <c:v>293304.81034000003</c:v>
                      </c:pt>
                      <c:pt idx="17">
                        <c:v>317998.18400000001</c:v>
                      </c:pt>
                      <c:pt idx="18">
                        <c:v>361021.03317000001</c:v>
                      </c:pt>
                      <c:pt idx="19">
                        <c:v>405867.37265999999</c:v>
                      </c:pt>
                      <c:pt idx="20">
                        <c:v>390000</c:v>
                      </c:pt>
                    </c:numCache>
                  </c:numRef>
                </c: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4DFB-4710-B35B-8AC10DE57D0C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Pinellas!$T$12</c15:sqref>
                        </c15:formulaRef>
                      </c:ext>
                    </c:extLst>
                    <c:strCache>
                      <c:ptCount val="1"/>
                      <c:pt idx="0">
                        <c:v>Pasco County</c:v>
                      </c:pt>
                    </c:strCache>
                  </c:strRef>
                </c:tx>
                <c:spPr>
                  <a:ln w="28575" cap="rnd">
                    <a:solidFill>
                      <a:schemeClr val="tx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Pinellas!$Q$13:$Q$33</c15:sqref>
                        </c15:formulaRef>
                      </c:ext>
                    </c:extLst>
                    <c:strCache>
                      <c:ptCount val="21"/>
                      <c:pt idx="0">
                        <c:v>2003</c:v>
                      </c:pt>
                      <c:pt idx="2">
                        <c:v>2005</c:v>
                      </c:pt>
                      <c:pt idx="4">
                        <c:v>2007</c:v>
                      </c:pt>
                      <c:pt idx="6">
                        <c:v>2009</c:v>
                      </c:pt>
                      <c:pt idx="8">
                        <c:v>2011</c:v>
                      </c:pt>
                      <c:pt idx="10">
                        <c:v>2013</c:v>
                      </c:pt>
                      <c:pt idx="12">
                        <c:v>2015</c:v>
                      </c:pt>
                      <c:pt idx="14">
                        <c:v>2017</c:v>
                      </c:pt>
                      <c:pt idx="16">
                        <c:v>2019</c:v>
                      </c:pt>
                      <c:pt idx="18">
                        <c:v>2021</c:v>
                      </c:pt>
                      <c:pt idx="20">
                        <c:v>2023 Q1-2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Pinellas!$T$13:$T$33</c15:sqref>
                        </c15:formulaRef>
                      </c:ext>
                    </c:extLst>
                    <c:numCache>
                      <c:formatCode>"$"#,##0</c:formatCode>
                      <c:ptCount val="21"/>
                      <c:pt idx="0">
                        <c:v>226022.66302000001</c:v>
                      </c:pt>
                      <c:pt idx="1">
                        <c:v>249343.30332000001</c:v>
                      </c:pt>
                      <c:pt idx="2">
                        <c:v>302434.71590000001</c:v>
                      </c:pt>
                      <c:pt idx="3">
                        <c:v>350077.87705000001</c:v>
                      </c:pt>
                      <c:pt idx="4">
                        <c:v>299685.43169</c:v>
                      </c:pt>
                      <c:pt idx="5">
                        <c:v>222286.11238000001</c:v>
                      </c:pt>
                      <c:pt idx="6">
                        <c:v>200521.2121</c:v>
                      </c:pt>
                      <c:pt idx="7">
                        <c:v>187489.68359</c:v>
                      </c:pt>
                      <c:pt idx="8">
                        <c:v>169699.42193000001</c:v>
                      </c:pt>
                      <c:pt idx="9">
                        <c:v>160948.60626</c:v>
                      </c:pt>
                      <c:pt idx="10">
                        <c:v>165100</c:v>
                      </c:pt>
                      <c:pt idx="11">
                        <c:v>185553.44310999999</c:v>
                      </c:pt>
                      <c:pt idx="12">
                        <c:v>195543.03802000001</c:v>
                      </c:pt>
                      <c:pt idx="13">
                        <c:v>208117.54160999999</c:v>
                      </c:pt>
                      <c:pt idx="14">
                        <c:v>216268.86978000001</c:v>
                      </c:pt>
                      <c:pt idx="15">
                        <c:v>256337.11673000001</c:v>
                      </c:pt>
                      <c:pt idx="16">
                        <c:v>266533.04655000003</c:v>
                      </c:pt>
                      <c:pt idx="17">
                        <c:v>292600.46375</c:v>
                      </c:pt>
                      <c:pt idx="18">
                        <c:v>333748.85605</c:v>
                      </c:pt>
                      <c:pt idx="19">
                        <c:v>379220.03750999999</c:v>
                      </c:pt>
                      <c:pt idx="20">
                        <c:v>340000</c:v>
                      </c:pt>
                    </c:numCache>
                  </c:numRef>
                </c: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4DFB-4710-B35B-8AC10DE57D0C}"/>
                  </c:ext>
                </c:extLst>
              </c15:ser>
            </c15:filteredLineSeries>
          </c:ext>
        </c:extLst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  <c:max val="4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456279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174260717410324"/>
          <c:y val="3.483980795958682E-2"/>
          <c:w val="0.80936850393700788"/>
          <c:h val="0.822007984974740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'Pinellas 12-22'!$B$3</c:f>
              <c:strCache>
                <c:ptCount val="1"/>
                <c:pt idx="0">
                  <c:v>$1,200 or Less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'Pinellas 12-22'!$C$2:$D$2</c:f>
              <c:numCache>
                <c:formatCode>General</c:formatCode>
                <c:ptCount val="2"/>
                <c:pt idx="0">
                  <c:v>2012</c:v>
                </c:pt>
                <c:pt idx="1">
                  <c:v>2022</c:v>
                </c:pt>
              </c:numCache>
            </c:numRef>
          </c:cat>
          <c:val>
            <c:numRef>
              <c:f>'Pinellas 12-22'!$C$3:$D$3</c:f>
              <c:numCache>
                <c:formatCode>#,##0_);[Red]\(#,##0\)</c:formatCode>
                <c:ptCount val="2"/>
                <c:pt idx="0">
                  <c:v>77491</c:v>
                </c:pt>
                <c:pt idx="1">
                  <c:v>40093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613A-4E44-9974-0DFB5D8A1F88}"/>
            </c:ext>
          </c:extLst>
        </c:ser>
        <c:ser>
          <c:idx val="1"/>
          <c:order val="1"/>
          <c:tx>
            <c:strRef>
              <c:f>'Pinellas 12-22'!$B$4</c:f>
              <c:strCache>
                <c:ptCount val="1"/>
                <c:pt idx="0">
                  <c:v>More than $1,200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'Pinellas 12-22'!$C$2:$D$2</c:f>
              <c:numCache>
                <c:formatCode>General</c:formatCode>
                <c:ptCount val="2"/>
                <c:pt idx="0">
                  <c:v>2012</c:v>
                </c:pt>
                <c:pt idx="1">
                  <c:v>2022</c:v>
                </c:pt>
              </c:numCache>
            </c:numRef>
          </c:cat>
          <c:val>
            <c:numRef>
              <c:f>'Pinellas 12-22'!$C$4:$D$4</c:f>
              <c:numCache>
                <c:formatCode>#,##0_);[Red]\(#,##0\)</c:formatCode>
                <c:ptCount val="2"/>
                <c:pt idx="0">
                  <c:v>62072</c:v>
                </c:pt>
                <c:pt idx="1">
                  <c:v>88884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3A-4E44-9974-0DFB5D8A1F8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100"/>
        <c:axId val="586071823"/>
        <c:axId val="586073071"/>
        <c:extLst/>
      </c:barChart>
      <c:catAx>
        <c:axId val="58607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3071"/>
        <c:crosses val="autoZero"/>
        <c:auto val="1"/>
        <c:lblAlgn val="ctr"/>
        <c:lblOffset val="100"/>
        <c:noMultiLvlLbl val="0"/>
      </c:catAx>
      <c:valAx>
        <c:axId val="586073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rgbClr val="000000"/>
                    </a:solidFill>
                  </a:rPr>
                  <a:t>Rental 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1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6.2998124706985473E-2"/>
                  <c:y val="-3.22372662798194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rgbClr val="080808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89-4BD5-A71B-7188193714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80808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39117</c:v>
                </c:pt>
                <c:pt idx="1">
                  <c:v>17328</c:v>
                </c:pt>
                <c:pt idx="2">
                  <c:v>11010</c:v>
                </c:pt>
                <c:pt idx="3">
                  <c:v>8252</c:v>
                </c:pt>
                <c:pt idx="4">
                  <c:v>38318</c:v>
                </c:pt>
                <c:pt idx="5">
                  <c:v>20715</c:v>
                </c:pt>
                <c:pt idx="6">
                  <c:v>11980</c:v>
                </c:pt>
                <c:pt idx="7">
                  <c:v>3485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89-4BD5-A71B-7188193714C9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.12453117674636661"/>
                  <c:y val="-8.59660434128519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rgbClr val="080808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89-4BD5-A71B-7188193714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19309</c:v>
                </c:pt>
                <c:pt idx="1">
                  <c:v>25533</c:v>
                </c:pt>
                <c:pt idx="2">
                  <c:v>38727</c:v>
                </c:pt>
                <c:pt idx="3">
                  <c:v>130956</c:v>
                </c:pt>
                <c:pt idx="4">
                  <c:v>7841</c:v>
                </c:pt>
                <c:pt idx="5">
                  <c:v>6373</c:v>
                </c:pt>
                <c:pt idx="6">
                  <c:v>13761</c:v>
                </c:pt>
                <c:pt idx="7">
                  <c:v>32550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89-4BD5-A71B-7188193714C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  <c:max val="14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Pinellas!$A$5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multiLvlStrRef>
              <c:f>Pinellas!$B$3:$U$4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Pinellas!$B$5:$U$5</c:f>
              <c:numCache>
                <c:formatCode>_(* #,##0_);_(* \(#,##0\);_(* "-"??_);_(@_)</c:formatCode>
                <c:ptCount val="20"/>
                <c:pt idx="0">
                  <c:v>1314</c:v>
                </c:pt>
                <c:pt idx="1">
                  <c:v>1411</c:v>
                </c:pt>
                <c:pt idx="2">
                  <c:v>1665</c:v>
                </c:pt>
                <c:pt idx="3">
                  <c:v>1466</c:v>
                </c:pt>
                <c:pt idx="4">
                  <c:v>1198</c:v>
                </c:pt>
                <c:pt idx="5">
                  <c:v>343</c:v>
                </c:pt>
                <c:pt idx="6">
                  <c:v>721</c:v>
                </c:pt>
                <c:pt idx="7">
                  <c:v>1331</c:v>
                </c:pt>
                <c:pt idx="8">
                  <c:v>1186</c:v>
                </c:pt>
                <c:pt idx="9">
                  <c:v>957</c:v>
                </c:pt>
                <c:pt idx="10">
                  <c:v>1137</c:v>
                </c:pt>
                <c:pt idx="11">
                  <c:v>1313</c:v>
                </c:pt>
                <c:pt idx="12">
                  <c:v>1198</c:v>
                </c:pt>
                <c:pt idx="13">
                  <c:v>1296</c:v>
                </c:pt>
                <c:pt idx="14">
                  <c:v>1551</c:v>
                </c:pt>
                <c:pt idx="15">
                  <c:v>1437</c:v>
                </c:pt>
                <c:pt idx="16">
                  <c:v>1405</c:v>
                </c:pt>
                <c:pt idx="17">
                  <c:v>1322</c:v>
                </c:pt>
                <c:pt idx="18">
                  <c:v>1502</c:v>
                </c:pt>
                <c:pt idx="19">
                  <c:v>1390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EAA-4DA5-8AE7-67785C69B6EC}"/>
            </c:ext>
          </c:extLst>
        </c:ser>
        <c:ser>
          <c:idx val="1"/>
          <c:order val="1"/>
          <c:tx>
            <c:strRef>
              <c:f>Pinellas!$A$6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multiLvlStrRef>
              <c:f>Pinellas!$B$3:$U$4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Pinellas!$B$6:$U$6</c:f>
              <c:numCache>
                <c:formatCode>_(* #,##0_);_(* \(#,##0\);_(* "-"??_);_(@_)</c:formatCode>
                <c:ptCount val="20"/>
                <c:pt idx="0">
                  <c:v>436</c:v>
                </c:pt>
                <c:pt idx="1">
                  <c:v>361</c:v>
                </c:pt>
                <c:pt idx="2">
                  <c:v>320</c:v>
                </c:pt>
                <c:pt idx="3">
                  <c:v>320</c:v>
                </c:pt>
                <c:pt idx="4">
                  <c:v>282</c:v>
                </c:pt>
                <c:pt idx="5">
                  <c:v>12</c:v>
                </c:pt>
                <c:pt idx="6">
                  <c:v>85</c:v>
                </c:pt>
                <c:pt idx="7">
                  <c:v>79</c:v>
                </c:pt>
                <c:pt idx="8">
                  <c:v>77</c:v>
                </c:pt>
                <c:pt idx="9">
                  <c:v>61</c:v>
                </c:pt>
                <c:pt idx="10">
                  <c:v>96</c:v>
                </c:pt>
                <c:pt idx="11">
                  <c:v>97</c:v>
                </c:pt>
                <c:pt idx="12">
                  <c:v>212</c:v>
                </c:pt>
                <c:pt idx="13">
                  <c:v>291</c:v>
                </c:pt>
                <c:pt idx="14">
                  <c:v>265</c:v>
                </c:pt>
                <c:pt idx="15">
                  <c:v>120</c:v>
                </c:pt>
                <c:pt idx="16">
                  <c:v>296</c:v>
                </c:pt>
                <c:pt idx="17">
                  <c:v>298</c:v>
                </c:pt>
                <c:pt idx="18">
                  <c:v>274</c:v>
                </c:pt>
                <c:pt idx="19">
                  <c:v>169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AA-4DA5-8AE7-67785C69B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Auto Techs and Mechanics</a:t>
          </a:r>
          <a:endParaRPr lang="en-US" b="1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Construction Laborers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46A3656-D58B-4104-AD77-164E8FD6B3B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Bartenders</a:t>
          </a:r>
          <a:endParaRPr lang="en-US" b="1" i="0" dirty="0">
            <a:latin typeface="Tw Cen MT" panose="020B0602020104020603" pitchFamily="34" charset="0"/>
          </a:endParaRPr>
        </a:p>
      </dgm:t>
    </dgm:pt>
    <dgm:pt modelId="{D96F2B39-CAAF-4805-83E2-41DA58483F62}" type="parTrans" cxnId="{6D9A2159-50AD-43A9-8F66-B5975500B1A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5D13E60-C53F-48E1-8A0F-450DAA5363B9}" type="sibTrans" cxnId="{6D9A2159-50AD-43A9-8F66-B5975500B1A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B8D5B9C-8607-4C9C-B45D-FF19EE34D61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Bus Drivers</a:t>
          </a:r>
          <a:endParaRPr lang="en-US" dirty="0">
            <a:latin typeface="Tw Cen MT" panose="020B0602020104020603" pitchFamily="34" charset="0"/>
          </a:endParaRPr>
        </a:p>
      </dgm:t>
    </dgm:pt>
    <dgm:pt modelId="{29095736-1250-4400-A8CA-ABAFF9EB7B35}" type="parTrans" cxnId="{AC9C52F1-24F4-417D-9D43-7B37A44DA0F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1F4D5F2-F9BA-4324-963C-E865024D76B5}" type="sibTrans" cxnId="{AC9C52F1-24F4-417D-9D43-7B37A44DA0F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6DD3EC4-6D47-4AF9-A98A-0503A597D6A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Dental Assistants</a:t>
          </a:r>
          <a:endParaRPr lang="en-US" dirty="0">
            <a:latin typeface="Tw Cen MT" panose="020B0602020104020603" pitchFamily="34" charset="0"/>
          </a:endParaRPr>
        </a:p>
      </dgm:t>
    </dgm:pt>
    <dgm:pt modelId="{6F4EE8FD-0D8B-420D-9947-035C0B7FB1FC}" type="parTrans" cxnId="{CA07706F-5504-47AD-9FAD-3CB813E66DF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27F85D1-0D73-456F-B0F3-90EA07093595}" type="sibTrans" cxnId="{CA07706F-5504-47AD-9FAD-3CB813E66DF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DCD2006-8EF0-40C9-B4A3-FA79EC3FDED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D7D5EE91-0308-4F38-A400-711C3894E749}" type="parTrans" cxnId="{2FFE39D5-0B6F-4106-8DAF-F689E61FDF0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D16FBEF-9020-4E9E-A497-2F9B35EBB4BC}" type="sibTrans" cxnId="{2FFE39D5-0B6F-4106-8DAF-F689E61FDF0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2D88627-94D0-4996-BA95-9275E00BFC7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Painters</a:t>
          </a:r>
          <a:endParaRPr lang="en-US" dirty="0">
            <a:latin typeface="Tw Cen MT" panose="020B0602020104020603" pitchFamily="34" charset="0"/>
          </a:endParaRPr>
        </a:p>
      </dgm:t>
    </dgm:pt>
    <dgm:pt modelId="{1581B14B-EDC4-4446-8869-7EE62CE05D2E}" type="parTrans" cxnId="{76C5AB9C-AE8A-4023-AEC6-065258BECAF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AA473D1-77EE-4E48-B756-63A37D1FB1B9}" type="sibTrans" cxnId="{76C5AB9C-AE8A-4023-AEC6-065258BECAF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5584478-7A66-4DCA-A14D-426E3E00EA2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Roofers</a:t>
          </a:r>
          <a:endParaRPr lang="en-US">
            <a:latin typeface="Tw Cen MT" panose="020B0602020104020603" pitchFamily="34" charset="0"/>
          </a:endParaRPr>
        </a:p>
      </dgm:t>
    </dgm:pt>
    <dgm:pt modelId="{B32C632D-1D55-4925-9CF6-E9BB91E3836F}" type="parTrans" cxnId="{116AD521-08AE-44D8-97EE-F888C02710B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DAE9900-70A8-4073-B6E3-DDBA2A1242AA}" type="sibTrans" cxnId="{116AD521-08AE-44D8-97EE-F888C02710B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93ADC7C-D2EE-450F-A646-D81E960EF49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Tellers</a:t>
          </a:r>
          <a:endParaRPr lang="en-US" dirty="0">
            <a:latin typeface="Tw Cen MT" panose="020B0602020104020603" pitchFamily="34" charset="0"/>
          </a:endParaRPr>
        </a:p>
      </dgm:t>
    </dgm:pt>
    <dgm:pt modelId="{94B8CBCC-B3FC-4591-BE7A-4CC0C2217564}" type="parTrans" cxnId="{94A12A59-5FEB-45E9-9F28-26F67B5483D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3696798-DC35-446C-BBFD-20D569611512}" type="sibTrans" cxnId="{94A12A59-5FEB-45E9-9F28-26F67B5483D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907550A-D91A-4386-B277-90E215C21CE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Cashiers</a:t>
          </a:r>
          <a:endParaRPr lang="en-US">
            <a:latin typeface="Tw Cen MT" panose="020B0602020104020603" pitchFamily="34" charset="0"/>
          </a:endParaRPr>
        </a:p>
      </dgm:t>
    </dgm:pt>
    <dgm:pt modelId="{EBB2A4FD-F748-400D-AC9C-421EC97CD2DB}" type="parTrans" cxnId="{F96188E7-76DC-46BC-89DD-1BE878A6B2A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F538D52-621A-478D-B80C-46FC4346C756}" type="sibTrans" cxnId="{F96188E7-76DC-46BC-89DD-1BE878A6B2A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727B20D-CEF2-415B-A456-AEC3DD3E4C0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Childcare Workers</a:t>
          </a:r>
          <a:endParaRPr lang="en-US">
            <a:latin typeface="Tw Cen MT" panose="020B0602020104020603" pitchFamily="34" charset="0"/>
          </a:endParaRPr>
        </a:p>
      </dgm:t>
    </dgm:pt>
    <dgm:pt modelId="{01D1F172-762E-4746-B49D-8DB29ACA5E3A}" type="parTrans" cxnId="{A12C49C0-807A-4F8C-96BC-C56F99DEA05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9127D09-B3E9-4772-9B38-B14DDAC96912}" type="sibTrans" cxnId="{A12C49C0-807A-4F8C-96BC-C56F99DEA05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0D8CB93-F828-4B4D-9CC2-2E9B1292C9D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Dishwashers</a:t>
          </a:r>
          <a:endParaRPr lang="en-US">
            <a:latin typeface="Tw Cen MT" panose="020B0602020104020603" pitchFamily="34" charset="0"/>
          </a:endParaRPr>
        </a:p>
      </dgm:t>
    </dgm:pt>
    <dgm:pt modelId="{49690FE2-C831-4FCF-8392-56BD2095721D}" type="parTrans" cxnId="{EA6B634F-B8EA-412F-8913-1134D895B6F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B8B4BB8-2F07-4636-A247-DBDAED2A046A}" type="sibTrans" cxnId="{EA6B634F-B8EA-412F-8913-1134D895B6F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6CF399B-B7E4-48ED-9D0B-F7C43F4A67E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Farmworkers</a:t>
          </a:r>
          <a:endParaRPr lang="en-US">
            <a:latin typeface="Tw Cen MT" panose="020B0602020104020603" pitchFamily="34" charset="0"/>
          </a:endParaRPr>
        </a:p>
      </dgm:t>
    </dgm:pt>
    <dgm:pt modelId="{198612B9-CE8E-4819-9E38-59DAACE1E24F}" type="parTrans" cxnId="{98B96AF5-D5EF-4DB3-9C51-4AC2C0129A0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E28FBA5-5845-4739-9AC6-F4B2D314C502}" type="sibTrans" cxnId="{98B96AF5-D5EF-4DB3-9C51-4AC2C0129A0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0FD153F-F13C-441C-8908-C0988341A2A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and Counter Workers</a:t>
          </a:r>
          <a:endParaRPr lang="en-US">
            <a:latin typeface="Tw Cen MT" panose="020B0602020104020603" pitchFamily="34" charset="0"/>
          </a:endParaRPr>
        </a:p>
      </dgm:t>
    </dgm:pt>
    <dgm:pt modelId="{11286E92-7174-4993-B870-0F0B11B19CB0}" type="parTrans" cxnId="{E82A7166-2878-431C-A226-86BAD139DFA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C0DF1EB-E4DA-42F0-AE28-580686BAA9FB}" type="sibTrans" cxnId="{E82A7166-2878-431C-A226-86BAD139DFA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6E87EF3-7FFB-4541-ACDC-B2960C7C8CE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Food Preparation Workers</a:t>
          </a:r>
          <a:endParaRPr lang="en-US">
            <a:latin typeface="Tw Cen MT" panose="020B0602020104020603" pitchFamily="34" charset="0"/>
          </a:endParaRPr>
        </a:p>
      </dgm:t>
    </dgm:pt>
    <dgm:pt modelId="{AC98BD9D-819C-402A-8AE3-27DA8A9C26D6}" type="parTrans" cxnId="{0F79DFB9-52CD-4654-998A-EB76CBE15C1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9976ABB-CA18-4A47-8404-839573809491}" type="sibTrans" cxnId="{0F79DFB9-52CD-4654-998A-EB76CBE15C1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5CDDE67-1BA1-4878-9294-5D41308EB43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Hairdressers</a:t>
          </a:r>
          <a:endParaRPr lang="en-US">
            <a:latin typeface="Tw Cen MT" panose="020B0602020104020603" pitchFamily="34" charset="0"/>
          </a:endParaRPr>
        </a:p>
      </dgm:t>
    </dgm:pt>
    <dgm:pt modelId="{71C1594E-2EE2-4DF2-87B8-FA97CD09FEEB}" type="parTrans" cxnId="{6DBB682A-217D-4D0F-9C5A-EDE8944C58C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2AF4B21-36F3-4123-95BC-C0A4120D7CC1}" type="sibTrans" cxnId="{6DBB682A-217D-4D0F-9C5A-EDE8944C58C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1DDC12A-9CE2-4753-893B-88264604323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Home Health and Personal Care Aides</a:t>
          </a:r>
          <a:endParaRPr lang="en-US">
            <a:latin typeface="Tw Cen MT" panose="020B0602020104020603" pitchFamily="34" charset="0"/>
          </a:endParaRPr>
        </a:p>
      </dgm:t>
    </dgm:pt>
    <dgm:pt modelId="{74D94695-BEBC-46ED-990E-036486B1A19F}" type="parTrans" cxnId="{45247269-8680-4355-A344-9CBB428FEEF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B7609CB-C02D-4A1E-8151-24A889705EFC}" type="sibTrans" cxnId="{45247269-8680-4355-A344-9CBB428FEEF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D1BBE6D-B9A7-49F0-A06E-6379BA05EE8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Hotel, Motel, and Resort Desk Clerks</a:t>
          </a:r>
          <a:endParaRPr lang="en-US">
            <a:latin typeface="Tw Cen MT" panose="020B0602020104020603" pitchFamily="34" charset="0"/>
          </a:endParaRPr>
        </a:p>
      </dgm:t>
    </dgm:pt>
    <dgm:pt modelId="{5186D547-C9CB-4E2D-AA42-2D17748FB421}" type="parTrans" cxnId="{EA6BC043-5AEE-47F2-9741-AAF26F5BBE8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D7E00E7-6BE7-4451-B75F-CAF5C096A063}" type="sibTrans" cxnId="{EA6BC043-5AEE-47F2-9741-AAF26F5BBE8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6F33272-C437-4157-8600-02F43B02C36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Janitors and Cleaners</a:t>
          </a:r>
          <a:endParaRPr lang="en-US">
            <a:latin typeface="Tw Cen MT" panose="020B0602020104020603" pitchFamily="34" charset="0"/>
          </a:endParaRPr>
        </a:p>
      </dgm:t>
    </dgm:pt>
    <dgm:pt modelId="{FFC6A9E9-DBF2-41C0-A275-64A1A8A37A60}" type="parTrans" cxnId="{CCBEF6A3-2E8F-4831-A8A5-91DFDCCA923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E77B995-6BDD-4734-9ABF-1EB1F3BF6714}" type="sibTrans" cxnId="{CCBEF6A3-2E8F-4831-A8A5-91DFDCCA923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552FD3E-D4CF-4819-9E69-C7AC8A027B9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Laundry and Dry-Cleaning Workers</a:t>
          </a:r>
          <a:endParaRPr lang="en-US">
            <a:latin typeface="Tw Cen MT" panose="020B0602020104020603" pitchFamily="34" charset="0"/>
          </a:endParaRPr>
        </a:p>
      </dgm:t>
    </dgm:pt>
    <dgm:pt modelId="{B23494C1-6841-4D98-A84D-DC8D3B77EF85}" type="parTrans" cxnId="{EBC8EF30-BA96-4925-BC1B-245E721ECD0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A51B026-9F85-47CD-9B2D-6C181FC68662}" type="sibTrans" cxnId="{EBC8EF30-BA96-4925-BC1B-245E721ECD0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F049B96-2AE5-4CE3-BB26-0E0D287DCE9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Maids and Housekeeping Cleaners</a:t>
          </a:r>
          <a:endParaRPr lang="en-US">
            <a:latin typeface="Tw Cen MT" panose="020B0602020104020603" pitchFamily="34" charset="0"/>
          </a:endParaRPr>
        </a:p>
      </dgm:t>
    </dgm:pt>
    <dgm:pt modelId="{2D2396D5-BCF9-4947-A832-403981BE6641}" type="parTrans" cxnId="{57980FB2-A190-46DE-9118-40018A0D991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AB98A89-C14C-476E-8CAF-A7617B0AFFFC}" type="sibTrans" cxnId="{57980FB2-A190-46DE-9118-40018A0D991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0428932-5557-49AB-B344-88C228A6ABE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Preschool Teachers</a:t>
          </a:r>
          <a:endParaRPr lang="en-US">
            <a:latin typeface="Tw Cen MT" panose="020B0602020104020603" pitchFamily="34" charset="0"/>
          </a:endParaRPr>
        </a:p>
      </dgm:t>
    </dgm:pt>
    <dgm:pt modelId="{AB1A5CEF-1E82-4973-A972-6505A8A5E948}" type="parTrans" cxnId="{C1D5184C-1058-44C5-A6A2-1170AF7ADF0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91ECD8C-ACD1-4CD3-900D-16733A1EF96E}" type="sibTrans" cxnId="{C1D5184C-1058-44C5-A6A2-1170AF7ADF0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C1BC5BF-9846-4F2D-8542-57CF9CC4E07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Salespersons</a:t>
          </a:r>
          <a:endParaRPr lang="en-US">
            <a:latin typeface="Tw Cen MT" panose="020B0602020104020603" pitchFamily="34" charset="0"/>
          </a:endParaRPr>
        </a:p>
      </dgm:t>
    </dgm:pt>
    <dgm:pt modelId="{8C85854D-2813-43CC-9842-7B3033E9553E}" type="parTrans" cxnId="{1F07D37B-E614-41B2-B4C8-700011BB6CD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503AB03-22D1-43E1-BF20-0F6148AF0E04}" type="sibTrans" cxnId="{1F07D37B-E614-41B2-B4C8-700011BB6CD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C1C41D5-0DC9-485B-A719-C7BD5AFCFA2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Security Guards</a:t>
          </a:r>
          <a:endParaRPr lang="en-US">
            <a:latin typeface="Tw Cen MT" panose="020B0602020104020603" pitchFamily="34" charset="0"/>
          </a:endParaRPr>
        </a:p>
      </dgm:t>
    </dgm:pt>
    <dgm:pt modelId="{581381F1-5E07-42BC-AEE1-7E7C0B6E9B84}" type="parTrans" cxnId="{65BAD5BF-7E8A-49CD-A610-E6A65D86521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79EDE0D-ED8F-4129-B829-13C21C85CB8E}" type="sibTrans" cxnId="{65BAD5BF-7E8A-49CD-A610-E6A65D86521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23BB08-3AB0-4458-8B99-CD1EA416438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Substitute Teachers</a:t>
          </a:r>
          <a:endParaRPr lang="en-US">
            <a:latin typeface="Tw Cen MT" panose="020B0602020104020603" pitchFamily="34" charset="0"/>
          </a:endParaRPr>
        </a:p>
      </dgm:t>
    </dgm:pt>
    <dgm:pt modelId="{433BB91D-F148-4E82-9B6C-A8158B208F28}" type="parTrans" cxnId="{66082120-AA00-4A90-B3D2-777F6A4029A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85E8F90-C024-4593-B1C1-1B92FAD44E61}" type="sibTrans" cxnId="{66082120-AA00-4A90-B3D2-777F6A4029A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E09E030-5181-42BF-B8F4-E4473DB56FB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Waitstaff</a:t>
          </a:r>
          <a:endParaRPr lang="en-US">
            <a:latin typeface="Tw Cen MT" panose="020B0602020104020603" pitchFamily="34" charset="0"/>
          </a:endParaRPr>
        </a:p>
      </dgm:t>
    </dgm:pt>
    <dgm:pt modelId="{98B5D68C-9ACD-4C85-A9B4-E08899E6B5D2}" type="parTrans" cxnId="{2AD118EB-A579-4F6E-B7C3-2F28E8FE2C2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5651EB9-6965-400A-9B20-9FA54A5FFE9A}" type="sibTrans" cxnId="{2AD118EB-A579-4F6E-B7C3-2F28E8FE2C2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45A187A-D3BD-4CDB-B349-45E9B77E6CE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Restaurant Cooks</a:t>
          </a:r>
          <a:endParaRPr lang="en-US">
            <a:latin typeface="Tw Cen MT" panose="020B0602020104020603" pitchFamily="34" charset="0"/>
          </a:endParaRPr>
        </a:p>
      </dgm:t>
    </dgm:pt>
    <dgm:pt modelId="{D75B46CD-9197-49C1-9270-5EFC1F4E8D4F}" type="parTrans" cxnId="{07B9DFDD-78CF-4BD2-9CAB-098677678E1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D557978-2AB0-4ED3-AB4D-5C1E0208B3B2}" type="sibTrans" cxnId="{07B9DFDD-78CF-4BD2-9CAB-098677678E1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EB53AB6-C42B-4E93-8645-3B46663A205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Reps</a:t>
          </a:r>
          <a:endParaRPr lang="en-US">
            <a:latin typeface="Tw Cen MT" panose="020B0602020104020603" pitchFamily="34" charset="0"/>
          </a:endParaRPr>
        </a:p>
      </dgm:t>
    </dgm:pt>
    <dgm:pt modelId="{7C99FCAA-2EBC-43ED-9AF0-A8318320939E}" type="parTrans" cxnId="{F17FFBC7-5A96-4B3D-92FF-25D226FD9CC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030DD14-4F43-463D-A687-C27D29187CA5}" type="sibTrans" cxnId="{F17FFBC7-5A96-4B3D-92FF-25D226FD9CC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93A0D0A-7269-4189-8810-AA74157757F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Landscaping and Groundskeeping Workers</a:t>
          </a:r>
          <a:endParaRPr lang="en-US">
            <a:latin typeface="Tw Cen MT" panose="020B0602020104020603" pitchFamily="34" charset="0"/>
          </a:endParaRPr>
        </a:p>
      </dgm:t>
    </dgm:pt>
    <dgm:pt modelId="{CF2D4EB3-30D5-4CF2-914E-E14DC049A8FB}" type="parTrans" cxnId="{9F137338-7909-4030-8034-7E8857CDE58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4F93855-E2F3-4252-A57B-EAE83EE52021}" type="sibTrans" cxnId="{9F137338-7909-4030-8034-7E8857CDE58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A0910D1-69A5-438B-89EA-9ACF6BC5470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Light Truck Drivers</a:t>
          </a:r>
          <a:endParaRPr lang="en-US">
            <a:latin typeface="Tw Cen MT" panose="020B0602020104020603" pitchFamily="34" charset="0"/>
          </a:endParaRPr>
        </a:p>
      </dgm:t>
    </dgm:pt>
    <dgm:pt modelId="{D7C168D0-0A17-48A3-87F6-E5432956A4DC}" type="parTrans" cxnId="{D15F27BD-7983-487A-A49F-830CF150245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F9448A7-97DE-4382-8168-9FDD6B074BED}" type="sibTrans" cxnId="{D15F27BD-7983-487A-A49F-830CF150245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EFBCBB3-7B20-4865-B099-41B837BBFB5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Medical Assistants</a:t>
          </a:r>
          <a:endParaRPr lang="en-US">
            <a:latin typeface="Tw Cen MT" panose="020B0602020104020603" pitchFamily="34" charset="0"/>
          </a:endParaRPr>
        </a:p>
      </dgm:t>
    </dgm:pt>
    <dgm:pt modelId="{F7F66469-4DF2-4BD9-B0D6-13E74B4276B4}" type="parTrans" cxnId="{D6232937-6C7E-4AC2-B765-F26F7AEF3E7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4955DFF-0704-40E5-8D49-13BD9C5F428B}" type="sibTrans" cxnId="{D6232937-6C7E-4AC2-B765-F26F7AEF3E7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54D4E6A-2642-456F-B1B3-E644D59334D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Nursing Assistants</a:t>
          </a:r>
          <a:endParaRPr lang="en-US">
            <a:latin typeface="Tw Cen MT" panose="020B0602020104020603" pitchFamily="34" charset="0"/>
          </a:endParaRPr>
        </a:p>
      </dgm:t>
    </dgm:pt>
    <dgm:pt modelId="{77AB99C8-385D-40DA-A486-4FBCF484198D}" type="parTrans" cxnId="{E9FEF44E-076B-46C1-8BC7-9F89044AE51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90AC223-E8C8-4272-89F9-0DC522D32A6F}" type="sibTrans" cxnId="{E9FEF44E-076B-46C1-8BC7-9F89044AE51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0E9E29D-E0D1-4ED8-BBBA-03E87BCFDA1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Office Clerks</a:t>
          </a:r>
          <a:endParaRPr lang="en-US">
            <a:latin typeface="Tw Cen MT" panose="020B0602020104020603" pitchFamily="34" charset="0"/>
          </a:endParaRPr>
        </a:p>
      </dgm:t>
    </dgm:pt>
    <dgm:pt modelId="{EDAAFDA7-AB59-4263-9A47-CBD40608263F}" type="parTrans" cxnId="{F588A17B-77DE-49EF-A532-2889DC1C2A6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68C1A01-25E0-4BE7-B1DF-96F237113C64}" type="sibTrans" cxnId="{F588A17B-77DE-49EF-A532-2889DC1C2A6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8571253-30BA-4AEF-93F1-D239B9AD9D3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Pharmacy Techs</a:t>
          </a:r>
          <a:endParaRPr lang="en-US">
            <a:latin typeface="Tw Cen MT" panose="020B0602020104020603" pitchFamily="34" charset="0"/>
          </a:endParaRPr>
        </a:p>
      </dgm:t>
    </dgm:pt>
    <dgm:pt modelId="{F851F515-95B6-4A1B-8FEB-8349959C396C}" type="parTrans" cxnId="{A7FE1CB6-21FC-4603-9F4A-4865B97D7B4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7C218C2-F766-4C14-95D3-91A12CFF81E4}" type="sibTrans" cxnId="{A7FE1CB6-21FC-4603-9F4A-4865B97D7B4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A38F625-2FC6-418E-8F7F-E3EF429FE67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Receptionists</a:t>
          </a:r>
          <a:endParaRPr lang="en-US">
            <a:latin typeface="Tw Cen MT" panose="020B0602020104020603" pitchFamily="34" charset="0"/>
          </a:endParaRPr>
        </a:p>
      </dgm:t>
    </dgm:pt>
    <dgm:pt modelId="{B88EF6F0-940E-43B8-A112-D0DCED34C4D3}" type="parTrans" cxnId="{1670D72A-F04E-4DC5-8499-4E3358E42F2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9A842C5-3F73-45F7-8B93-F6387A023BA2}" type="sibTrans" cxnId="{1670D72A-F04E-4DC5-8499-4E3358E42F2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52B391B-2436-47EB-BD00-942F388514C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Secretaries and Administrative Assistants</a:t>
          </a:r>
          <a:endParaRPr lang="en-US">
            <a:latin typeface="Tw Cen MT" panose="020B0602020104020603" pitchFamily="34" charset="0"/>
          </a:endParaRPr>
        </a:p>
      </dgm:t>
    </dgm:pt>
    <dgm:pt modelId="{CADC0AF2-182A-426A-B646-FC3FA86D286A}" type="parTrans" cxnId="{7779C669-DC2C-41B5-9C15-8643B49B12A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51C2782-A320-46C3-8827-B000198A24F9}" type="sibTrans" cxnId="{7779C669-DC2C-41B5-9C15-8643B49B12A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3DA8515-DB66-4F67-B586-2A5A31E9782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Veterinary Techs</a:t>
          </a:r>
          <a:endParaRPr lang="en-US">
            <a:latin typeface="Tw Cen MT" panose="020B0602020104020603" pitchFamily="34" charset="0"/>
          </a:endParaRPr>
        </a:p>
      </dgm:t>
    </dgm:pt>
    <dgm:pt modelId="{3E190D7D-5B42-43BA-8EC0-EDDAE4EAA043}" type="parTrans" cxnId="{B6EAD3AD-B3AD-4EAD-A79E-F9F1257DB2C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363ADCA-A84B-4594-8255-1F4F6CC19467}" type="sibTrans" cxnId="{B6EAD3AD-B3AD-4EAD-A79E-F9F1257DB2C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EC1C9C07-4D1E-4BDE-8D14-58926EC8F0F4}" type="presOf" srcId="{28571253-30BA-4AEF-93F1-D239B9AD9D30}" destId="{11FB7C73-6081-42C7-8E15-28075061167B}" srcOrd="0" destOrd="8" presId="urn:microsoft.com/office/officeart/2005/8/layout/hList1"/>
    <dgm:cxn modelId="{2B7E5616-1B09-4629-9E65-A1AEB25BB1BF}" type="presOf" srcId="{DA0910D1-69A5-438B-89EA-9ACF6BC5470A}" destId="{11FB7C73-6081-42C7-8E15-28075061167B}" srcOrd="0" destOrd="4" presId="urn:microsoft.com/office/officeart/2005/8/layout/hList1"/>
    <dgm:cxn modelId="{66082120-AA00-4A90-B3D2-777F6A4029A8}" srcId="{984116C9-7CB8-4743-8FBA-68A8BA0D0389}" destId="{E223BB08-3AB0-4458-8B99-CD1EA4164388}" srcOrd="16" destOrd="0" parTransId="{433BB91D-F148-4E82-9B6C-A8158B208F28}" sibTransId="{185E8F90-C024-4593-B1C1-1B92FAD44E61}"/>
    <dgm:cxn modelId="{E187B521-952D-4B89-94B5-44A2DD97F6E3}" type="presOf" srcId="{445A187A-D3BD-4CDB-B349-45E9B77E6CE2}" destId="{11FB7C73-6081-42C7-8E15-28075061167B}" srcOrd="0" destOrd="1" presId="urn:microsoft.com/office/officeart/2005/8/layout/hList1"/>
    <dgm:cxn modelId="{116AD521-08AE-44D8-97EE-F888C02710BF}" srcId="{4F795D33-588E-4F04-A4A9-549DB1C8E26C}" destId="{15584478-7A66-4DCA-A14D-426E3E00EA2F}" srcOrd="5" destOrd="0" parTransId="{B32C632D-1D55-4925-9CF6-E9BB91E3836F}" sibTransId="{8DAE9900-70A8-4073-B6E3-DDBA2A1242AA}"/>
    <dgm:cxn modelId="{CCAE0524-6457-4FFB-B486-D559916C4E9A}" type="presOf" srcId="{75CDDE67-1BA1-4878-9294-5D41308EB431}" destId="{0045AAE0-9BB3-4F66-A39D-FC0233DDC39E}" srcOrd="0" destOrd="7" presId="urn:microsoft.com/office/officeart/2005/8/layout/hList1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6DBB682A-217D-4D0F-9C5A-EDE8944C58C8}" srcId="{984116C9-7CB8-4743-8FBA-68A8BA0D0389}" destId="{75CDDE67-1BA1-4878-9294-5D41308EB431}" srcOrd="7" destOrd="0" parTransId="{71C1594E-2EE2-4DF2-87B8-FA97CD09FEEB}" sibTransId="{52AF4B21-36F3-4123-95BC-C0A4120D7CC1}"/>
    <dgm:cxn modelId="{1670D72A-F04E-4DC5-8499-4E3358E42F2C}" srcId="{930452E1-293A-4804-9AD2-E53B94608D56}" destId="{3A38F625-2FC6-418E-8F7F-E3EF429FE671}" srcOrd="9" destOrd="0" parTransId="{B88EF6F0-940E-43B8-A112-D0DCED34C4D3}" sibTransId="{F9A842C5-3F73-45F7-8B93-F6387A023BA2}"/>
    <dgm:cxn modelId="{EBC8EF30-BA96-4925-BC1B-245E721ECD0F}" srcId="{984116C9-7CB8-4743-8FBA-68A8BA0D0389}" destId="{2552FD3E-D4CF-4819-9E69-C7AC8A027B94}" srcOrd="11" destOrd="0" parTransId="{B23494C1-6841-4D98-A84D-DC8D3B77EF85}" sibTransId="{AA51B026-9F85-47CD-9B2D-6C181FC68662}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D6232937-6C7E-4AC2-B765-F26F7AEF3E75}" srcId="{930452E1-293A-4804-9AD2-E53B94608D56}" destId="{6EFBCBB3-7B20-4865-B099-41B837BBFB56}" srcOrd="5" destOrd="0" parTransId="{F7F66469-4DF2-4BD9-B0D6-13E74B4276B4}" sibTransId="{44955DFF-0704-40E5-8D49-13BD9C5F428B}"/>
    <dgm:cxn modelId="{9F137338-7909-4030-8034-7E8857CDE585}" srcId="{930452E1-293A-4804-9AD2-E53B94608D56}" destId="{093A0D0A-7269-4189-8810-AA74157757FF}" srcOrd="3" destOrd="0" parTransId="{CF2D4EB3-30D5-4CF2-914E-E14DC049A8FB}" sibTransId="{A4F93855-E2F3-4252-A57B-EAE83EE52021}"/>
    <dgm:cxn modelId="{B692E739-6618-4F68-88D0-2695B0038C69}" type="presOf" srcId="{DEB53AB6-C42B-4E93-8645-3B46663A2053}" destId="{11FB7C73-6081-42C7-8E15-28075061167B}" srcOrd="0" destOrd="2" presId="urn:microsoft.com/office/officeart/2005/8/layout/hList1"/>
    <dgm:cxn modelId="{905E4F3A-8616-4635-B1F0-C6FF456AE740}" type="presOf" srcId="{76F33272-C437-4157-8600-02F43B02C365}" destId="{0045AAE0-9BB3-4F66-A39D-FC0233DDC39E}" srcOrd="0" destOrd="10" presId="urn:microsoft.com/office/officeart/2005/8/layout/hList1"/>
    <dgm:cxn modelId="{8FF5093B-2489-4B2E-A185-81D3AD27AD31}" type="presOf" srcId="{CD1BBE6D-B9A7-49F0-A06E-6379BA05EE8B}" destId="{0045AAE0-9BB3-4F66-A39D-FC0233DDC39E}" srcOrd="0" destOrd="9" presId="urn:microsoft.com/office/officeart/2005/8/layout/hList1"/>
    <dgm:cxn modelId="{4399DE3D-3238-45AE-8E01-CB01805B441C}" type="presOf" srcId="{252B391B-2436-47EB-BD00-942F388514CE}" destId="{11FB7C73-6081-42C7-8E15-28075061167B}" srcOrd="0" destOrd="10" presId="urn:microsoft.com/office/officeart/2005/8/layout/hList1"/>
    <dgm:cxn modelId="{B820A241-517D-4971-B61B-E1785E05109F}" type="presOf" srcId="{A93ADC7C-D2EE-450F-A646-D81E960EF49E}" destId="{34083978-5BA0-40E3-AB18-2F3A89BB9529}" srcOrd="0" destOrd="6" presId="urn:microsoft.com/office/officeart/2005/8/layout/hList1"/>
    <dgm:cxn modelId="{D0F06443-8EE3-4AFC-9C56-393FF50ABEA1}" type="presOf" srcId="{C3DA8515-DB66-4F67-B586-2A5A31E97829}" destId="{11FB7C73-6081-42C7-8E15-28075061167B}" srcOrd="0" destOrd="11" presId="urn:microsoft.com/office/officeart/2005/8/layout/hList1"/>
    <dgm:cxn modelId="{EA6BC043-5AEE-47F2-9741-AAF26F5BBE87}" srcId="{984116C9-7CB8-4743-8FBA-68A8BA0D0389}" destId="{CD1BBE6D-B9A7-49F0-A06E-6379BA05EE8B}" srcOrd="9" destOrd="0" parTransId="{5186D547-C9CB-4E2D-AA42-2D17748FB421}" sibTransId="{8D7E00E7-6BE7-4451-B75F-CAF5C096A063}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C1D5184C-1058-44C5-A6A2-1170AF7ADF01}" srcId="{984116C9-7CB8-4743-8FBA-68A8BA0D0389}" destId="{40428932-5557-49AB-B344-88C228A6ABE3}" srcOrd="13" destOrd="0" parTransId="{AB1A5CEF-1E82-4973-A972-6505A8A5E948}" sibTransId="{D91ECD8C-ACD1-4CD3-900D-16733A1EF96E}"/>
    <dgm:cxn modelId="{E9FEF44E-076B-46C1-8BC7-9F89044AE510}" srcId="{930452E1-293A-4804-9AD2-E53B94608D56}" destId="{A54D4E6A-2642-456F-B1B3-E644D59334D2}" srcOrd="6" destOrd="0" parTransId="{77AB99C8-385D-40DA-A486-4FBCF484198D}" sibTransId="{590AC223-E8C8-4272-89F9-0DC522D32A6F}"/>
    <dgm:cxn modelId="{EA6B634F-B8EA-412F-8913-1134D895B6F5}" srcId="{984116C9-7CB8-4743-8FBA-68A8BA0D0389}" destId="{60D8CB93-F828-4B4D-9CC2-2E9B1292C9D5}" srcOrd="3" destOrd="0" parTransId="{49690FE2-C831-4FCF-8392-56BD2095721D}" sibTransId="{4B8B4BB8-2F07-4636-A247-DBDAED2A046A}"/>
    <dgm:cxn modelId="{E3B8B64F-0473-41C2-B330-E9DFD89FDB8A}" type="presOf" srcId="{093A0D0A-7269-4189-8810-AA74157757FF}" destId="{11FB7C73-6081-42C7-8E15-28075061167B}" srcOrd="0" destOrd="3" presId="urn:microsoft.com/office/officeart/2005/8/layout/hList1"/>
    <dgm:cxn modelId="{8DD60E52-D902-4B3C-851C-532A720844B4}" type="presOf" srcId="{3A38F625-2FC6-418E-8F7F-E3EF429FE671}" destId="{11FB7C73-6081-42C7-8E15-28075061167B}" srcOrd="0" destOrd="9" presId="urn:microsoft.com/office/officeart/2005/8/layout/hList1"/>
    <dgm:cxn modelId="{8DEC9354-2FC1-407D-A26A-EDB9F6647021}" type="presOf" srcId="{8907550A-D91A-4386-B277-90E215C21CE6}" destId="{0045AAE0-9BB3-4F66-A39D-FC0233DDC39E}" srcOrd="0" destOrd="1" presId="urn:microsoft.com/office/officeart/2005/8/layout/hList1"/>
    <dgm:cxn modelId="{6D9A2159-50AD-43A9-8F66-B5975500B1A9}" srcId="{984116C9-7CB8-4743-8FBA-68A8BA0D0389}" destId="{A46A3656-D58B-4104-AD77-164E8FD6B3BE}" srcOrd="0" destOrd="0" parTransId="{D96F2B39-CAAF-4805-83E2-41DA58483F62}" sibTransId="{35D13E60-C53F-48E1-8A0F-450DAA5363B9}"/>
    <dgm:cxn modelId="{94A12A59-5FEB-45E9-9F28-26F67B5483D4}" srcId="{4F795D33-588E-4F04-A4A9-549DB1C8E26C}" destId="{A93ADC7C-D2EE-450F-A646-D81E960EF49E}" srcOrd="6" destOrd="0" parTransId="{94B8CBCC-B3FC-4591-BE7A-4CC0C2217564}" sibTransId="{03696798-DC35-446C-BBFD-20D569611512}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315C3061-9EFE-4415-833B-DABE6D0D900D}" type="presOf" srcId="{26DD3EC4-6D47-4AF9-A98A-0503A597D6A7}" destId="{34083978-5BA0-40E3-AB18-2F3A89BB9529}" srcOrd="0" destOrd="2" presId="urn:microsoft.com/office/officeart/2005/8/layout/hList1"/>
    <dgm:cxn modelId="{E82A7166-2878-431C-A226-86BAD139DFAB}" srcId="{984116C9-7CB8-4743-8FBA-68A8BA0D0389}" destId="{B0FD153F-F13C-441C-8908-C0988341A2AF}" srcOrd="5" destOrd="0" parTransId="{11286E92-7174-4993-B870-0F0B11B19CB0}" sibTransId="{6C0DF1EB-E4DA-42F0-AE28-580686BAA9FB}"/>
    <dgm:cxn modelId="{45247269-8680-4355-A344-9CBB428FEEF2}" srcId="{984116C9-7CB8-4743-8FBA-68A8BA0D0389}" destId="{A1DDC12A-9CE2-4753-893B-88264604323A}" srcOrd="8" destOrd="0" parTransId="{74D94695-BEBC-46ED-990E-036486B1A19F}" sibTransId="{5B7609CB-C02D-4A1E-8151-24A889705EFC}"/>
    <dgm:cxn modelId="{7779C669-DC2C-41B5-9C15-8643B49B12A5}" srcId="{930452E1-293A-4804-9AD2-E53B94608D56}" destId="{252B391B-2436-47EB-BD00-942F388514CE}" srcOrd="10" destOrd="0" parTransId="{CADC0AF2-182A-426A-B646-FC3FA86D286A}" sibTransId="{651C2782-A320-46C3-8827-B000198A24F9}"/>
    <dgm:cxn modelId="{CEF0F36E-8C91-4B9E-8AF7-1A97873B3C17}" type="presOf" srcId="{4727B20D-CEF2-415B-A456-AEC3DD3E4C00}" destId="{0045AAE0-9BB3-4F66-A39D-FC0233DDC39E}" srcOrd="0" destOrd="2" presId="urn:microsoft.com/office/officeart/2005/8/layout/hList1"/>
    <dgm:cxn modelId="{CA07706F-5504-47AD-9FAD-3CB813E66DFF}" srcId="{4F795D33-588E-4F04-A4A9-549DB1C8E26C}" destId="{26DD3EC4-6D47-4AF9-A98A-0503A597D6A7}" srcOrd="2" destOrd="0" parTransId="{6F4EE8FD-0D8B-420D-9947-035C0B7FB1FC}" sibTransId="{B27F85D1-0D73-456F-B0F3-90EA07093595}"/>
    <dgm:cxn modelId="{D1672B74-0069-432B-BC02-53DAEBCBF64F}" type="presOf" srcId="{A54D4E6A-2642-456F-B1B3-E644D59334D2}" destId="{11FB7C73-6081-42C7-8E15-28075061167B}" srcOrd="0" destOrd="6" presId="urn:microsoft.com/office/officeart/2005/8/layout/hList1"/>
    <dgm:cxn modelId="{07466574-C949-40B6-98BF-CDF00A83094D}" type="presOf" srcId="{2552FD3E-D4CF-4819-9E69-C7AC8A027B94}" destId="{0045AAE0-9BB3-4F66-A39D-FC0233DDC39E}" srcOrd="0" destOrd="11" presId="urn:microsoft.com/office/officeart/2005/8/layout/hList1"/>
    <dgm:cxn modelId="{04A87376-1227-4A4A-8889-CFB1EA48C511}" type="presOf" srcId="{B0FD153F-F13C-441C-8908-C0988341A2AF}" destId="{0045AAE0-9BB3-4F66-A39D-FC0233DDC39E}" srcOrd="0" destOrd="5" presId="urn:microsoft.com/office/officeart/2005/8/layout/hList1"/>
    <dgm:cxn modelId="{322CB179-3032-4786-AC5D-6C438E16F766}" type="presOf" srcId="{9C1BC5BF-9846-4F2D-8542-57CF9CC4E07B}" destId="{0045AAE0-9BB3-4F66-A39D-FC0233DDC39E}" srcOrd="0" destOrd="14" presId="urn:microsoft.com/office/officeart/2005/8/layout/hList1"/>
    <dgm:cxn modelId="{F588A17B-77DE-49EF-A532-2889DC1C2A68}" srcId="{930452E1-293A-4804-9AD2-E53B94608D56}" destId="{40E9E29D-E0D1-4ED8-BBBA-03E87BCFDA1F}" srcOrd="7" destOrd="0" parTransId="{EDAAFDA7-AB59-4263-9A47-CBD40608263F}" sibTransId="{E68C1A01-25E0-4BE7-B1DF-96F237113C64}"/>
    <dgm:cxn modelId="{1F07D37B-E614-41B2-B4C8-700011BB6CD5}" srcId="{984116C9-7CB8-4743-8FBA-68A8BA0D0389}" destId="{9C1BC5BF-9846-4F2D-8542-57CF9CC4E07B}" srcOrd="14" destOrd="0" parTransId="{8C85854D-2813-43CC-9842-7B3033E9553E}" sibTransId="{B503AB03-22D1-43E1-BF20-0F6148AF0E04}"/>
    <dgm:cxn modelId="{4812877D-0205-4ECE-B848-799EADE6B327}" type="presOf" srcId="{AE09E030-5181-42BF-B8F4-E4473DB56FBA}" destId="{0045AAE0-9BB3-4F66-A39D-FC0233DDC39E}" srcOrd="0" destOrd="17" presId="urn:microsoft.com/office/officeart/2005/8/layout/hList1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156AEF8A-6365-4499-9B5D-17F90F017054}" type="presOf" srcId="{32D88627-94D0-4996-BA95-9275E00BFC7F}" destId="{34083978-5BA0-40E3-AB18-2F3A89BB9529}" srcOrd="0" destOrd="4" presId="urn:microsoft.com/office/officeart/2005/8/layout/hList1"/>
    <dgm:cxn modelId="{DEC5C98E-35E3-4254-8EBD-DA871A048206}" type="presOf" srcId="{E223BB08-3AB0-4458-8B99-CD1EA4164388}" destId="{0045AAE0-9BB3-4F66-A39D-FC0233DDC39E}" srcOrd="0" destOrd="16" presId="urn:microsoft.com/office/officeart/2005/8/layout/hList1"/>
    <dgm:cxn modelId="{838FC092-FC7D-4102-A766-F5B774BC9A57}" type="presOf" srcId="{7F049B96-2AE5-4CE3-BB26-0E0D287DCE92}" destId="{0045AAE0-9BB3-4F66-A39D-FC0233DDC39E}" srcOrd="0" destOrd="12" presId="urn:microsoft.com/office/officeart/2005/8/layout/hList1"/>
    <dgm:cxn modelId="{76C5AB9C-AE8A-4023-AEC6-065258BECAFA}" srcId="{4F795D33-588E-4F04-A4A9-549DB1C8E26C}" destId="{32D88627-94D0-4996-BA95-9275E00BFC7F}" srcOrd="4" destOrd="0" parTransId="{1581B14B-EDC4-4446-8869-7EE62CE05D2E}" sibTransId="{0AA473D1-77EE-4E48-B756-63A37D1FB1B9}"/>
    <dgm:cxn modelId="{3B10EF9C-574E-4158-8A38-C4F0DB4687CB}" type="presOf" srcId="{15584478-7A66-4DCA-A14D-426E3E00EA2F}" destId="{34083978-5BA0-40E3-AB18-2F3A89BB9529}" srcOrd="0" destOrd="5" presId="urn:microsoft.com/office/officeart/2005/8/layout/hList1"/>
    <dgm:cxn modelId="{0564D3A1-561F-4212-99A3-19E45B4A9C01}" type="presOf" srcId="{CB8D5B9C-8607-4C9C-B45D-FF19EE34D615}" destId="{34083978-5BA0-40E3-AB18-2F3A89BB9529}" srcOrd="0" destOrd="1" presId="urn:microsoft.com/office/officeart/2005/8/layout/hList1"/>
    <dgm:cxn modelId="{CCBEF6A3-2E8F-4831-A8A5-91DFDCCA923B}" srcId="{984116C9-7CB8-4743-8FBA-68A8BA0D0389}" destId="{76F33272-C437-4157-8600-02F43B02C365}" srcOrd="10" destOrd="0" parTransId="{FFC6A9E9-DBF2-41C0-A275-64A1A8A37A60}" sibTransId="{7E77B995-6BDD-4734-9ABF-1EB1F3BF6714}"/>
    <dgm:cxn modelId="{310DB7A6-495E-4CDB-A7D5-E90EF33540C1}" type="presOf" srcId="{4DCD2006-8EF0-40C9-B4A3-FA79EC3FDED9}" destId="{34083978-5BA0-40E3-AB18-2F3A89BB9529}" srcOrd="0" destOrd="3" presId="urn:microsoft.com/office/officeart/2005/8/layout/hList1"/>
    <dgm:cxn modelId="{80FA37AA-5F80-4D89-800E-8E271F51EA51}" type="presOf" srcId="{6EFBCBB3-7B20-4865-B099-41B837BBFB56}" destId="{11FB7C73-6081-42C7-8E15-28075061167B}" srcOrd="0" destOrd="5" presId="urn:microsoft.com/office/officeart/2005/8/layout/hList1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B6EAD3AD-B3AD-4EAD-A79E-F9F1257DB2C8}" srcId="{930452E1-293A-4804-9AD2-E53B94608D56}" destId="{C3DA8515-DB66-4F67-B586-2A5A31E97829}" srcOrd="11" destOrd="0" parTransId="{3E190D7D-5B42-43BA-8EC0-EDDAE4EAA043}" sibTransId="{D363ADCA-A84B-4594-8255-1F4F6CC19467}"/>
    <dgm:cxn modelId="{57980FB2-A190-46DE-9118-40018A0D991F}" srcId="{984116C9-7CB8-4743-8FBA-68A8BA0D0389}" destId="{7F049B96-2AE5-4CE3-BB26-0E0D287DCE92}" srcOrd="12" destOrd="0" parTransId="{2D2396D5-BCF9-4947-A832-403981BE6641}" sibTransId="{2AB98A89-C14C-476E-8CAF-A7617B0AFFFC}"/>
    <dgm:cxn modelId="{A7FE1CB6-21FC-4603-9F4A-4865B97D7B4A}" srcId="{930452E1-293A-4804-9AD2-E53B94608D56}" destId="{28571253-30BA-4AEF-93F1-D239B9AD9D30}" srcOrd="8" destOrd="0" parTransId="{F851F515-95B6-4A1B-8FEB-8349959C396C}" sibTransId="{87C218C2-F766-4C14-95D3-91A12CFF81E4}"/>
    <dgm:cxn modelId="{0F79DFB9-52CD-4654-998A-EB76CBE15C18}" srcId="{984116C9-7CB8-4743-8FBA-68A8BA0D0389}" destId="{66E87EF3-7FFB-4541-ACDC-B2960C7C8CE0}" srcOrd="6" destOrd="0" parTransId="{AC98BD9D-819C-402A-8AE3-27DA8A9C26D6}" sibTransId="{49976ABB-CA18-4A47-8404-839573809491}"/>
    <dgm:cxn modelId="{7F3056BC-1201-4FB1-BE9D-C3D63FA63633}" type="presOf" srcId="{66E87EF3-7FFB-4541-ACDC-B2960C7C8CE0}" destId="{0045AAE0-9BB3-4F66-A39D-FC0233DDC39E}" srcOrd="0" destOrd="6" presId="urn:microsoft.com/office/officeart/2005/8/layout/hList1"/>
    <dgm:cxn modelId="{D15F27BD-7983-487A-A49F-830CF150245C}" srcId="{930452E1-293A-4804-9AD2-E53B94608D56}" destId="{DA0910D1-69A5-438B-89EA-9ACF6BC5470A}" srcOrd="4" destOrd="0" parTransId="{D7C168D0-0A17-48A3-87F6-E5432956A4DC}" sibTransId="{0F9448A7-97DE-4382-8168-9FDD6B074BED}"/>
    <dgm:cxn modelId="{65BAD5BF-7E8A-49CD-A610-E6A65D865211}" srcId="{984116C9-7CB8-4743-8FBA-68A8BA0D0389}" destId="{FC1C41D5-0DC9-485B-A719-C7BD5AFCFA2E}" srcOrd="15" destOrd="0" parTransId="{581381F1-5E07-42BC-AEE1-7E7C0B6E9B84}" sibTransId="{979EDE0D-ED8F-4129-B829-13C21C85CB8E}"/>
    <dgm:cxn modelId="{A12C49C0-807A-4F8C-96BC-C56F99DEA059}" srcId="{984116C9-7CB8-4743-8FBA-68A8BA0D0389}" destId="{4727B20D-CEF2-415B-A456-AEC3DD3E4C00}" srcOrd="2" destOrd="0" parTransId="{01D1F172-762E-4746-B49D-8DB29ACA5E3A}" sibTransId="{29127D09-B3E9-4772-9B38-B14DDAC96912}"/>
    <dgm:cxn modelId="{54FD09C2-C59A-41F3-861D-E36756A72E59}" type="presOf" srcId="{A46A3656-D58B-4104-AD77-164E8FD6B3BE}" destId="{0045AAE0-9BB3-4F66-A39D-FC0233DDC39E}" srcOrd="0" destOrd="0" presId="urn:microsoft.com/office/officeart/2005/8/layout/hList1"/>
    <dgm:cxn modelId="{303143C6-8272-4EF0-A7B5-2D1818CC4CDA}" type="presOf" srcId="{40428932-5557-49AB-B344-88C228A6ABE3}" destId="{0045AAE0-9BB3-4F66-A39D-FC0233DDC39E}" srcOrd="0" destOrd="13" presId="urn:microsoft.com/office/officeart/2005/8/layout/hList1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6F94BBC6-A6D2-4DC0-86A7-1421872498B9}" type="presOf" srcId="{66CF399B-B7E4-48ED-9D0B-F7C43F4A67E4}" destId="{0045AAE0-9BB3-4F66-A39D-FC0233DDC39E}" srcOrd="0" destOrd="4" presId="urn:microsoft.com/office/officeart/2005/8/layout/hList1"/>
    <dgm:cxn modelId="{F17FFBC7-5A96-4B3D-92FF-25D226FD9CC4}" srcId="{930452E1-293A-4804-9AD2-E53B94608D56}" destId="{DEB53AB6-C42B-4E93-8645-3B46663A2053}" srcOrd="2" destOrd="0" parTransId="{7C99FCAA-2EBC-43ED-9AF0-A8318320939E}" sibTransId="{B030DD14-4F43-463D-A687-C27D29187CA5}"/>
    <dgm:cxn modelId="{2FFE39D5-0B6F-4106-8DAF-F689E61FDF0F}" srcId="{4F795D33-588E-4F04-A4A9-549DB1C8E26C}" destId="{4DCD2006-8EF0-40C9-B4A3-FA79EC3FDED9}" srcOrd="3" destOrd="0" parTransId="{D7D5EE91-0308-4F38-A400-711C3894E749}" sibTransId="{DD16FBEF-9020-4E9E-A497-2F9B35EBB4BC}"/>
    <dgm:cxn modelId="{1332A3DC-DB3F-4060-BCE2-9A448FE05FB6}" type="presOf" srcId="{40E9E29D-E0D1-4ED8-BBBA-03E87BCFDA1F}" destId="{11FB7C73-6081-42C7-8E15-28075061167B}" srcOrd="0" destOrd="7" presId="urn:microsoft.com/office/officeart/2005/8/layout/hList1"/>
    <dgm:cxn modelId="{07B9DFDD-78CF-4BD2-9CAB-098677678E1E}" srcId="{930452E1-293A-4804-9AD2-E53B94608D56}" destId="{445A187A-D3BD-4CDB-B349-45E9B77E6CE2}" srcOrd="1" destOrd="0" parTransId="{D75B46CD-9197-49C1-9270-5EFC1F4E8D4F}" sibTransId="{9D557978-2AB0-4ED3-AB4D-5C1E0208B3B2}"/>
    <dgm:cxn modelId="{E9C359E6-9A99-4EAD-9342-40EC17D01CDF}" type="presOf" srcId="{FC1C41D5-0DC9-485B-A719-C7BD5AFCFA2E}" destId="{0045AAE0-9BB3-4F66-A39D-FC0233DDC39E}" srcOrd="0" destOrd="15" presId="urn:microsoft.com/office/officeart/2005/8/layout/hList1"/>
    <dgm:cxn modelId="{F96188E7-76DC-46BC-89DD-1BE878A6B2A9}" srcId="{984116C9-7CB8-4743-8FBA-68A8BA0D0389}" destId="{8907550A-D91A-4386-B277-90E215C21CE6}" srcOrd="1" destOrd="0" parTransId="{EBB2A4FD-F748-400D-AC9C-421EC97CD2DB}" sibTransId="{8F538D52-621A-478D-B80C-46FC4346C756}"/>
    <dgm:cxn modelId="{2AD118EB-A579-4F6E-B7C3-2F28E8FE2C28}" srcId="{984116C9-7CB8-4743-8FBA-68A8BA0D0389}" destId="{AE09E030-5181-42BF-B8F4-E4473DB56FBA}" srcOrd="17" destOrd="0" parTransId="{98B5D68C-9ACD-4C85-A9B4-E08899E6B5D2}" sibTransId="{B5651EB9-6965-400A-9B20-9FA54A5FFE9A}"/>
    <dgm:cxn modelId="{B82B94EF-ADA3-4FC4-8291-505C80BB2FD0}" type="presOf" srcId="{A1DDC12A-9CE2-4753-893B-88264604323A}" destId="{0045AAE0-9BB3-4F66-A39D-FC0233DDC39E}" srcOrd="0" destOrd="8" presId="urn:microsoft.com/office/officeart/2005/8/layout/hList1"/>
    <dgm:cxn modelId="{AC9C52F1-24F4-417D-9D43-7B37A44DA0F6}" srcId="{4F795D33-588E-4F04-A4A9-549DB1C8E26C}" destId="{CB8D5B9C-8607-4C9C-B45D-FF19EE34D615}" srcOrd="1" destOrd="0" parTransId="{29095736-1250-4400-A8CA-ABAFF9EB7B35}" sibTransId="{51F4D5F2-F9BA-4324-963C-E865024D76B5}"/>
    <dgm:cxn modelId="{98B96AF5-D5EF-4DB3-9C51-4AC2C0129A05}" srcId="{984116C9-7CB8-4743-8FBA-68A8BA0D0389}" destId="{66CF399B-B7E4-48ED-9D0B-F7C43F4A67E4}" srcOrd="4" destOrd="0" parTransId="{198612B9-CE8E-4819-9E38-59DAACE1E24F}" sibTransId="{3E28FBA5-5845-4739-9AC6-F4B2D314C502}"/>
    <dgm:cxn modelId="{C7A850FA-F655-43F3-8427-E71FBF266C90}" type="presOf" srcId="{60D8CB93-F828-4B4D-9CC2-2E9B1292C9D5}" destId="{0045AAE0-9BB3-4F66-A39D-FC0233DDC39E}" srcOrd="0" destOrd="3" presId="urn:microsoft.com/office/officeart/2005/8/layout/hList1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</a:t>
          </a:r>
          <a:r>
            <a:rPr lang="en-US" sz="1600">
              <a:latin typeface="Tw Cen MT" panose="020B0602020104020603" pitchFamily="34" charset="0"/>
            </a:rPr>
            <a:t>rehab and </a:t>
          </a:r>
          <a:r>
            <a:rPr lang="en-US" sz="1600" dirty="0">
              <a:latin typeface="Tw Cen MT" panose="020B0602020104020603" pitchFamily="34" charset="0"/>
            </a:rPr>
            <a:t>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297206"/>
          <a:ext cx="2515341" cy="4281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297206"/>
        <a:ext cx="2515341" cy="428167"/>
      </dsp:txXfrm>
    </dsp:sp>
    <dsp:sp modelId="{0045AAE0-9BB3-4F66-A39D-FC0233DDC39E}">
      <dsp:nvSpPr>
        <dsp:cNvPr id="0" name=""/>
        <dsp:cNvSpPr/>
      </dsp:nvSpPr>
      <dsp:spPr>
        <a:xfrm>
          <a:off x="2579" y="725374"/>
          <a:ext cx="2515341" cy="43480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Bartenders</a:t>
          </a:r>
          <a:endParaRPr lang="en-US" sz="1200" b="1" i="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Cashiers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Childcare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Dishwashers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Farmworkers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Fast Food and Counter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Food Preparation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Hairdressers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Home Health and Personal Care Aides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Hotel, Motel, and Resort Desk Clerks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Janitors and Cleaners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Laundry and Dry-Cleaning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Maids and Housekeeping Cleaners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Preschool Teachers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Retail Salespersons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Security Guards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Substitute Teachers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Waitstaff</a:t>
          </a:r>
          <a:endParaRPr lang="en-US" sz="1200" kern="1200">
            <a:latin typeface="Tw Cen MT" panose="020B0602020104020603" pitchFamily="34" charset="0"/>
          </a:endParaRPr>
        </a:p>
      </dsp:txBody>
      <dsp:txXfrm>
        <a:off x="2579" y="725374"/>
        <a:ext cx="2515341" cy="4348080"/>
      </dsp:txXfrm>
    </dsp:sp>
    <dsp:sp modelId="{1A385492-E76F-4B22-9064-58D648E04DA7}">
      <dsp:nvSpPr>
        <dsp:cNvPr id="0" name=""/>
        <dsp:cNvSpPr/>
      </dsp:nvSpPr>
      <dsp:spPr>
        <a:xfrm>
          <a:off x="2870069" y="297206"/>
          <a:ext cx="2515341" cy="4281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297206"/>
        <a:ext cx="2515341" cy="428167"/>
      </dsp:txXfrm>
    </dsp:sp>
    <dsp:sp modelId="{11FB7C73-6081-42C7-8E15-28075061167B}">
      <dsp:nvSpPr>
        <dsp:cNvPr id="0" name=""/>
        <dsp:cNvSpPr/>
      </dsp:nvSpPr>
      <dsp:spPr>
        <a:xfrm>
          <a:off x="2870069" y="725374"/>
          <a:ext cx="2515341" cy="43480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Construction Laborers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Restaurant Cooks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Customer Service Reps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Landscaping and Groundskeeping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Light Truck Drivers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Medical Assistants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Nursing Assistants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Office Clerks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Pharmacy Techs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Receptionists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Secretaries and Administrative Assistants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Veterinary Techs</a:t>
          </a:r>
          <a:endParaRPr lang="en-US" sz="1200" kern="1200">
            <a:latin typeface="Tw Cen MT" panose="020B0602020104020603" pitchFamily="34" charset="0"/>
          </a:endParaRPr>
        </a:p>
      </dsp:txBody>
      <dsp:txXfrm>
        <a:off x="2870069" y="725374"/>
        <a:ext cx="2515341" cy="4348080"/>
      </dsp:txXfrm>
    </dsp:sp>
    <dsp:sp modelId="{528B556C-5429-4133-8BB3-15AEA9F447C7}">
      <dsp:nvSpPr>
        <dsp:cNvPr id="0" name=""/>
        <dsp:cNvSpPr/>
      </dsp:nvSpPr>
      <dsp:spPr>
        <a:xfrm>
          <a:off x="5737558" y="297206"/>
          <a:ext cx="2515341" cy="4281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297206"/>
        <a:ext cx="2515341" cy="428167"/>
      </dsp:txXfrm>
    </dsp:sp>
    <dsp:sp modelId="{34083978-5BA0-40E3-AB18-2F3A89BB9529}">
      <dsp:nvSpPr>
        <dsp:cNvPr id="0" name=""/>
        <dsp:cNvSpPr/>
      </dsp:nvSpPr>
      <dsp:spPr>
        <a:xfrm>
          <a:off x="5737558" y="725374"/>
          <a:ext cx="2515341" cy="43480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Auto Techs and Mechanics</a:t>
          </a:r>
          <a:endParaRPr lang="en-US" sz="1200" b="1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Bus Drivers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Dental Assistants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1" i="0" u="none" kern="1200" dirty="0">
              <a:latin typeface="Tw Cen MT" panose="020B0602020104020603" pitchFamily="34" charset="0"/>
            </a:rPr>
            <a:t>Median, All Occupations</a:t>
          </a:r>
          <a:endParaRPr lang="en-US" sz="1200" b="1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Painters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Roofers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Tellers</a:t>
          </a:r>
          <a:endParaRPr lang="en-US" sz="1200" kern="1200" dirty="0">
            <a:latin typeface="Tw Cen MT" panose="020B0602020104020603" pitchFamily="34" charset="0"/>
          </a:endParaRPr>
        </a:p>
      </dsp:txBody>
      <dsp:txXfrm>
        <a:off x="5737558" y="725374"/>
        <a:ext cx="2515341" cy="4348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1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1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</a:t>
          </a:r>
          <a:r>
            <a:rPr lang="en-US" sz="1600" kern="1200">
              <a:latin typeface="Tw Cen MT" panose="020B0602020104020603" pitchFamily="34" charset="0"/>
            </a:rPr>
            <a:t>rehab and </a:t>
          </a:r>
          <a:r>
            <a:rPr lang="en-US" sz="1600" kern="1200" dirty="0">
              <a:latin typeface="Tw Cen MT" panose="020B0602020104020603" pitchFamily="34" charset="0"/>
            </a:rPr>
            <a:t>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1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7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0.11123</cdr:x>
      <cdr:y>0.54707</cdr:y>
    </cdr:from>
    <cdr:to>
      <cdr:x>0.35057</cdr:x>
      <cdr:y>0.831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899763E4-3335-B5BD-12CA-F030EC61D2D1}"/>
            </a:ext>
          </a:extLst>
        </cdr:cNvPr>
        <cdr:cNvSpPr txBox="1"/>
      </cdr:nvSpPr>
      <cdr:spPr>
        <a:xfrm xmlns:a="http://schemas.openxmlformats.org/drawingml/2006/main">
          <a:off x="917727" y="2616628"/>
          <a:ext cx="1974698" cy="135803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aseline="0">
              <a:effectLst/>
              <a:latin typeface="Tw Cen MT" panose="020B0602020104020603" pitchFamily="34" charset="0"/>
              <a:ea typeface="+mn-ea"/>
              <a:cs typeface="+mn-cs"/>
            </a:rPr>
            <a:t>Pinellas County experienced gentler price increases in the mid-2000s boom than the state. County median price peaked at $316,000 in 2006, compared to $376,000 statewide (2023 $).</a:t>
          </a:r>
          <a:endParaRPr lang="en-US" sz="1200">
            <a:effectLst/>
            <a:latin typeface="Tw Cen MT" panose="020B0602020104020603" pitchFamily="34" charset="0"/>
          </a:endParaRPr>
        </a:p>
      </cdr:txBody>
    </cdr:sp>
  </cdr:relSizeAnchor>
  <cdr:relSizeAnchor xmlns:cdr="http://schemas.openxmlformats.org/drawingml/2006/chartDrawing">
    <cdr:from>
      <cdr:x>0.36103</cdr:x>
      <cdr:y>0.32358</cdr:y>
    </cdr:from>
    <cdr:to>
      <cdr:x>0.58451</cdr:x>
      <cdr:y>0.47131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E8D248F-7867-C8F1-42B4-7CFD9D7E4AD7}"/>
            </a:ext>
          </a:extLst>
        </cdr:cNvPr>
        <cdr:cNvSpPr txBox="1"/>
      </cdr:nvSpPr>
      <cdr:spPr>
        <a:xfrm xmlns:a="http://schemas.openxmlformats.org/drawingml/2006/main">
          <a:off x="2978747" y="1547670"/>
          <a:ext cx="1843870" cy="70660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aseline="0">
              <a:effectLst/>
              <a:latin typeface="Tw Cen MT" panose="020B0602020104020603" pitchFamily="34" charset="0"/>
              <a:ea typeface="+mn-ea"/>
              <a:cs typeface="+mn-cs"/>
            </a:rPr>
            <a:t>Since the 2008 recession, home prices in Pinellas County have mirrored statewide prices. </a:t>
          </a:r>
          <a:endParaRPr lang="en-US" sz="1200">
            <a:effectLst/>
            <a:latin typeface="Tw Cen MT" panose="020B0602020104020603" pitchFamily="34" charset="0"/>
          </a:endParaRPr>
        </a:p>
      </cdr:txBody>
    </cdr:sp>
  </cdr:relSizeAnchor>
  <cdr:relSizeAnchor xmlns:cdr="http://schemas.openxmlformats.org/drawingml/2006/chartDrawing">
    <cdr:from>
      <cdr:x>0.70555</cdr:x>
      <cdr:y>0.39366</cdr:y>
    </cdr:from>
    <cdr:to>
      <cdr:x>1</cdr:x>
      <cdr:y>0.60601</cdr:y>
    </cdr:to>
    <cdr:sp macro="" textlink="">
      <cdr:nvSpPr>
        <cdr:cNvPr id="4" name="TextBox 2">
          <a:extLst xmlns:a="http://schemas.openxmlformats.org/drawingml/2006/main">
            <a:ext uri="{FF2B5EF4-FFF2-40B4-BE49-F238E27FC236}">
              <a16:creationId xmlns:a16="http://schemas.microsoft.com/office/drawing/2014/main" id="{14B55BAE-9AEA-00BA-E428-90BDF532AABA}"/>
            </a:ext>
          </a:extLst>
        </cdr:cNvPr>
        <cdr:cNvSpPr txBox="1"/>
      </cdr:nvSpPr>
      <cdr:spPr>
        <a:xfrm xmlns:a="http://schemas.openxmlformats.org/drawingml/2006/main">
          <a:off x="5821293" y="1882870"/>
          <a:ext cx="2429423" cy="10156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rgbClr val="000000"/>
              </a:solidFill>
              <a:latin typeface="Tw Cen MT" panose="020B0602020104020603" pitchFamily="34" charset="0"/>
            </a:rPr>
            <a:t>County median sale price was $432,000 in Q1-2 2023, exceeding both the mid-2000s county peak and the current statewide median ($400,000).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0.46774</cdr:x>
      <cdr:y>0.29816</cdr:y>
    </cdr:from>
    <cdr:to>
      <cdr:x>0.66532</cdr:x>
      <cdr:y>0.33153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15553A4C-21D0-5213-2B09-146286F8622F}"/>
            </a:ext>
          </a:extLst>
        </cdr:cNvPr>
        <cdr:cNvCxnSpPr/>
      </cdr:nvCxnSpPr>
      <cdr:spPr>
        <a:xfrm xmlns:a="http://schemas.openxmlformats.org/drawingml/2006/main" flipV="1">
          <a:off x="3314700" y="1276350"/>
          <a:ext cx="1400175" cy="14287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0.46546</cdr:x>
      <cdr:y>0.2656</cdr:y>
    </cdr:from>
    <cdr:to>
      <cdr:x>0.64476</cdr:x>
      <cdr:y>0.31522</cdr:y>
    </cdr:to>
    <cdr:sp macro="" textlink="">
      <cdr:nvSpPr>
        <cdr:cNvPr id="6" name="TextBox 5"/>
        <cdr:cNvSpPr txBox="1"/>
      </cdr:nvSpPr>
      <cdr:spPr>
        <a:xfrm xmlns:a="http://schemas.openxmlformats.org/drawingml/2006/main" rot="21276104">
          <a:off x="3298518" y="1136979"/>
          <a:ext cx="1270627" cy="2124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000" dirty="0">
              <a:latin typeface="Tw Cen MT" panose="020B0602020104020603" pitchFamily="34" charset="0"/>
            </a:rPr>
            <a:t>+ 26,812 units</a:t>
          </a:r>
        </a:p>
      </cdr:txBody>
    </cdr:sp>
  </cdr:relSizeAnchor>
  <cdr:relSizeAnchor xmlns:cdr="http://schemas.openxmlformats.org/drawingml/2006/chartDrawing">
    <cdr:from>
      <cdr:x>0.46774</cdr:x>
      <cdr:y>0.70979</cdr:y>
    </cdr:from>
    <cdr:to>
      <cdr:x>0.66129</cdr:x>
      <cdr:y>0.77209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C8321DC6-19C0-AD15-3E9E-992335830477}"/>
            </a:ext>
          </a:extLst>
        </cdr:cNvPr>
        <cdr:cNvCxnSpPr/>
      </cdr:nvCxnSpPr>
      <cdr:spPr>
        <a:xfrm xmlns:a="http://schemas.openxmlformats.org/drawingml/2006/main">
          <a:off x="3314700" y="3038475"/>
          <a:ext cx="1371600" cy="2667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0.48629</cdr:x>
      <cdr:y>0.68564</cdr:y>
    </cdr:from>
    <cdr:to>
      <cdr:x>0.63833</cdr:x>
      <cdr:y>0.74115</cdr:y>
    </cdr:to>
    <cdr:sp macro="" textlink="">
      <cdr:nvSpPr>
        <cdr:cNvPr id="10" name="TextBox 1"/>
        <cdr:cNvSpPr txBox="1"/>
      </cdr:nvSpPr>
      <cdr:spPr>
        <a:xfrm xmlns:a="http://schemas.openxmlformats.org/drawingml/2006/main" rot="681320">
          <a:off x="3446148" y="2935117"/>
          <a:ext cx="1077447" cy="2376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baseline="0" dirty="0">
              <a:latin typeface="Tw Cen MT" panose="020B0602020104020603" pitchFamily="34" charset="0"/>
            </a:rPr>
            <a:t>-37,398 units</a:t>
          </a:r>
          <a:endParaRPr lang="en-US" sz="1000" dirty="0">
            <a:latin typeface="Tw Cen MT" panose="020B0602020104020603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0.89641</cdr:x>
      <cdr:y>0.2166</cdr:y>
    </cdr:from>
    <cdr:to>
      <cdr:x>0.99503</cdr:x>
      <cdr:y>0.30059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30BD227-0FD2-DEE0-2817-FA8CEE5654A4}"/>
            </a:ext>
          </a:extLst>
        </cdr:cNvPr>
        <cdr:cNvSpPr txBox="1"/>
      </cdr:nvSpPr>
      <cdr:spPr>
        <a:xfrm xmlns:a="http://schemas.openxmlformats.org/drawingml/2006/main">
          <a:off x="7803321" y="1004182"/>
          <a:ext cx="858496" cy="389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>
              <a:solidFill>
                <a:srgbClr val="002060"/>
              </a:solidFill>
              <a:latin typeface="Tw Cen MT" panose="020B0602020104020603" pitchFamily="34" charset="0"/>
            </a:rPr>
            <a:t>Evictions</a:t>
          </a:r>
        </a:p>
      </cdr:txBody>
    </cdr:sp>
  </cdr:relSizeAnchor>
  <cdr:relSizeAnchor xmlns:cdr="http://schemas.openxmlformats.org/drawingml/2006/chartDrawing">
    <cdr:from>
      <cdr:x>0.88308</cdr:x>
      <cdr:y>0.78878</cdr:y>
    </cdr:from>
    <cdr:to>
      <cdr:x>0.9817</cdr:x>
      <cdr:y>0.87276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8C44977-C6FB-DCF8-C1EB-E7C4A24F8ADD}"/>
            </a:ext>
          </a:extLst>
        </cdr:cNvPr>
        <cdr:cNvSpPr txBox="1"/>
      </cdr:nvSpPr>
      <cdr:spPr>
        <a:xfrm xmlns:a="http://schemas.openxmlformats.org/drawingml/2006/main">
          <a:off x="7687262" y="3656798"/>
          <a:ext cx="858496" cy="38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</a:rPr>
            <a:t>Foreclosures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6/28/24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545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215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264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517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161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292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24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359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214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5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6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6/28/24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4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lhousing.data.shimberg.ufl.edu/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www.shimberg.ufl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5094612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Pinellas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June 2024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FB6FB89-EA8D-CA47-399B-16AD4FB653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0057881"/>
              </p:ext>
            </p:extLst>
          </p:nvPr>
        </p:nvGraphicFramePr>
        <p:xfrm>
          <a:off x="457200" y="1078992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aray@ufl.edu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latin typeface="Tw Cen MT" panose="020B0602020104020603" pitchFamily="34" charset="0"/>
                <a:hlinkClick r:id="rId2"/>
              </a:rPr>
              <a:t>http://www.shimberg.ufl.edu</a:t>
            </a:r>
            <a:endParaRPr lang="en-US" sz="2000" dirty="0"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latin typeface="Tw Cen MT" panose="020B0602020104020603" pitchFamily="34" charset="0"/>
                <a:hlinkClick r:id="rId3"/>
              </a:rPr>
              <a:t>http://flhousing.data.shimberg.ufl.edu</a:t>
            </a:r>
            <a:endParaRPr lang="en-US" sz="2000" dirty="0"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658" y="0"/>
            <a:ext cx="9183315" cy="481002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3574A10-BAD4-260B-B468-425316CF562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C49FB74-2595-40CA-BF3E-F26438E4BD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703594"/>
              </p:ext>
            </p:extLst>
          </p:nvPr>
        </p:nvGraphicFramePr>
        <p:xfrm>
          <a:off x="446642" y="1037507"/>
          <a:ext cx="8250716" cy="4782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41" y="343483"/>
            <a:ext cx="8471237" cy="642991"/>
          </a:xfrm>
          <a:noFill/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Pinellas County single family home prices are well above mid-2000s boom-era levels.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029406"/>
            <a:ext cx="80587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2023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41" y="5808199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St. Petersburg, Pinellas County &amp; Florida, 2003-2023 (2023$)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02852" y="1411509"/>
            <a:ext cx="819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3366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Pinellas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3366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03520" y="1917922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Florida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9419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43840" y="581119"/>
            <a:ext cx="8537912" cy="609447"/>
          </a:xfrm>
          <a:noFill/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</a:rPr>
              <a:t>Pinellas County lost nearly half of its units renting for $1,200 or less (2022 $) between 2012 and 2022.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33799" y="5730296"/>
            <a:ext cx="8026910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Units by Gross Rent Above/Below $1,200 (2022 $), Pinellas County, 2012 &amp; </a:t>
            </a:r>
            <a:r>
              <a:rPr lang="en-US" sz="1400" b="1" dirty="0">
                <a:solidFill>
                  <a:prstClr val="black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2022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1694" y="6088599"/>
            <a:ext cx="69524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U.S. Census Bureau, 2012 and 2022 American Community Survey. Year 2012 rents adjusted to 2022 dollars using Consumer Price Index. 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6490136" y="1316633"/>
            <a:ext cx="2291616" cy="45733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Net decline in rental units, 2012-2021: 10,600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$1,200+ units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grew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nearly 27,000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Units at or below $1,200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fell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noProof="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over 37,000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ＭＳ Ｐゴシック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1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130836"/>
              </p:ext>
            </p:extLst>
          </p:nvPr>
        </p:nvGraphicFramePr>
        <p:xfrm>
          <a:off x="362249" y="1358437"/>
          <a:ext cx="5993727" cy="414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500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2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</a:t>
            </a:r>
            <a:r>
              <a:rPr lang="en-US" sz="2400">
                <a:solidFill>
                  <a:srgbClr val="000000"/>
                </a:solidFill>
                <a:latin typeface="Tw Cen MT" panose="020B0602020104020603" pitchFamily="34" charset="0"/>
              </a:rPr>
              <a:t>places and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758814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Example: 2024 Pinellas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60045992"/>
              </p:ext>
            </p:extLst>
          </p:nvPr>
        </p:nvGraphicFramePr>
        <p:xfrm>
          <a:off x="466687" y="1219200"/>
          <a:ext cx="8229601" cy="491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569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1941853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424835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640672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640672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$33,450-47,750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$16-$23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$895-$1,241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$53,520-76,400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$26-$37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$15-$19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$1,433-$1,987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$80,280-114,600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$39-$55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$22-$28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$2,149-$2,980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0782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owners and renters make up the largest group of cost-burdened households in </a:t>
            </a:r>
            <a:r>
              <a:rPr lang="en-US" sz="2400" dirty="0">
                <a:solidFill>
                  <a:srgbClr val="000000"/>
                </a:solidFill>
              </a:rPr>
              <a:t>Pinellas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2022 American Community Survey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Pinellas County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, 2022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6FF16CA-BF9E-514B-8360-512DF584F3BE}"/>
              </a:ext>
            </a:extLst>
          </p:cNvPr>
          <p:cNvGraphicFramePr>
            <a:graphicFrameLocks/>
          </p:cNvGraphicFramePr>
          <p:nvPr/>
        </p:nvGraphicFramePr>
        <p:xfrm>
          <a:off x="237744" y="1065276"/>
          <a:ext cx="8668512" cy="4727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35426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Pinellas County housing wage: $31.90/hour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Rent 2023: $1,659/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Pinellas County, 2023: $22.01hour. A full-time, year-round worker with this wage can afford $1,145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Security, Occupational Employment Statistics and Wages. Based on median wage for occupations in the Tampa-St. Petersburg-Clearwater MSA.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Pinellas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BDFACE2-E435-45A5-BDF4-A0E213DD1D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5825412"/>
              </p:ext>
            </p:extLst>
          </p:nvPr>
        </p:nvGraphicFramePr>
        <p:xfrm>
          <a:off x="331245" y="1345914"/>
          <a:ext cx="8481510" cy="440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0BF10CAA-290F-594E-AAF0-78D9D129EB45}"/>
              </a:ext>
            </a:extLst>
          </p:cNvPr>
          <p:cNvSpPr txBox="1">
            <a:spLocks/>
          </p:cNvSpPr>
          <p:nvPr/>
        </p:nvSpPr>
        <p:spPr>
          <a:xfrm>
            <a:off x="388957" y="146939"/>
            <a:ext cx="8261883" cy="832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charset="0"/>
                <a:ea typeface="Tw Cen MT" charset="0"/>
                <a:cs typeface="Tw Cen MT" charset="0"/>
              </a:rPr>
              <a:t>Eviction &amp; foreclosure filings fell sharply in Q2 2020 during the state moratorium, then increased when filings were permitted again. Eviction filings have returned to pre-pandemic levels. Foreclosure filings have increased but are still below historic levels.</a:t>
            </a:r>
          </a:p>
        </p:txBody>
      </p:sp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39412</TotalTime>
  <Words>920</Words>
  <Application>Microsoft Macintosh PowerPoint</Application>
  <PresentationFormat>On-screen Show (4:3)</PresentationFormat>
  <Paragraphs>132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2_Office Theme</vt:lpstr>
      <vt:lpstr>PowerPoint Presentation</vt:lpstr>
      <vt:lpstr>Pinellas County single family home prices are well above mid-2000s boom-era levels.</vt:lpstr>
      <vt:lpstr>Pinellas County lost nearly half of its units renting for $1,200 or less (2022 $) between 2012 and 2022. </vt:lpstr>
      <vt:lpstr>Affordable Housing Terminology</vt:lpstr>
      <vt:lpstr>Example: 2024 Pinellas County Income (% AMI) and Housing Cost Limits</vt:lpstr>
      <vt:lpstr>Very low-income owners and renters make up the largest group of cost-burdened households in Pinellas County.</vt:lpstr>
      <vt:lpstr>Housing costs outpace wages for many occupations. </vt:lpstr>
      <vt:lpstr>How much can workers afford to pay for housing each month?</vt:lpstr>
      <vt:lpstr>PowerPoint Presentation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Ray,Anne L</cp:lastModifiedBy>
  <cp:revision>216</cp:revision>
  <dcterms:created xsi:type="dcterms:W3CDTF">2021-07-20T20:40:42Z</dcterms:created>
  <dcterms:modified xsi:type="dcterms:W3CDTF">2024-06-28T20:33:28Z</dcterms:modified>
</cp:coreProperties>
</file>