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5"/>
  </p:notesMasterIdLst>
  <p:handoutMasterIdLst>
    <p:handoutMasterId r:id="rId16"/>
  </p:handoutMasterIdLst>
  <p:sldIdLst>
    <p:sldId id="360" r:id="rId2"/>
    <p:sldId id="383" r:id="rId3"/>
    <p:sldId id="401" r:id="rId4"/>
    <p:sldId id="400" r:id="rId5"/>
    <p:sldId id="402" r:id="rId6"/>
    <p:sldId id="403" r:id="rId7"/>
    <p:sldId id="404" r:id="rId8"/>
    <p:sldId id="405" r:id="rId9"/>
    <p:sldId id="406" r:id="rId10"/>
    <p:sldId id="407" r:id="rId11"/>
    <p:sldId id="409" r:id="rId12"/>
    <p:sldId id="408" r:id="rId13"/>
    <p:sldId id="410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08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Sheet1!$B$32</c:f>
              <c:strCache>
                <c:ptCount val="1"/>
                <c:pt idx="0">
                  <c:v>HUD</c:v>
                </c:pt>
              </c:strCache>
            </c:strRef>
          </c:tx>
          <c:invertIfNegative val="0"/>
          <c:cat>
            <c:numRef>
              <c:f>Sheet1!$A$33:$A$52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Sheet1!$B$33:$B$52</c:f>
              <c:numCache>
                <c:formatCode>#,##0</c:formatCode>
                <c:ptCount val="20"/>
                <c:pt idx="0">
                  <c:v>218</c:v>
                </c:pt>
                <c:pt idx="4">
                  <c:v>332</c:v>
                </c:pt>
                <c:pt idx="5">
                  <c:v>796</c:v>
                </c:pt>
                <c:pt idx="6">
                  <c:v>816</c:v>
                </c:pt>
                <c:pt idx="7">
                  <c:v>412</c:v>
                </c:pt>
                <c:pt idx="8">
                  <c:v>313</c:v>
                </c:pt>
                <c:pt idx="9">
                  <c:v>288</c:v>
                </c:pt>
                <c:pt idx="10">
                  <c:v>320</c:v>
                </c:pt>
                <c:pt idx="11">
                  <c:v>302</c:v>
                </c:pt>
                <c:pt idx="12">
                  <c:v>358</c:v>
                </c:pt>
                <c:pt idx="13">
                  <c:v>428</c:v>
                </c:pt>
                <c:pt idx="14">
                  <c:v>770</c:v>
                </c:pt>
                <c:pt idx="15">
                  <c:v>297</c:v>
                </c:pt>
                <c:pt idx="16">
                  <c:v>457</c:v>
                </c:pt>
                <c:pt idx="17">
                  <c:v>333</c:v>
                </c:pt>
                <c:pt idx="18">
                  <c:v>575</c:v>
                </c:pt>
                <c:pt idx="19">
                  <c:v>1715</c:v>
                </c:pt>
              </c:numCache>
            </c:numRef>
          </c:val>
        </c:ser>
        <c:ser>
          <c:idx val="1"/>
          <c:order val="1"/>
          <c:tx>
            <c:strRef>
              <c:f>Sheet1!$C$32</c:f>
              <c:strCache>
                <c:ptCount val="1"/>
                <c:pt idx="0">
                  <c:v>LIHTC</c:v>
                </c:pt>
              </c:strCache>
            </c:strRef>
          </c:tx>
          <c:invertIfNegative val="0"/>
          <c:cat>
            <c:numRef>
              <c:f>Sheet1!$A$33:$A$52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Sheet1!$C$33:$C$52</c:f>
              <c:numCache>
                <c:formatCode>#,##0</c:formatCode>
                <c:ptCount val="20"/>
                <c:pt idx="1">
                  <c:v>48</c:v>
                </c:pt>
                <c:pt idx="2">
                  <c:v>285</c:v>
                </c:pt>
                <c:pt idx="4">
                  <c:v>1</c:v>
                </c:pt>
                <c:pt idx="6">
                  <c:v>140</c:v>
                </c:pt>
                <c:pt idx="7">
                  <c:v>6</c:v>
                </c:pt>
                <c:pt idx="8">
                  <c:v>121</c:v>
                </c:pt>
                <c:pt idx="9">
                  <c:v>872</c:v>
                </c:pt>
                <c:pt idx="10">
                  <c:v>620</c:v>
                </c:pt>
                <c:pt idx="11">
                  <c:v>386</c:v>
                </c:pt>
                <c:pt idx="12">
                  <c:v>1437</c:v>
                </c:pt>
                <c:pt idx="13">
                  <c:v>601</c:v>
                </c:pt>
                <c:pt idx="14">
                  <c:v>378</c:v>
                </c:pt>
                <c:pt idx="15">
                  <c:v>1596</c:v>
                </c:pt>
                <c:pt idx="16">
                  <c:v>2479</c:v>
                </c:pt>
                <c:pt idx="17">
                  <c:v>1219</c:v>
                </c:pt>
                <c:pt idx="18">
                  <c:v>556</c:v>
                </c:pt>
                <c:pt idx="19">
                  <c:v>745</c:v>
                </c:pt>
              </c:numCache>
            </c:numRef>
          </c:val>
        </c:ser>
        <c:ser>
          <c:idx val="2"/>
          <c:order val="2"/>
          <c:tx>
            <c:strRef>
              <c:f>Sheet1!$D$32</c:f>
              <c:strCache>
                <c:ptCount val="1"/>
                <c:pt idx="0">
                  <c:v>Bonds</c:v>
                </c:pt>
              </c:strCache>
            </c:strRef>
          </c:tx>
          <c:invertIfNegative val="0"/>
          <c:cat>
            <c:numRef>
              <c:f>Sheet1!$A$33:$A$52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Sheet1!$D$33:$D$52</c:f>
              <c:numCache>
                <c:formatCode>#,##0</c:formatCode>
                <c:ptCount val="20"/>
                <c:pt idx="0">
                  <c:v>87</c:v>
                </c:pt>
                <c:pt idx="1">
                  <c:v>507</c:v>
                </c:pt>
                <c:pt idx="2">
                  <c:v>284</c:v>
                </c:pt>
                <c:pt idx="3">
                  <c:v>534</c:v>
                </c:pt>
                <c:pt idx="4">
                  <c:v>1298</c:v>
                </c:pt>
                <c:pt idx="5">
                  <c:v>295</c:v>
                </c:pt>
                <c:pt idx="6">
                  <c:v>283</c:v>
                </c:pt>
                <c:pt idx="7">
                  <c:v>341</c:v>
                </c:pt>
                <c:pt idx="10">
                  <c:v>2058</c:v>
                </c:pt>
                <c:pt idx="11">
                  <c:v>2024</c:v>
                </c:pt>
                <c:pt idx="12">
                  <c:v>3058</c:v>
                </c:pt>
                <c:pt idx="13">
                  <c:v>4418</c:v>
                </c:pt>
                <c:pt idx="14">
                  <c:v>1870</c:v>
                </c:pt>
                <c:pt idx="15">
                  <c:v>3896</c:v>
                </c:pt>
                <c:pt idx="16">
                  <c:v>788</c:v>
                </c:pt>
                <c:pt idx="17">
                  <c:v>768</c:v>
                </c:pt>
                <c:pt idx="18">
                  <c:v>738</c:v>
                </c:pt>
                <c:pt idx="19">
                  <c:v>5010</c:v>
                </c:pt>
              </c:numCache>
            </c:numRef>
          </c:val>
        </c:ser>
        <c:ser>
          <c:idx val="3"/>
          <c:order val="3"/>
          <c:tx>
            <c:strRef>
              <c:f>Sheet1!$E$32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numRef>
              <c:f>Sheet1!$A$33:$A$52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Sheet1!$E$33:$E$52</c:f>
              <c:numCache>
                <c:formatCode>#,##0</c:formatCode>
                <c:ptCount val="20"/>
                <c:pt idx="2">
                  <c:v>11</c:v>
                </c:pt>
                <c:pt idx="3">
                  <c:v>38</c:v>
                </c:pt>
                <c:pt idx="4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68</c:v>
                </c:pt>
                <c:pt idx="9">
                  <c:v>60</c:v>
                </c:pt>
                <c:pt idx="10">
                  <c:v>33</c:v>
                </c:pt>
                <c:pt idx="11">
                  <c:v>413</c:v>
                </c:pt>
                <c:pt idx="12">
                  <c:v>412</c:v>
                </c:pt>
                <c:pt idx="13">
                  <c:v>180</c:v>
                </c:pt>
                <c:pt idx="14">
                  <c:v>411</c:v>
                </c:pt>
                <c:pt idx="15">
                  <c:v>598</c:v>
                </c:pt>
                <c:pt idx="16">
                  <c:v>60</c:v>
                </c:pt>
                <c:pt idx="17">
                  <c:v>151</c:v>
                </c:pt>
                <c:pt idx="18">
                  <c:v>273</c:v>
                </c:pt>
                <c:pt idx="19">
                  <c:v>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822464"/>
        <c:axId val="41863040"/>
      </c:barChart>
      <c:catAx>
        <c:axId val="4182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63040"/>
        <c:crosses val="autoZero"/>
        <c:auto val="1"/>
        <c:lblAlgn val="ctr"/>
        <c:lblOffset val="100"/>
        <c:noMultiLvlLbl val="0"/>
      </c:catAx>
      <c:valAx>
        <c:axId val="41863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1822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8D5EDD5-59B2-434E-B7F8-7FEF82F28674}" type="datetimeFigureOut">
              <a:rPr lang="en-US"/>
              <a:pPr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AFC949-85A8-426A-9C92-E76312C9E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B2646-320B-4456-99BC-0C4C3E282126}" type="datetimeFigureOut">
              <a:rPr lang="en-US"/>
              <a:pPr/>
              <a:t>6/25/2013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67CD11-8522-4BCE-AE71-8132318B6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6732C-2962-4591-85D7-14B77BA00DF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6/25/2013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entity.ufl.edu/signatureSystem/UF_Signature.eps.z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Bookman Old Style" pitchFamily="18" charset="0"/>
              </a:rPr>
              <a:t>Preserving Affordable Rental Housing</a:t>
            </a:r>
            <a:br>
              <a:rPr lang="en-US" sz="3100" dirty="0" smtClean="0">
                <a:latin typeface="Bookman Old Style" pitchFamily="18" charset="0"/>
              </a:rPr>
            </a:br>
            <a:r>
              <a:rPr lang="en-US" sz="2700" dirty="0" smtClean="0">
                <a:latin typeface="Bookman Old Style" pitchFamily="18" charset="0"/>
              </a:rPr>
              <a:t>Research and Data from Florida</a:t>
            </a:r>
            <a:endParaRPr lang="en-US" sz="2900" dirty="0" smtClean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700" dirty="0" smtClean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Anne </a:t>
            </a:r>
            <a:r>
              <a:rPr lang="en-US" sz="1700" dirty="0" smtClean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Ray</a:t>
            </a:r>
            <a:endParaRPr lang="en-US" sz="1700" dirty="0" smtClean="0">
              <a:solidFill>
                <a:schemeClr val="tx1"/>
              </a:solidFill>
              <a:latin typeface="Bookman Old Style" pitchFamily="18" charset="0"/>
              <a:ea typeface="ＭＳ Ｐゴシック" pitchFamily="-72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700" dirty="0" smtClean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June 28, 2013</a:t>
            </a:r>
            <a:endParaRPr lang="en-US" sz="1700" dirty="0" smtClean="0">
              <a:solidFill>
                <a:schemeClr val="tx1"/>
              </a:solidFill>
              <a:latin typeface="Bookman Old Style" pitchFamily="18" charset="0"/>
              <a:ea typeface="ＭＳ Ｐゴシック" pitchFamily="-72" charset="-128"/>
            </a:endParaRPr>
          </a:p>
        </p:txBody>
      </p:sp>
      <p:pic>
        <p:nvPicPr>
          <p:cNvPr id="15363" name="Picture 6" descr="UF Signa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"/>
            <a:ext cx="1857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shimberg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200"/>
            <a:ext cx="2333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Affordable Housing Suitability Model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1447614"/>
            <a:ext cx="76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LPI and AHI Properties by Neighborhood Characteristics, Orange County</a:t>
            </a:r>
            <a:endParaRPr lang="en-US" sz="1600" dirty="0">
              <a:latin typeface="Gill Sans MT" pitchFamily="34" charset="0"/>
            </a:endParaRPr>
          </a:p>
        </p:txBody>
      </p:sp>
      <p:pic>
        <p:nvPicPr>
          <p:cNvPr id="4098" name="Picture 2" descr="\\dcp-file-01\home\aray\AHI Research and Planning\HUD 2013 presentation\n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16341"/>
            <a:ext cx="5029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Affordable Housing Suitability Model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447614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Transit Accessibility + Neighborhood Characteristics, Orange County</a:t>
            </a:r>
            <a:endParaRPr lang="en-US" sz="1600" dirty="0">
              <a:latin typeface="Gill Sans MT" pitchFamily="34" charset="0"/>
            </a:endParaRPr>
          </a:p>
        </p:txBody>
      </p:sp>
      <p:pic>
        <p:nvPicPr>
          <p:cNvPr id="6146" name="Picture 2" descr="\\dcp-file-01\home\aray\AHI Research and Planning\HUD 2013 presentation\nha_nh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10632"/>
          <a:stretch/>
        </p:blipFill>
        <p:spPr bwMode="auto">
          <a:xfrm>
            <a:off x="1042525" y="1875994"/>
            <a:ext cx="7058950" cy="49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Affordable Housing Suitability Model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1447614"/>
            <a:ext cx="76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LPI and AHI Properties,  All Layers, Orange County</a:t>
            </a:r>
            <a:endParaRPr lang="en-US" sz="1600" dirty="0">
              <a:latin typeface="Gill Sans MT" pitchFamily="34" charset="0"/>
            </a:endParaRPr>
          </a:p>
        </p:txBody>
      </p:sp>
      <p:pic>
        <p:nvPicPr>
          <p:cNvPr id="5122" name="Picture 2" descr="\\dcp-file-01\home\aray\AHI Research and Planning\HUD 2013 presentation\final_sc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19300"/>
            <a:ext cx="5029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Contact Information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40372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Gill Sans MT" pitchFamily="34" charset="0"/>
              </a:rPr>
              <a:t>Anne Ray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</a:rPr>
              <a:t>aray@ufl.edu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</a:rPr>
              <a:t>352-273-1995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</a:rPr>
              <a:t>Main Shimberg site: http://www.shimberg.edu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</a:rPr>
              <a:t>Data Clearinghouse: http://flhousingdata.shimberg.edu</a:t>
            </a:r>
          </a:p>
        </p:txBody>
      </p:sp>
    </p:spTree>
    <p:extLst>
      <p:ext uri="{BB962C8B-B14F-4D97-AF65-F5344CB8AC3E}">
        <p14:creationId xmlns:p14="http://schemas.microsoft.com/office/powerpoint/2010/main" val="16749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Assisted Housing Inventory (AHI)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5510527"/>
            <a:ext cx="8610600" cy="1143000"/>
          </a:xfrm>
        </p:spPr>
        <p:txBody>
          <a:bodyPr/>
          <a:lstStyle/>
          <a:p>
            <a:r>
              <a:rPr lang="en-US" sz="1800" dirty="0">
                <a:latin typeface="Gill Sans MT" pitchFamily="34" charset="0"/>
              </a:rPr>
              <a:t>2,266 developments with 246,577 assisted units</a:t>
            </a:r>
          </a:p>
          <a:p>
            <a:r>
              <a:rPr lang="en-US" sz="1800" dirty="0" smtClean="0">
                <a:latin typeface="Gill Sans MT" pitchFamily="34" charset="0"/>
              </a:rPr>
              <a:t>Active funding from HUD, USDA, Florida Housing, local housing finance agency</a:t>
            </a:r>
          </a:p>
          <a:p>
            <a:r>
              <a:rPr lang="en-US" sz="1800" dirty="0" smtClean="0">
                <a:latin typeface="Gill Sans MT" pitchFamily="34" charset="0"/>
              </a:rPr>
              <a:t>Data re: location, subsidies, target population, ownership, tenant characteristics</a:t>
            </a:r>
            <a:endParaRPr lang="en-US" sz="1800" dirty="0" smtClean="0"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457200" y="1219200"/>
            <a:ext cx="8458200" cy="4296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Lost Properties Inventory (LPI)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304800" y="4800600"/>
            <a:ext cx="8229600" cy="1143000"/>
          </a:xfrm>
        </p:spPr>
        <p:txBody>
          <a:bodyPr/>
          <a:lstStyle/>
          <a:p>
            <a:r>
              <a:rPr lang="en-US" sz="2400" dirty="0" smtClean="0">
                <a:latin typeface="Gill Sans MT" pitchFamily="34" charset="0"/>
              </a:rPr>
              <a:t>Developments that have left the assisted inventory since 1993</a:t>
            </a:r>
          </a:p>
          <a:p>
            <a:r>
              <a:rPr lang="en-US" sz="2400" dirty="0" smtClean="0">
                <a:latin typeface="Gill Sans MT" pitchFamily="34" charset="0"/>
              </a:rPr>
              <a:t>600 developments with over 52,000 affordable units</a:t>
            </a:r>
          </a:p>
          <a:p>
            <a:r>
              <a:rPr lang="en-US" sz="2400" dirty="0" smtClean="0">
                <a:latin typeface="Gill Sans MT" pitchFamily="34" charset="0"/>
              </a:rPr>
              <a:t>Annual survey of rents, vacancies and voucher acceptance</a:t>
            </a:r>
            <a:endParaRPr lang="en-US" sz="2400" dirty="0" smtClean="0">
              <a:latin typeface="Gill Sans MT" pitchFamily="34" charset="0"/>
            </a:endParaRPr>
          </a:p>
          <a:p>
            <a:endParaRPr lang="en-US" sz="2400" dirty="0" smtClean="0">
              <a:latin typeface="Gill Sans M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2" y="1593189"/>
            <a:ext cx="2895600" cy="2542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1593189"/>
            <a:ext cx="2852928" cy="25054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07" y="1593189"/>
            <a:ext cx="2974848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2800" dirty="0" smtClean="0">
                <a:latin typeface="Bookman Old Style" pitchFamily="18" charset="0"/>
              </a:rPr>
              <a:t>LPI: Tracking Losses Over Time</a:t>
            </a:r>
            <a:endParaRPr lang="en-US" sz="2800" dirty="0" smtClean="0">
              <a:latin typeface="Bookman Old Style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76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Assisted Units in Florida by Year of Loss, 1993-2012</a:t>
            </a:r>
            <a:endParaRPr lang="en-US" sz="1600" dirty="0">
              <a:latin typeface="Gill Sans MT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3400" y="6019800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latin typeface="Gill Sans MT" pitchFamily="34" charset="0"/>
              </a:rPr>
              <a:t>Source: </a:t>
            </a:r>
            <a:r>
              <a:rPr lang="en-US" sz="1000" dirty="0" smtClean="0">
                <a:latin typeface="Gill Sans MT" pitchFamily="34" charset="0"/>
              </a:rPr>
              <a:t>Shimberg Center for Housing Studies, Lost Properties Inventory</a:t>
            </a:r>
            <a:endParaRPr lang="en-US" sz="1000" dirty="0">
              <a:latin typeface="Gill Sans MT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993560"/>
              </p:ext>
            </p:extLst>
          </p:nvPr>
        </p:nvGraphicFramePr>
        <p:xfrm>
          <a:off x="533400" y="2057400"/>
          <a:ext cx="8077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>
                <a:latin typeface="Bookman Old Style" pitchFamily="18" charset="0"/>
              </a:rPr>
              <a:t>LPI: What happens after subsidies are gone?</a:t>
            </a:r>
            <a:endParaRPr lang="en-US" sz="2800" dirty="0" smtClean="0">
              <a:latin typeface="Bookman Old Style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280017" y="3962400"/>
            <a:ext cx="8229600" cy="1143000"/>
          </a:xfrm>
        </p:spPr>
        <p:txBody>
          <a:bodyPr/>
          <a:lstStyle/>
          <a:p>
            <a:r>
              <a:rPr lang="en-US" sz="2400" dirty="0" smtClean="0">
                <a:latin typeface="Gill Sans MT" pitchFamily="34" charset="0"/>
              </a:rPr>
              <a:t>Most (70%) developments continue as rentals; 20% converted to condos, some vacant/demolished</a:t>
            </a:r>
          </a:p>
          <a:p>
            <a:r>
              <a:rPr lang="en-US" sz="2400" dirty="0" smtClean="0">
                <a:latin typeface="Gill Sans MT" pitchFamily="34" charset="0"/>
              </a:rPr>
              <a:t>Of rentals, 61% affordable at 60% AMI and nearly all affordable at 80% AMI; </a:t>
            </a:r>
            <a:r>
              <a:rPr lang="en-US" sz="2400" b="1" dirty="0" smtClean="0">
                <a:latin typeface="Gill Sans MT" pitchFamily="34" charset="0"/>
              </a:rPr>
              <a:t>none</a:t>
            </a:r>
            <a:r>
              <a:rPr lang="en-US" sz="2400" dirty="0" smtClean="0">
                <a:latin typeface="Gill Sans MT" pitchFamily="34" charset="0"/>
              </a:rPr>
              <a:t> affordable at 30% AMI</a:t>
            </a:r>
          </a:p>
          <a:p>
            <a:r>
              <a:rPr lang="en-US" sz="2400" dirty="0" smtClean="0">
                <a:latin typeface="Gill Sans MT" pitchFamily="34" charset="0"/>
              </a:rPr>
              <a:t>More than half don’t accept vouchers, although most former HUD and LIHTC properties do</a:t>
            </a:r>
            <a:endParaRPr lang="en-US" sz="2400" dirty="0" smtClean="0">
              <a:latin typeface="Gill Sans MT" pitchFamily="34" charset="0"/>
            </a:endParaRPr>
          </a:p>
          <a:p>
            <a:endParaRPr lang="en-US" sz="2400" dirty="0" smtClean="0"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9" y="1463040"/>
            <a:ext cx="2663952" cy="219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464100"/>
            <a:ext cx="2919984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48" y="1463040"/>
            <a:ext cx="304190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LPI: Other lessons learned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280017" y="3962400"/>
            <a:ext cx="8229600" cy="1143000"/>
          </a:xfrm>
        </p:spPr>
        <p:txBody>
          <a:bodyPr/>
          <a:lstStyle/>
          <a:p>
            <a:r>
              <a:rPr lang="en-US" sz="2400" dirty="0" smtClean="0">
                <a:latin typeface="Gill Sans MT" pitchFamily="34" charset="0"/>
              </a:rPr>
              <a:t>Preservation comes in waves: early LIHTC/bond projects, condo conversion, foreclosure/distress, maturing loans</a:t>
            </a:r>
          </a:p>
          <a:p>
            <a:r>
              <a:rPr lang="en-US" sz="2400" dirty="0" smtClean="0">
                <a:latin typeface="Gill Sans MT" pitchFamily="34" charset="0"/>
              </a:rPr>
              <a:t>Non-profit owned, elderly/disabled housing can be at risk too</a:t>
            </a:r>
          </a:p>
          <a:p>
            <a:r>
              <a:rPr lang="en-US" sz="2400" dirty="0" smtClean="0">
                <a:latin typeface="Gill Sans MT" pitchFamily="34" charset="0"/>
              </a:rPr>
              <a:t>Property </a:t>
            </a:r>
            <a:r>
              <a:rPr lang="en-US" sz="2400" dirty="0">
                <a:latin typeface="Gill Sans MT" pitchFamily="34" charset="0"/>
              </a:rPr>
              <a:t>loss and p</a:t>
            </a:r>
            <a:r>
              <a:rPr lang="en-US" sz="2400" dirty="0" smtClean="0">
                <a:latin typeface="Gill Sans MT" pitchFamily="34" charset="0"/>
              </a:rPr>
              <a:t>reservation are not all-or-nothing phenomena</a:t>
            </a:r>
            <a:endParaRPr lang="en-US" sz="2400" dirty="0" smtClean="0">
              <a:latin typeface="Gill Sans MT" pitchFamily="34" charset="0"/>
            </a:endParaRPr>
          </a:p>
          <a:p>
            <a:endParaRPr lang="en-US" sz="2400" dirty="0" smtClean="0">
              <a:latin typeface="Gill Sans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" y="1460896"/>
            <a:ext cx="2346960" cy="2377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52" y="1464099"/>
            <a:ext cx="3127248" cy="2377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64099"/>
            <a:ext cx="2907792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Florida’s Preservation Initiative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280017" y="1524000"/>
            <a:ext cx="8229600" cy="3581400"/>
          </a:xfrm>
        </p:spPr>
        <p:txBody>
          <a:bodyPr/>
          <a:lstStyle/>
          <a:p>
            <a:r>
              <a:rPr lang="en-US" sz="2400" dirty="0" smtClean="0">
                <a:latin typeface="Gill Sans MT" pitchFamily="34" charset="0"/>
              </a:rPr>
              <a:t>52 developments, 5,121 assisted units, including 3,117 with HUD or RD project-based rental assistance</a:t>
            </a:r>
          </a:p>
          <a:p>
            <a:r>
              <a:rPr lang="en-US" sz="2400" dirty="0" smtClean="0">
                <a:latin typeface="Gill Sans MT" pitchFamily="34" charset="0"/>
              </a:rPr>
              <a:t>Most target special populations or add ELI/special needs units</a:t>
            </a:r>
          </a:p>
          <a:p>
            <a:endParaRPr lang="en-US" sz="2400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Affordable Housing Suitability Model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80017" y="3962400"/>
            <a:ext cx="8229600" cy="1143000"/>
          </a:xfrm>
        </p:spPr>
        <p:txBody>
          <a:bodyPr/>
          <a:lstStyle/>
          <a:p>
            <a:r>
              <a:rPr lang="en-US" sz="2400" dirty="0" smtClean="0">
                <a:latin typeface="Gill Sans MT" pitchFamily="34" charset="0"/>
              </a:rPr>
              <a:t>GIS-based model to evaluate suitability of parcels for affordable housing development, preservation</a:t>
            </a:r>
          </a:p>
          <a:p>
            <a:endParaRPr lang="en-US" sz="2400" dirty="0" smtClean="0"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Affordable Housing Suitability Model</a:t>
            </a:r>
            <a:endParaRPr lang="en-US" dirty="0" smtClean="0">
              <a:latin typeface="Bookman Old Style" pitchFamily="18" charset="0"/>
            </a:endParaRPr>
          </a:p>
        </p:txBody>
      </p:sp>
      <p:pic>
        <p:nvPicPr>
          <p:cNvPr id="3074" name="Picture 2" descr="\\dcp-file-01\home\aray\AHI Research and Planning\HUD 2013 presentation\tr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19300"/>
            <a:ext cx="5029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1447614"/>
            <a:ext cx="76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</a:rPr>
              <a:t>LPI and AHI Properties by Transit Accessibility, Orange County</a:t>
            </a:r>
            <a:endParaRPr lang="en-US" sz="16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14238</TotalTime>
  <Words>332</Words>
  <Application>Microsoft Office PowerPoint</Application>
  <PresentationFormat>On-screen Show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1_Origin</vt:lpstr>
      <vt:lpstr>Preserving Affordable Rental Housing Research and Data from Florida</vt:lpstr>
      <vt:lpstr>Assisted Housing Inventory (AHI)</vt:lpstr>
      <vt:lpstr>Lost Properties Inventory (LPI)</vt:lpstr>
      <vt:lpstr>LPI: Tracking Losses Over Time</vt:lpstr>
      <vt:lpstr>LPI: What happens after subsidies are gone?</vt:lpstr>
      <vt:lpstr>LPI: Other lessons learned</vt:lpstr>
      <vt:lpstr>Florida’s Preservation Initiative</vt:lpstr>
      <vt:lpstr>Affordable Housing Suitability Model</vt:lpstr>
      <vt:lpstr>Affordable Housing Suitability Model</vt:lpstr>
      <vt:lpstr>Affordable Housing Suitability Model</vt:lpstr>
      <vt:lpstr>Affordable Housing Suitability Model</vt:lpstr>
      <vt:lpstr>Affordable Housing Suitability Model</vt:lpstr>
      <vt:lpstr>Contact Information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AFTER SUBSIDIES: UNDERSTANDING THE TRAJECTORIES OF FORMERLY ASSISTED HOUSING IN FLORIDA</dc:title>
  <dc:creator>Ray,Anne L</dc:creator>
  <cp:lastModifiedBy>Ray,Anne L</cp:lastModifiedBy>
  <cp:revision>185</cp:revision>
  <dcterms:created xsi:type="dcterms:W3CDTF">2011-02-18T02:03:55Z</dcterms:created>
  <dcterms:modified xsi:type="dcterms:W3CDTF">2013-06-26T17:06:01Z</dcterms:modified>
</cp:coreProperties>
</file>