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</p:sldMasterIdLst>
  <p:notesMasterIdLst>
    <p:notesMasterId r:id="rId11"/>
  </p:notesMasterIdLst>
  <p:sldIdLst>
    <p:sldId id="257" r:id="rId4"/>
    <p:sldId id="297" r:id="rId5"/>
    <p:sldId id="300" r:id="rId6"/>
    <p:sldId id="285" r:id="rId7"/>
    <p:sldId id="301" r:id="rId8"/>
    <p:sldId id="306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254" y="7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6/25/2024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651110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Tw Cen MT" panose="020B0602020104020603" pitchFamily="34" charset="0"/>
              </a:rPr>
              <a:t>Data for Housing Action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June 5, 2023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51AF3E5-B768-5F9F-52CB-FDF4BB9314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9" b="21381"/>
          <a:stretch/>
        </p:blipFill>
        <p:spPr>
          <a:xfrm>
            <a:off x="1" y="0"/>
            <a:ext cx="9144000" cy="43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 txBox="1">
            <a:spLocks/>
          </p:cNvSpPr>
          <p:nvPr/>
        </p:nvSpPr>
        <p:spPr>
          <a:xfrm>
            <a:off x="4377381" y="1130067"/>
            <a:ext cx="4444926" cy="27820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Choose one city or county and topic from dropdowns on home page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3844" y="2894894"/>
            <a:ext cx="4572000" cy="25103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Choose topic from top menu, then choose cities and counties from list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829" y="71586"/>
            <a:ext cx="45945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Florida Housing Data Clearinghouse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http://flhousingdata.shimberg.ufl.edu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3" name="Picture 2" descr="Screenshot of Florida Housing Data Clearinghouse home page">
            <a:extLst>
              <a:ext uri="{FF2B5EF4-FFF2-40B4-BE49-F238E27FC236}">
                <a16:creationId xmlns:a16="http://schemas.microsoft.com/office/drawing/2014/main" id="{94E58767-DDCA-A92B-4A61-6BB8617FB3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90" y="1130067"/>
            <a:ext cx="3353453" cy="26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creenshot of web page with list of Florida counties with checkboxes">
            <a:extLst>
              <a:ext uri="{FF2B5EF4-FFF2-40B4-BE49-F238E27FC236}">
                <a16:creationId xmlns:a16="http://schemas.microsoft.com/office/drawing/2014/main" id="{0D88A7EA-BA70-4867-1B59-DB5553400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90" y="4107603"/>
            <a:ext cx="3297707" cy="259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0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9829" y="71586"/>
            <a:ext cx="3833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http://flhousingdata.shimberg.ufl.edu</a:t>
            </a:r>
          </a:p>
        </p:txBody>
      </p:sp>
      <p:grpSp>
        <p:nvGrpSpPr>
          <p:cNvPr id="3" name="Group 2" descr="Screenshot of Florida Housing Data Clearinghouse results page with tables">
            <a:extLst>
              <a:ext uri="{FF2B5EF4-FFF2-40B4-BE49-F238E27FC236}">
                <a16:creationId xmlns:a16="http://schemas.microsoft.com/office/drawing/2014/main" id="{BF9CFACC-064D-8C6A-5DDF-A37C955EE7A7}"/>
              </a:ext>
            </a:extLst>
          </p:cNvPr>
          <p:cNvGrpSpPr/>
          <p:nvPr/>
        </p:nvGrpSpPr>
        <p:grpSpPr>
          <a:xfrm>
            <a:off x="239829" y="646980"/>
            <a:ext cx="8748896" cy="5926347"/>
            <a:chOff x="304800" y="1035170"/>
            <a:chExt cx="8574311" cy="57417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1035170"/>
              <a:ext cx="8574311" cy="5583595"/>
            </a:xfrm>
            <a:prstGeom prst="rect">
              <a:avLst/>
            </a:prstGeom>
          </p:spPr>
        </p:pic>
        <p:sp>
          <p:nvSpPr>
            <p:cNvPr id="12" name="Line Callout 1 11"/>
            <p:cNvSpPr/>
            <p:nvPr/>
          </p:nvSpPr>
          <p:spPr>
            <a:xfrm>
              <a:off x="4073379" y="1407080"/>
              <a:ext cx="2142122" cy="550279"/>
            </a:xfrm>
            <a:prstGeom prst="borderCallout1">
              <a:avLst>
                <a:gd name="adj1" fmla="val 42611"/>
                <a:gd name="adj2" fmla="val -31104"/>
                <a:gd name="adj3" fmla="val 40916"/>
                <a:gd name="adj4" fmla="val -1549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headEnd type="triangl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>
                    <a:lumMod val="40000"/>
                    <a:lumOff val="6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Download all tables into Excel workbook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930" y="1407080"/>
              <a:ext cx="1213299" cy="5369860"/>
            </a:xfrm>
            <a:prstGeom prst="rect">
              <a:avLst/>
            </a:prstGeom>
          </p:spPr>
        </p:pic>
        <p:sp>
          <p:nvSpPr>
            <p:cNvPr id="8" name="Line Callout 1 7"/>
            <p:cNvSpPr/>
            <p:nvPr/>
          </p:nvSpPr>
          <p:spPr>
            <a:xfrm>
              <a:off x="714828" y="3917111"/>
              <a:ext cx="941444" cy="1008225"/>
            </a:xfrm>
            <a:prstGeom prst="borderCallout1">
              <a:avLst>
                <a:gd name="adj1" fmla="val -7014"/>
                <a:gd name="adj2" fmla="val -30188"/>
                <a:gd name="adj3" fmla="val 40916"/>
                <a:gd name="adj4" fmla="val -1549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headEnd type="triangl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>
                    <a:lumMod val="40000"/>
                    <a:lumOff val="6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Jump between tables on the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22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74298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Clearinghouse Datasets: The Big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303" y="906399"/>
            <a:ext cx="8001000" cy="5528094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Needs Assessment</a:t>
            </a:r>
          </a:p>
          <a:p>
            <a:pPr marL="501650" lvl="2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Housing needs; tenure, income, cost burden, demographics</a:t>
            </a:r>
          </a:p>
          <a:p>
            <a:pPr marL="501650" lvl="2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Census data on housing supply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Property Appraiser Parcels and Sales</a:t>
            </a:r>
          </a:p>
          <a:p>
            <a:pPr marL="501650" lvl="2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20+ year history of tax rolls and property sales</a:t>
            </a:r>
          </a:p>
          <a:p>
            <a:pPr marL="501650" lvl="2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Owner name &amp; address, homestead status, housing type, year built, value, sales history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Assisted Housing Inventory</a:t>
            </a:r>
          </a:p>
          <a:p>
            <a:pPr marL="501650" lvl="2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Property-level database of affordable rental housing subsidized by Florida Housing Finance Corp, HUD, USDA Rural Development, and local housing finance authorities</a:t>
            </a: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74298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Other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303" y="906399"/>
            <a:ext cx="8001000" cy="5528094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HUD/Florida Housing income and rent limits (% AMI)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FEMA assistance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Mortgage Disclosure Act (lending)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Mobile home parks &amp; condo developments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Wage &amp; housing cost comparisons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Employment, unemployment &amp; wages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Homeless individual, families &amp; student counts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Eviction &amp; foreclosure filings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00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2577" y="226860"/>
            <a:ext cx="85911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Additional Resources on Shimberg Center Publications page: Rental Market Study, county presentations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http://shimberg.ufl.edu/publications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B02FBB-5AC5-4F7D-F6CE-2515197B4BE0}"/>
              </a:ext>
            </a:extLst>
          </p:cNvPr>
          <p:cNvGrpSpPr/>
          <p:nvPr/>
        </p:nvGrpSpPr>
        <p:grpSpPr>
          <a:xfrm>
            <a:off x="222577" y="1482572"/>
            <a:ext cx="7634544" cy="5148568"/>
            <a:chOff x="330319" y="1231305"/>
            <a:chExt cx="7907907" cy="53998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EB6A4D-A606-DF4C-244A-9A4AAA86C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319" y="1231305"/>
              <a:ext cx="4179895" cy="5399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ACCA757-5BCB-3B52-AE84-EF5C6F8A50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35567" y="1231305"/>
              <a:ext cx="3602659" cy="2847766"/>
              <a:chOff x="5354028" y="1572627"/>
              <a:chExt cx="3674878" cy="290485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1F61856-5162-9D53-6133-FCA694ADF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0806" y="2179729"/>
                <a:ext cx="3048100" cy="22977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DD6BF6F-EE1B-98D9-1483-2A5E574C32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534"/>
              <a:stretch/>
            </p:blipFill>
            <p:spPr>
              <a:xfrm>
                <a:off x="5354028" y="1572627"/>
                <a:ext cx="3091375" cy="22977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5835724-AFE8-8EA4-A001-4E804CBE3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2923" y="4153207"/>
              <a:ext cx="3195138" cy="2477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2852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14300" y="4713299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Anne Ray, 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352-273-1195 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sym typeface="Symbol" panose="05050102010706020507" pitchFamily="18" charset="2"/>
              </a:rPr>
              <a:t>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sym typeface="Symbol" panose="05050102010706020507" pitchFamily="18" charset="2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22DD98-2DC2-3467-B06B-8BEB438970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9" b="21381"/>
          <a:stretch/>
        </p:blipFill>
        <p:spPr>
          <a:xfrm>
            <a:off x="1" y="0"/>
            <a:ext cx="9144000" cy="43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35479</TotalTime>
  <Words>273</Words>
  <Application>Microsoft Office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Gill Sans MT</vt:lpstr>
      <vt:lpstr>Tw Cen MT</vt:lpstr>
      <vt:lpstr>Wingdings</vt:lpstr>
      <vt:lpstr>Wingdings 3</vt:lpstr>
      <vt:lpstr>Office Theme</vt:lpstr>
      <vt:lpstr>1_Office Theme</vt:lpstr>
      <vt:lpstr>1_Origin</vt:lpstr>
      <vt:lpstr>PowerPoint Presentation</vt:lpstr>
      <vt:lpstr>PowerPoint Presentation</vt:lpstr>
      <vt:lpstr>PowerPoint Presentation</vt:lpstr>
      <vt:lpstr>Clearinghouse Datasets: The Big 3</vt:lpstr>
      <vt:lpstr>Other Datasets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273</cp:revision>
  <cp:lastPrinted>2023-04-13T16:00:22Z</cp:lastPrinted>
  <dcterms:created xsi:type="dcterms:W3CDTF">2021-07-20T20:40:42Z</dcterms:created>
  <dcterms:modified xsi:type="dcterms:W3CDTF">2024-06-25T19:39:30Z</dcterms:modified>
</cp:coreProperties>
</file>