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02" r:id="rId2"/>
  </p:sldMasterIdLst>
  <p:notesMasterIdLst>
    <p:notesMasterId r:id="rId12"/>
  </p:notesMasterIdLst>
  <p:handoutMasterIdLst>
    <p:handoutMasterId r:id="rId13"/>
  </p:handoutMasterIdLst>
  <p:sldIdLst>
    <p:sldId id="448" r:id="rId3"/>
    <p:sldId id="435" r:id="rId4"/>
    <p:sldId id="451" r:id="rId5"/>
    <p:sldId id="447" r:id="rId6"/>
    <p:sldId id="450" r:id="rId7"/>
    <p:sldId id="430" r:id="rId8"/>
    <p:sldId id="444" r:id="rId9"/>
    <p:sldId id="449" r:id="rId10"/>
    <p:sldId id="426" r:id="rId1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FFFF00"/>
    <a:srgbClr val="FF5050"/>
    <a:srgbClr val="86C4EA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76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338" y="114"/>
      </p:cViewPr>
      <p:guideLst>
        <p:guide orient="horz" pos="57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-1908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ufl.edu\dcp\Home\aray\Class%20and%20Conference%20Presentations\COSA%20St%20Lucie%20Co%20February%202019\St%20Lucie%20stats%20ar020119%20v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 i cb all'!$M$24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14,835 households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628916502624673"/>
                      <c:h val="0.141589245681945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BF6-47E0-B525-906642B50AC9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12,983 households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108083169291333"/>
                      <c:h val="0.141589245681945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BF6-47E0-B525-906642B50A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Trebuchet MS" panose="020B0603020202020204" pitchFamily="34" charset="0"/>
                    <a:ea typeface="+mn-ea"/>
                    <a:cs typeface="Mongolian Baiti" panose="03000500000000000000" pitchFamily="66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 i cb all'!$L$25:$L$26</c:f>
              <c:strCache>
                <c:ptCount val="2"/>
                <c:pt idx="0">
                  <c:v>Owner</c:v>
                </c:pt>
                <c:pt idx="1">
                  <c:v>Renter</c:v>
                </c:pt>
              </c:strCache>
            </c:strRef>
          </c:cat>
          <c:val>
            <c:numRef>
              <c:f>'t i cb all'!$M$25:$M$26</c:f>
              <c:numCache>
                <c:formatCode>_(* #,##0_);_(* \(#,##0\);_(* "-"??_);_(@_)</c:formatCode>
                <c:ptCount val="2"/>
                <c:pt idx="0">
                  <c:v>14835</c:v>
                </c:pt>
                <c:pt idx="1">
                  <c:v>12983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F6-47E0-B525-906642B50AC9}"/>
            </c:ext>
          </c:extLst>
        </c:ser>
        <c:ser>
          <c:idx val="1"/>
          <c:order val="1"/>
          <c:tx>
            <c:strRef>
              <c:f>'t i cb all'!$N$24</c:f>
              <c:strCache>
                <c:ptCount val="1"/>
                <c:pt idx="0">
                  <c:v>Not Cost Burdened</c:v>
                </c:pt>
              </c:strCache>
            </c:strRef>
          </c:tx>
          <c:spPr>
            <a:pattFill prst="wdUpDiag">
              <a:fgClr>
                <a:schemeClr val="tx2">
                  <a:lumMod val="20000"/>
                  <a:lumOff val="80000"/>
                </a:schemeClr>
              </a:fgClr>
              <a:bgClr>
                <a:schemeClr val="bg2"/>
              </a:bgClr>
            </a:pattFill>
            <a:ln>
              <a:solidFill>
                <a:schemeClr val="accent1">
                  <a:lumMod val="75000"/>
                </a:schemeClr>
              </a:solidFill>
              <a:prstDash val="dash"/>
            </a:ln>
            <a:effectLst/>
          </c:spPr>
          <c:invertIfNegative val="0"/>
          <c:dLbls>
            <c:dLbl>
              <c:idx val="0"/>
              <c:layout>
                <c:manualLayout>
                  <c:x val="-2.4569389763779807E-3"/>
                  <c:y val="-4.271975681874327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17,559 households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53916502624668"/>
                      <c:h val="0.16347107904360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BF6-47E0-B525-906642B50AC9}"/>
                </c:ext>
              </c:extLst>
            </c:dLbl>
            <c:dLbl>
              <c:idx val="1"/>
              <c:layout>
                <c:manualLayout>
                  <c:x val="1.3840428149606204E-2"/>
                  <c:y val="-5.639644110071652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2,375 households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951833169291336"/>
                      <c:h val="0.141589245681945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BF6-47E0-B525-906642B50A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Mongolian Baiti" panose="03000500000000000000" pitchFamily="66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 i cb all'!$L$25:$L$26</c:f>
              <c:strCache>
                <c:ptCount val="2"/>
                <c:pt idx="0">
                  <c:v>Owner</c:v>
                </c:pt>
                <c:pt idx="1">
                  <c:v>Renter</c:v>
                </c:pt>
              </c:strCache>
            </c:strRef>
          </c:cat>
          <c:val>
            <c:numRef>
              <c:f>'t i cb all'!$N$25:$N$26</c:f>
              <c:numCache>
                <c:formatCode>_(* #,##0_);_(* \(#,##0\);_(* "-"??_);_(@_)</c:formatCode>
                <c:ptCount val="2"/>
                <c:pt idx="0">
                  <c:v>17559</c:v>
                </c:pt>
                <c:pt idx="1">
                  <c:v>2375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F6-47E0-B525-906642B50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100"/>
        <c:axId val="443248424"/>
        <c:axId val="443725064"/>
      </c:barChart>
      <c:catAx>
        <c:axId val="443248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Mongolian Baiti" panose="03000500000000000000" pitchFamily="66" charset="0"/>
              </a:defRPr>
            </a:pPr>
            <a:endParaRPr lang="en-US"/>
          </a:p>
        </c:txPr>
        <c:crossAx val="443725064"/>
        <c:crosses val="autoZero"/>
        <c:auto val="1"/>
        <c:lblAlgn val="ctr"/>
        <c:lblOffset val="100"/>
        <c:noMultiLvlLbl val="0"/>
      </c:catAx>
      <c:valAx>
        <c:axId val="443725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Mongolian Baiti" panose="03000500000000000000" pitchFamily="66" charset="0"/>
              </a:defRPr>
            </a:pPr>
            <a:endParaRPr lang="en-US"/>
          </a:p>
        </c:txPr>
        <c:crossAx val="443248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139066601049874E-2"/>
          <c:y val="0.8248161379917458"/>
          <c:w val="0.93386749507874012"/>
          <c:h val="0.158957455512069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Mongolian Baiti" panose="03000500000000000000" pitchFamily="66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noFill/>
    </a:ln>
    <a:effectLst/>
  </c:spPr>
  <c:txPr>
    <a:bodyPr/>
    <a:lstStyle/>
    <a:p>
      <a:pPr>
        <a:defRPr sz="1400">
          <a:latin typeface="Trebuchet MS" panose="020B0603020202020204" pitchFamily="34" charset="0"/>
          <a:cs typeface="Mongolian Baiti" panose="03000500000000000000" pitchFamily="66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969106320726"/>
          <c:y val="2.4780179073360501E-2"/>
          <c:w val="0.87073034723118603"/>
          <c:h val="0.754101626411867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'Affordable &amp; Available'!$H$42</c:f>
              <c:strCache>
                <c:ptCount val="1"/>
                <c:pt idx="0">
                  <c:v>Units, Affordable and Available (Occupied by household at or below income threshold or vacant)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Tw Cen MT" panose="020B0602020104020603" pitchFamily="34" charset="0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CF27-43D9-B0E0-C126756A72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'Affordable &amp; Available'!$G$43:$G$46</c:f>
              <c:strCache>
                <c:ptCount val="4"/>
                <c:pt idx="0">
                  <c:v>0-30% AMI</c:v>
                </c:pt>
                <c:pt idx="1">
                  <c:v>0-50% AMI</c:v>
                </c:pt>
                <c:pt idx="2">
                  <c:v>0-80% AMI</c:v>
                </c:pt>
                <c:pt idx="3">
                  <c:v>0-120% AMI</c:v>
                </c:pt>
              </c:strCache>
            </c:strRef>
          </c:cat>
          <c:val>
            <c:numRef>
              <c:f>'Affordable &amp; Available'!$H$43:$H$46</c:f>
              <c:numCache>
                <c:formatCode>#,##0</c:formatCode>
                <c:ptCount val="4"/>
                <c:pt idx="0">
                  <c:v>752</c:v>
                </c:pt>
                <c:pt idx="1">
                  <c:v>3589</c:v>
                </c:pt>
                <c:pt idx="2">
                  <c:v>13225</c:v>
                </c:pt>
                <c:pt idx="3">
                  <c:v>27677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27-43D9-B0E0-C126756A72B0}"/>
            </c:ext>
          </c:extLst>
        </c:ser>
        <c:ser>
          <c:idx val="1"/>
          <c:order val="1"/>
          <c:tx>
            <c:strRef>
              <c:f>'Affordable &amp; Available'!$I$42</c:f>
              <c:strCache>
                <c:ptCount val="1"/>
                <c:pt idx="0">
                  <c:v>Units, Affordable not Available (Occupied by household above income threshold)</c:v>
                </c:pt>
              </c:strCache>
            </c:strRef>
          </c:tx>
          <c:spPr>
            <a:pattFill prst="wdUpDiag">
              <a:fgClr>
                <a:schemeClr val="bg2">
                  <a:lumMod val="90000"/>
                </a:schemeClr>
              </a:fgClr>
              <a:bgClr>
                <a:schemeClr val="bg2"/>
              </a:bgClr>
            </a:patt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.10567300899595532"/>
                  <c:y val="-5.348802924921674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F27-43D9-B0E0-C126756A72B0}"/>
                </c:ext>
              </c:extLst>
            </c:dLbl>
            <c:dLbl>
              <c:idx val="2"/>
              <c:layout>
                <c:manualLayout>
                  <c:x val="-2.976190476190476E-3"/>
                  <c:y val="-1.8574265303188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F27-43D9-B0E0-C126756A72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0000"/>
                    </a:solidFill>
                    <a:latin typeface="Tw Cen MT" panose="020B0602020104020603" pitchFamily="34" charset="0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'Affordable &amp; Available'!$G$43:$G$46</c:f>
              <c:strCache>
                <c:ptCount val="4"/>
                <c:pt idx="0">
                  <c:v>0-30% AMI</c:v>
                </c:pt>
                <c:pt idx="1">
                  <c:v>0-50% AMI</c:v>
                </c:pt>
                <c:pt idx="2">
                  <c:v>0-80% AMI</c:v>
                </c:pt>
                <c:pt idx="3">
                  <c:v>0-120% AMI</c:v>
                </c:pt>
              </c:strCache>
            </c:strRef>
          </c:cat>
          <c:val>
            <c:numRef>
              <c:f>'Affordable &amp; Available'!$I$43:$I$46</c:f>
              <c:numCache>
                <c:formatCode>#,##0</c:formatCode>
                <c:ptCount val="4"/>
                <c:pt idx="0">
                  <c:v>702</c:v>
                </c:pt>
                <c:pt idx="1">
                  <c:v>1857</c:v>
                </c:pt>
                <c:pt idx="2">
                  <c:v>6071</c:v>
                </c:pt>
                <c:pt idx="3">
                  <c:v>7171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27-43D9-B0E0-C126756A72B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4"/>
        <c:overlap val="100"/>
        <c:axId val="1909744944"/>
        <c:axId val="1909749520"/>
      </c:barChart>
      <c:lineChart>
        <c:grouping val="standard"/>
        <c:varyColors val="0"/>
        <c:ser>
          <c:idx val="2"/>
          <c:order val="2"/>
          <c:tx>
            <c:strRef>
              <c:f>'Affordable &amp; Available'!$J$42</c:f>
              <c:strCache>
                <c:ptCount val="1"/>
                <c:pt idx="0">
                  <c:v>Total Renter Households in Income Group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</c:spPr>
          <c:marker>
            <c:symbol val="square"/>
            <c:size val="9"/>
            <c:spPr>
              <a:solidFill>
                <a:srgbClr val="C00000"/>
              </a:solidFill>
              <a:ln w="6350" cap="flat" cmpd="sng" algn="ctr">
                <a:solidFill>
                  <a:schemeClr val="accent3"/>
                </a:solidFill>
                <a:prstDash val="solid"/>
                <a:round/>
              </a:ln>
              <a:effectLst/>
            </c:spPr>
          </c:marker>
          <c:dLbls>
            <c:dLbl>
              <c:idx val="2"/>
              <c:layout>
                <c:manualLayout>
                  <c:x val="5.590918239388850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F27-43D9-B0E0-C126756A72B0}"/>
                </c:ext>
              </c:extLst>
            </c:dLbl>
            <c:dLbl>
              <c:idx val="3"/>
              <c:layout>
                <c:manualLayout>
                  <c:x val="4.6548956661316199E-2"/>
                  <c:y val="-8.90868596881964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F27-43D9-B0E0-C126756A72B0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0000"/>
                    </a:solidFill>
                    <a:latin typeface="Tw Cen MT" panose="020B0602020104020603" pitchFamily="34" charset="0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'Affordable &amp; Available'!$G$43:$G$46</c:f>
              <c:strCache>
                <c:ptCount val="4"/>
                <c:pt idx="0">
                  <c:v>0-30% AMI</c:v>
                </c:pt>
                <c:pt idx="1">
                  <c:v>0-50% AMI</c:v>
                </c:pt>
                <c:pt idx="2">
                  <c:v>0-80% AMI</c:v>
                </c:pt>
                <c:pt idx="3">
                  <c:v>0-120% AMI</c:v>
                </c:pt>
              </c:strCache>
            </c:strRef>
          </c:cat>
          <c:val>
            <c:numRef>
              <c:f>'Affordable &amp; Available'!$J$43:$J$46</c:f>
              <c:numCache>
                <c:formatCode>#,##0</c:formatCode>
                <c:ptCount val="4"/>
                <c:pt idx="0">
                  <c:v>3403</c:v>
                </c:pt>
                <c:pt idx="1">
                  <c:v>8205</c:v>
                </c:pt>
                <c:pt idx="2">
                  <c:v>15358</c:v>
                </c:pt>
                <c:pt idx="3">
                  <c:v>24251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F27-43D9-B0E0-C126756A72B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09744944"/>
        <c:axId val="1909749520"/>
      </c:lineChart>
      <c:catAx>
        <c:axId val="1909744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Tw Cen MT" panose="020B0602020104020603" pitchFamily="34" charset="0"/>
                <a:ea typeface="Calibri"/>
                <a:cs typeface="Calibri"/>
              </a:defRPr>
            </a:pPr>
            <a:endParaRPr lang="en-US"/>
          </a:p>
        </c:txPr>
        <c:crossAx val="1909749520"/>
        <c:crosses val="autoZero"/>
        <c:auto val="1"/>
        <c:lblAlgn val="ctr"/>
        <c:lblOffset val="100"/>
        <c:noMultiLvlLbl val="0"/>
      </c:catAx>
      <c:valAx>
        <c:axId val="1909749520"/>
        <c:scaling>
          <c:orientation val="minMax"/>
          <c:max val="3500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Tw Cen MT" panose="020B0602020104020603" pitchFamily="34" charset="0"/>
                <a:ea typeface="Calibri"/>
                <a:cs typeface="Calibri"/>
              </a:defRPr>
            </a:pPr>
            <a:endParaRPr lang="en-US"/>
          </a:p>
        </c:txPr>
        <c:crossAx val="190974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5415579046080997E-2"/>
          <c:y val="0.84393570792845696"/>
          <c:w val="0.91642960568847498"/>
          <c:h val="0.1398628533327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Tw Cen MT" panose="020B0602020104020603" pitchFamily="34" charset="0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 w="6350" cap="flat" cmpd="sng" algn="ctr">
      <a:noFill/>
      <a:prstDash val="solid"/>
      <a:round/>
    </a:ln>
    <a:effectLst/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Tw Cen MT" panose="020B0602020104020603" pitchFamily="34" charset="0"/>
          <a:ea typeface="Calibri"/>
          <a:cs typeface="Calibri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3"/>
          <c:order val="3"/>
          <c:tx>
            <c:strRef>
              <c:f>'med price'!$D$2</c:f>
              <c:strCache>
                <c:ptCount val="1"/>
                <c:pt idx="0">
                  <c:v>Indian River County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'med price'!$A$3:$A$20</c:f>
              <c:strCach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 (partial)</c:v>
                </c:pt>
              </c:strCache>
            </c:strRef>
          </c:cat>
          <c:val>
            <c:numRef>
              <c:f>'med price'!$D$3:$D$20</c:f>
              <c:numCache>
                <c:formatCode>"$"#,##0</c:formatCode>
                <c:ptCount val="18"/>
                <c:pt idx="0">
                  <c:v>168976</c:v>
                </c:pt>
                <c:pt idx="1">
                  <c:v>176504</c:v>
                </c:pt>
                <c:pt idx="2">
                  <c:v>193025</c:v>
                </c:pt>
                <c:pt idx="3">
                  <c:v>225754</c:v>
                </c:pt>
                <c:pt idx="4">
                  <c:v>274380</c:v>
                </c:pt>
                <c:pt idx="5">
                  <c:v>290532</c:v>
                </c:pt>
                <c:pt idx="6">
                  <c:v>276532</c:v>
                </c:pt>
                <c:pt idx="7">
                  <c:v>214263</c:v>
                </c:pt>
                <c:pt idx="8">
                  <c:v>196371</c:v>
                </c:pt>
                <c:pt idx="9">
                  <c:v>174216</c:v>
                </c:pt>
                <c:pt idx="10">
                  <c:v>169780</c:v>
                </c:pt>
                <c:pt idx="11">
                  <c:v>165545</c:v>
                </c:pt>
                <c:pt idx="12">
                  <c:v>181849</c:v>
                </c:pt>
                <c:pt idx="13">
                  <c:v>196907</c:v>
                </c:pt>
                <c:pt idx="14">
                  <c:v>210329</c:v>
                </c:pt>
                <c:pt idx="15">
                  <c:v>217981</c:v>
                </c:pt>
                <c:pt idx="16">
                  <c:v>238969</c:v>
                </c:pt>
                <c:pt idx="17">
                  <c:v>233000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87-488C-99C3-B68D28F07DDD}"/>
            </c:ext>
          </c:extLst>
        </c:ser>
        <c:ser>
          <c:idx val="4"/>
          <c:order val="4"/>
          <c:tx>
            <c:strRef>
              <c:f>'med price'!$E$2</c:f>
              <c:strCache>
                <c:ptCount val="1"/>
                <c:pt idx="0">
                  <c:v>Martin County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'med price'!$A$3:$A$20</c:f>
              <c:strCach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 (partial)</c:v>
                </c:pt>
              </c:strCache>
            </c:strRef>
          </c:cat>
          <c:val>
            <c:numRef>
              <c:f>'med price'!$E$3:$E$20</c:f>
              <c:numCache>
                <c:formatCode>"$"#,##0</c:formatCode>
                <c:ptCount val="18"/>
                <c:pt idx="0">
                  <c:v>232342</c:v>
                </c:pt>
                <c:pt idx="1">
                  <c:v>256305</c:v>
                </c:pt>
                <c:pt idx="2">
                  <c:v>300713</c:v>
                </c:pt>
                <c:pt idx="3">
                  <c:v>356245</c:v>
                </c:pt>
                <c:pt idx="4">
                  <c:v>408380</c:v>
                </c:pt>
                <c:pt idx="5">
                  <c:v>430606</c:v>
                </c:pt>
                <c:pt idx="6">
                  <c:v>378729</c:v>
                </c:pt>
                <c:pt idx="7">
                  <c:v>298230</c:v>
                </c:pt>
                <c:pt idx="8">
                  <c:v>261440</c:v>
                </c:pt>
                <c:pt idx="9">
                  <c:v>257125</c:v>
                </c:pt>
                <c:pt idx="10">
                  <c:v>228072</c:v>
                </c:pt>
                <c:pt idx="11">
                  <c:v>238818</c:v>
                </c:pt>
                <c:pt idx="12">
                  <c:v>267424</c:v>
                </c:pt>
                <c:pt idx="13">
                  <c:v>289568</c:v>
                </c:pt>
                <c:pt idx="14">
                  <c:v>294460</c:v>
                </c:pt>
                <c:pt idx="15">
                  <c:v>306357</c:v>
                </c:pt>
                <c:pt idx="16">
                  <c:v>330489</c:v>
                </c:pt>
                <c:pt idx="17">
                  <c:v>330000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A87-488C-99C3-B68D28F07DDD}"/>
            </c:ext>
          </c:extLst>
        </c:ser>
        <c:ser>
          <c:idx val="5"/>
          <c:order val="5"/>
          <c:tx>
            <c:strRef>
              <c:f>'med price'!$F$2</c:f>
              <c:strCache>
                <c:ptCount val="1"/>
                <c:pt idx="0">
                  <c:v>Palm Beach County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'med price'!$A$3:$A$20</c:f>
              <c:strCach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 (partial)</c:v>
                </c:pt>
              </c:strCache>
            </c:strRef>
          </c:cat>
          <c:val>
            <c:numRef>
              <c:f>'med price'!$F$3:$F$20</c:f>
              <c:numCache>
                <c:formatCode>"$"#,##0</c:formatCode>
                <c:ptCount val="18"/>
                <c:pt idx="0">
                  <c:v>245001</c:v>
                </c:pt>
                <c:pt idx="1">
                  <c:v>273647</c:v>
                </c:pt>
                <c:pt idx="2">
                  <c:v>324641</c:v>
                </c:pt>
                <c:pt idx="3">
                  <c:v>390550</c:v>
                </c:pt>
                <c:pt idx="4">
                  <c:v>472190</c:v>
                </c:pt>
                <c:pt idx="5">
                  <c:v>463615</c:v>
                </c:pt>
                <c:pt idx="6">
                  <c:v>444822</c:v>
                </c:pt>
                <c:pt idx="7">
                  <c:v>330080</c:v>
                </c:pt>
                <c:pt idx="8">
                  <c:v>278753</c:v>
                </c:pt>
                <c:pt idx="9">
                  <c:v>271962</c:v>
                </c:pt>
                <c:pt idx="10">
                  <c:v>260433</c:v>
                </c:pt>
                <c:pt idx="11">
                  <c:v>251845</c:v>
                </c:pt>
                <c:pt idx="12">
                  <c:v>299515</c:v>
                </c:pt>
                <c:pt idx="13">
                  <c:v>327476</c:v>
                </c:pt>
                <c:pt idx="14">
                  <c:v>339681</c:v>
                </c:pt>
                <c:pt idx="15">
                  <c:v>332319</c:v>
                </c:pt>
                <c:pt idx="16">
                  <c:v>345742</c:v>
                </c:pt>
                <c:pt idx="17">
                  <c:v>353500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A87-488C-99C3-B68D28F07DDD}"/>
            </c:ext>
          </c:extLst>
        </c:ser>
        <c:ser>
          <c:idx val="6"/>
          <c:order val="6"/>
          <c:tx>
            <c:strRef>
              <c:f>'med price'!$G$2</c:f>
              <c:strCache>
                <c:ptCount val="1"/>
                <c:pt idx="0">
                  <c:v>St. Lucie County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2700000" vert="horz"/>
              <a:lstStyle/>
              <a:p>
                <a:pPr>
                  <a:defRPr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'med price'!$A$3:$A$20</c:f>
              <c:strCach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 (partial)</c:v>
                </c:pt>
              </c:strCache>
            </c:strRef>
          </c:cat>
          <c:val>
            <c:numRef>
              <c:f>'med price'!$G$3:$G$20</c:f>
              <c:numCache>
                <c:formatCode>"$"#,##0</c:formatCode>
                <c:ptCount val="18"/>
                <c:pt idx="0">
                  <c:v>137645</c:v>
                </c:pt>
                <c:pt idx="1">
                  <c:v>158078</c:v>
                </c:pt>
                <c:pt idx="2">
                  <c:v>189368</c:v>
                </c:pt>
                <c:pt idx="3">
                  <c:v>230768</c:v>
                </c:pt>
                <c:pt idx="4">
                  <c:v>296076</c:v>
                </c:pt>
                <c:pt idx="5">
                  <c:v>308459</c:v>
                </c:pt>
                <c:pt idx="6">
                  <c:v>276412</c:v>
                </c:pt>
                <c:pt idx="7">
                  <c:v>171410</c:v>
                </c:pt>
                <c:pt idx="8">
                  <c:v>139435</c:v>
                </c:pt>
                <c:pt idx="9">
                  <c:v>122277</c:v>
                </c:pt>
                <c:pt idx="10">
                  <c:v>116363</c:v>
                </c:pt>
                <c:pt idx="11">
                  <c:v>119409</c:v>
                </c:pt>
                <c:pt idx="12">
                  <c:v>134247</c:v>
                </c:pt>
                <c:pt idx="13">
                  <c:v>156156</c:v>
                </c:pt>
                <c:pt idx="14">
                  <c:v>177728</c:v>
                </c:pt>
                <c:pt idx="15">
                  <c:v>207700</c:v>
                </c:pt>
                <c:pt idx="16">
                  <c:v>215733</c:v>
                </c:pt>
                <c:pt idx="17">
                  <c:v>214900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A87-488C-99C3-B68D28F07D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1275072"/>
        <c:axId val="58127311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'med price'!$A$2</c15:sqref>
                        </c15:formulaRef>
                      </c:ext>
                    </c:extLst>
                    <c:strCache>
                      <c:ptCount val="1"/>
                      <c:pt idx="0">
                        <c:v>Year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'med price'!$A$3:$A$20</c15:sqref>
                        </c15:formulaRef>
                      </c:ext>
                    </c:extLst>
                    <c:strCache>
                      <c:ptCount val="18"/>
                      <c:pt idx="0">
                        <c:v>2001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2004</c:v>
                      </c:pt>
                      <c:pt idx="4">
                        <c:v>2005</c:v>
                      </c:pt>
                      <c:pt idx="5">
                        <c:v>2006</c:v>
                      </c:pt>
                      <c:pt idx="6">
                        <c:v>2007</c:v>
                      </c:pt>
                      <c:pt idx="7">
                        <c:v>2008</c:v>
                      </c:pt>
                      <c:pt idx="8">
                        <c:v>2009</c:v>
                      </c:pt>
                      <c:pt idx="9">
                        <c:v>2010</c:v>
                      </c:pt>
                      <c:pt idx="10">
                        <c:v>2011</c:v>
                      </c:pt>
                      <c:pt idx="11">
                        <c:v>2012</c:v>
                      </c:pt>
                      <c:pt idx="12">
                        <c:v>2013</c:v>
                      </c:pt>
                      <c:pt idx="13">
                        <c:v>2014</c:v>
                      </c:pt>
                      <c:pt idx="14">
                        <c:v>2015</c:v>
                      </c:pt>
                      <c:pt idx="15">
                        <c:v>2016</c:v>
                      </c:pt>
                      <c:pt idx="16">
                        <c:v>2017</c:v>
                      </c:pt>
                      <c:pt idx="17">
                        <c:v>2018 (partial)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'med price'!$A$3:$A$20</c15:sqref>
                        </c15:formulaRef>
                      </c:ext>
                    </c:extLst>
                    <c:numCache>
                      <c:formatCode>@</c:formatCode>
                      <c:ptCount val="18"/>
                      <c:pt idx="0">
                        <c:v>2001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2004</c:v>
                      </c:pt>
                      <c:pt idx="4">
                        <c:v>2005</c:v>
                      </c:pt>
                      <c:pt idx="5">
                        <c:v>2006</c:v>
                      </c:pt>
                      <c:pt idx="6">
                        <c:v>2007</c:v>
                      </c:pt>
                      <c:pt idx="7">
                        <c:v>2008</c:v>
                      </c:pt>
                      <c:pt idx="8">
                        <c:v>2009</c:v>
                      </c:pt>
                      <c:pt idx="9">
                        <c:v>2010</c:v>
                      </c:pt>
                      <c:pt idx="10">
                        <c:v>2011</c:v>
                      </c:pt>
                      <c:pt idx="11">
                        <c:v>2012</c:v>
                      </c:pt>
                      <c:pt idx="12">
                        <c:v>2013</c:v>
                      </c:pt>
                      <c:pt idx="13">
                        <c:v>2014</c:v>
                      </c:pt>
                      <c:pt idx="14">
                        <c:v>2015</c:v>
                      </c:pt>
                      <c:pt idx="15">
                        <c:v>2016</c:v>
                      </c:pt>
                      <c:pt idx="16">
                        <c:v>2017</c:v>
                      </c:pt>
                      <c:pt idx="17">
                        <c:v>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FA87-488C-99C3-B68D28F07DDD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'med price'!$B$2</c15:sqref>
                        </c15:formulaRef>
                      </c:ext>
                    </c:extLst>
                    <c:strCache>
                      <c:ptCount val="1"/>
                      <c:pt idx="0">
                        <c:v>Brevard County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'med price'!$A$3:$A$20</c15:sqref>
                        </c15:formulaRef>
                      </c:ext>
                    </c:extLst>
                    <c:strCache>
                      <c:ptCount val="18"/>
                      <c:pt idx="0">
                        <c:v>2001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2004</c:v>
                      </c:pt>
                      <c:pt idx="4">
                        <c:v>2005</c:v>
                      </c:pt>
                      <c:pt idx="5">
                        <c:v>2006</c:v>
                      </c:pt>
                      <c:pt idx="6">
                        <c:v>2007</c:v>
                      </c:pt>
                      <c:pt idx="7">
                        <c:v>2008</c:v>
                      </c:pt>
                      <c:pt idx="8">
                        <c:v>2009</c:v>
                      </c:pt>
                      <c:pt idx="9">
                        <c:v>2010</c:v>
                      </c:pt>
                      <c:pt idx="10">
                        <c:v>2011</c:v>
                      </c:pt>
                      <c:pt idx="11">
                        <c:v>2012</c:v>
                      </c:pt>
                      <c:pt idx="12">
                        <c:v>2013</c:v>
                      </c:pt>
                      <c:pt idx="13">
                        <c:v>2014</c:v>
                      </c:pt>
                      <c:pt idx="14">
                        <c:v>2015</c:v>
                      </c:pt>
                      <c:pt idx="15">
                        <c:v>2016</c:v>
                      </c:pt>
                      <c:pt idx="16">
                        <c:v>2017</c:v>
                      </c:pt>
                      <c:pt idx="17">
                        <c:v>2018 (partial)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'med price'!$B$3:$B$20</c15:sqref>
                        </c15:formulaRef>
                      </c:ext>
                    </c:extLst>
                    <c:numCache>
                      <c:formatCode>"$"#,##0</c:formatCode>
                      <c:ptCount val="18"/>
                      <c:pt idx="0">
                        <c:v>152712</c:v>
                      </c:pt>
                      <c:pt idx="1">
                        <c:v>165421</c:v>
                      </c:pt>
                      <c:pt idx="2">
                        <c:v>177312</c:v>
                      </c:pt>
                      <c:pt idx="3">
                        <c:v>209789</c:v>
                      </c:pt>
                      <c:pt idx="4">
                        <c:v>270743</c:v>
                      </c:pt>
                      <c:pt idx="5">
                        <c:v>272606</c:v>
                      </c:pt>
                      <c:pt idx="6">
                        <c:v>240463</c:v>
                      </c:pt>
                      <c:pt idx="7">
                        <c:v>214263</c:v>
                      </c:pt>
                      <c:pt idx="8">
                        <c:v>178941</c:v>
                      </c:pt>
                      <c:pt idx="9">
                        <c:v>165703</c:v>
                      </c:pt>
                      <c:pt idx="10">
                        <c:v>146840</c:v>
                      </c:pt>
                      <c:pt idx="11">
                        <c:v>146439</c:v>
                      </c:pt>
                      <c:pt idx="12">
                        <c:v>165482</c:v>
                      </c:pt>
                      <c:pt idx="13">
                        <c:v>173741</c:v>
                      </c:pt>
                      <c:pt idx="14">
                        <c:v>189296</c:v>
                      </c:pt>
                      <c:pt idx="15">
                        <c:v>211854</c:v>
                      </c:pt>
                      <c:pt idx="16">
                        <c:v>218529</c:v>
                      </c:pt>
                      <c:pt idx="17">
                        <c:v>215000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FA87-488C-99C3-B68D28F07DDD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'med price'!$C$2</c15:sqref>
                        </c15:formulaRef>
                      </c:ext>
                    </c:extLst>
                    <c:strCache>
                      <c:ptCount val="1"/>
                      <c:pt idx="0">
                        <c:v>Florida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'med price'!$A$3:$A$20</c15:sqref>
                        </c15:formulaRef>
                      </c:ext>
                    </c:extLst>
                    <c:strCache>
                      <c:ptCount val="18"/>
                      <c:pt idx="0">
                        <c:v>2001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2004</c:v>
                      </c:pt>
                      <c:pt idx="4">
                        <c:v>2005</c:v>
                      </c:pt>
                      <c:pt idx="5">
                        <c:v>2006</c:v>
                      </c:pt>
                      <c:pt idx="6">
                        <c:v>2007</c:v>
                      </c:pt>
                      <c:pt idx="7">
                        <c:v>2008</c:v>
                      </c:pt>
                      <c:pt idx="8">
                        <c:v>2009</c:v>
                      </c:pt>
                      <c:pt idx="9">
                        <c:v>2010</c:v>
                      </c:pt>
                      <c:pt idx="10">
                        <c:v>2011</c:v>
                      </c:pt>
                      <c:pt idx="11">
                        <c:v>2012</c:v>
                      </c:pt>
                      <c:pt idx="12">
                        <c:v>2013</c:v>
                      </c:pt>
                      <c:pt idx="13">
                        <c:v>2014</c:v>
                      </c:pt>
                      <c:pt idx="14">
                        <c:v>2015</c:v>
                      </c:pt>
                      <c:pt idx="15">
                        <c:v>2016</c:v>
                      </c:pt>
                      <c:pt idx="16">
                        <c:v>2017</c:v>
                      </c:pt>
                      <c:pt idx="17">
                        <c:v>2018 (partial)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'med price'!$C$3:$C$20</c15:sqref>
                        </c15:formulaRef>
                      </c:ext>
                    </c:extLst>
                    <c:numCache>
                      <c:formatCode>"$"#,##0</c:formatCode>
                      <c:ptCount val="18"/>
                      <c:pt idx="0">
                        <c:v>184888</c:v>
                      </c:pt>
                      <c:pt idx="1">
                        <c:v>196732</c:v>
                      </c:pt>
                      <c:pt idx="2">
                        <c:v>211447</c:v>
                      </c:pt>
                      <c:pt idx="3">
                        <c:v>237497</c:v>
                      </c:pt>
                      <c:pt idx="4">
                        <c:v>288291</c:v>
                      </c:pt>
                      <c:pt idx="5">
                        <c:v>309077</c:v>
                      </c:pt>
                      <c:pt idx="6">
                        <c:v>288555</c:v>
                      </c:pt>
                      <c:pt idx="7">
                        <c:v>225034</c:v>
                      </c:pt>
                      <c:pt idx="8">
                        <c:v>191723</c:v>
                      </c:pt>
                      <c:pt idx="9">
                        <c:v>181701</c:v>
                      </c:pt>
                      <c:pt idx="10">
                        <c:v>170666</c:v>
                      </c:pt>
                      <c:pt idx="11">
                        <c:v>176943</c:v>
                      </c:pt>
                      <c:pt idx="12">
                        <c:v>197894</c:v>
                      </c:pt>
                      <c:pt idx="13">
                        <c:v>212701</c:v>
                      </c:pt>
                      <c:pt idx="14">
                        <c:v>226103</c:v>
                      </c:pt>
                      <c:pt idx="15">
                        <c:v>233662</c:v>
                      </c:pt>
                      <c:pt idx="16">
                        <c:v>240901</c:v>
                      </c:pt>
                      <c:pt idx="17">
                        <c:v>240000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FA87-488C-99C3-B68D28F07DDD}"/>
                  </c:ext>
                </c:extLst>
              </c15:ser>
            </c15:filteredLineSeries>
          </c:ext>
        </c:extLst>
      </c:lineChart>
      <c:catAx>
        <c:axId val="58127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81273112"/>
        <c:crosses val="autoZero"/>
        <c:auto val="1"/>
        <c:lblAlgn val="ctr"/>
        <c:lblOffset val="100"/>
        <c:noMultiLvlLbl val="0"/>
      </c:catAx>
      <c:valAx>
        <c:axId val="581273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8127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zero"/>
    <c:showDLblsOverMax val="0"/>
  </c:chart>
  <c:spPr>
    <a:solidFill>
      <a:srgbClr val="9FB8CD">
        <a:lumMod val="20000"/>
        <a:lumOff val="80000"/>
      </a:srgbClr>
    </a:solidFill>
    <a:ln>
      <a:noFill/>
    </a:ln>
    <a:effectLst/>
  </c:spPr>
  <c:txPr>
    <a:bodyPr/>
    <a:lstStyle/>
    <a:p>
      <a:pPr>
        <a:defRPr>
          <a:latin typeface="Trebuchet MS" panose="020B0603020202020204" pitchFamily="34" charset="0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r>
            <a:rPr lang="en-US" sz="3200" b="1" dirty="0" smtClean="0">
              <a:latin typeface="Trebuchet MS" panose="020B0603020202020204" pitchFamily="34" charset="0"/>
            </a:rPr>
            <a:t>$425-599</a:t>
          </a:r>
          <a:endParaRPr lang="en-US" sz="3200" b="1" dirty="0">
            <a:latin typeface="Trebuchet MS" panose="020B0603020202020204" pitchFamily="34" charset="0"/>
          </a:endParaRP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endParaRPr lang="en-US"/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endParaRPr lang="en-US"/>
        </a:p>
      </dgm:t>
    </dgm:pt>
    <dgm:pt modelId="{1ACD7119-453B-4DD8-B790-97459EA03508}">
      <dgm:prSet phldrT="[Text]"/>
      <dgm:spPr/>
      <dgm:t>
        <a:bodyPr/>
        <a:lstStyle/>
        <a:p>
          <a:pPr marL="0" lvl="1" indent="0" defTabSz="914400">
            <a:lnSpc>
              <a:spcPct val="114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dirty="0" smtClean="0">
              <a:latin typeface="Trebuchet MS" panose="020B0603020202020204" pitchFamily="34" charset="0"/>
            </a:rPr>
            <a:t> Substitute Teachers </a:t>
          </a:r>
          <a:endParaRPr lang="en-US" dirty="0">
            <a:latin typeface="Trebuchet MS" panose="020B0603020202020204" pitchFamily="34" charset="0"/>
          </a:endParaRPr>
        </a:p>
      </dgm:t>
    </dgm:pt>
    <dgm:pt modelId="{929BCF6D-F6AA-432C-8BBE-2DD9A67337E4}" type="parTrans" cxnId="{AB4D2826-841E-40DE-BFBB-ED1DF7E384DE}">
      <dgm:prSet/>
      <dgm:spPr/>
      <dgm:t>
        <a:bodyPr/>
        <a:lstStyle/>
        <a:p>
          <a:endParaRPr lang="en-US"/>
        </a:p>
      </dgm:t>
    </dgm:pt>
    <dgm:pt modelId="{B8239CBD-EFFB-48EB-825B-CB2A8D6CCCDA}" type="sibTrans" cxnId="{AB4D2826-841E-40DE-BFBB-ED1DF7E384DE}">
      <dgm:prSet/>
      <dgm:spPr/>
      <dgm:t>
        <a:bodyPr/>
        <a:lstStyle/>
        <a:p>
          <a:endParaRPr lang="en-US"/>
        </a:p>
      </dgm:t>
    </dgm:pt>
    <dgm:pt modelId="{930452E1-293A-4804-9AD2-E53B94608D56}">
      <dgm:prSet phldrT="[Text]" custT="1"/>
      <dgm:spPr/>
      <dgm:t>
        <a:bodyPr/>
        <a:lstStyle/>
        <a:p>
          <a:r>
            <a:rPr lang="en-US" sz="3200" b="1" dirty="0" smtClean="0">
              <a:latin typeface="Trebuchet MS" panose="020B0603020202020204" pitchFamily="34" charset="0"/>
            </a:rPr>
            <a:t>$600-750</a:t>
          </a:r>
          <a:endParaRPr lang="en-US" sz="3200" b="1" dirty="0">
            <a:latin typeface="Trebuchet MS" panose="020B0603020202020204" pitchFamily="34" charset="0"/>
          </a:endParaRP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endParaRPr lang="en-US"/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endParaRPr lang="en-US"/>
        </a:p>
      </dgm:t>
    </dgm:pt>
    <dgm:pt modelId="{C9195253-B2B7-492F-AF00-23D427025D7E}">
      <dgm:prSet phldrT="[Text]"/>
      <dgm:spPr/>
      <dgm:t>
        <a:bodyPr/>
        <a:lstStyle/>
        <a:p>
          <a:pPr>
            <a:lnSpc>
              <a:spcPct val="114000"/>
            </a:lnSpc>
          </a:pPr>
          <a:r>
            <a:rPr lang="en-US" dirty="0" smtClean="0">
              <a:latin typeface="Trebuchet MS" panose="020B0603020202020204" pitchFamily="34" charset="0"/>
            </a:rPr>
            <a:t>Preschool Teachers</a:t>
          </a:r>
          <a:endParaRPr lang="en-US" dirty="0">
            <a:latin typeface="Trebuchet MS" panose="020B0603020202020204" pitchFamily="34" charset="0"/>
          </a:endParaRPr>
        </a:p>
      </dgm:t>
    </dgm:pt>
    <dgm:pt modelId="{2ED4BBA0-257E-4415-A572-FBF4E714CA6A}" type="parTrans" cxnId="{A78F1223-9E84-4066-95A7-129540ADC771}">
      <dgm:prSet/>
      <dgm:spPr/>
      <dgm:t>
        <a:bodyPr/>
        <a:lstStyle/>
        <a:p>
          <a:endParaRPr lang="en-US"/>
        </a:p>
      </dgm:t>
    </dgm:pt>
    <dgm:pt modelId="{E42AC339-A55D-4AC2-BAF5-4C713C667A8B}" type="sibTrans" cxnId="{A78F1223-9E84-4066-95A7-129540ADC771}">
      <dgm:prSet/>
      <dgm:spPr/>
      <dgm:t>
        <a:bodyPr/>
        <a:lstStyle/>
        <a:p>
          <a:endParaRPr lang="en-US"/>
        </a:p>
      </dgm:t>
    </dgm:pt>
    <dgm:pt modelId="{4F795D33-588E-4F04-A4A9-549DB1C8E26C}">
      <dgm:prSet phldrT="[Text]" custT="1"/>
      <dgm:spPr/>
      <dgm:t>
        <a:bodyPr/>
        <a:lstStyle/>
        <a:p>
          <a:r>
            <a:rPr lang="en-US" sz="3200" b="1" dirty="0" smtClean="0">
              <a:latin typeface="Trebuchet MS" panose="020B0603020202020204" pitchFamily="34" charset="0"/>
            </a:rPr>
            <a:t>$750-900</a:t>
          </a:r>
          <a:endParaRPr lang="en-US" sz="3200" b="1" dirty="0">
            <a:latin typeface="Trebuchet MS" panose="020B0603020202020204" pitchFamily="34" charset="0"/>
          </a:endParaRP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endParaRPr lang="en-US"/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endParaRPr lang="en-US"/>
        </a:p>
      </dgm:t>
    </dgm:pt>
    <dgm:pt modelId="{906B7C3D-9892-4D24-9A43-33DA2302908B}">
      <dgm:prSet phldrT="[Text]"/>
      <dgm:spPr/>
      <dgm:t>
        <a:bodyPr/>
        <a:lstStyle/>
        <a:p>
          <a:pPr>
            <a:lnSpc>
              <a:spcPct val="114000"/>
            </a:lnSpc>
          </a:pPr>
          <a:r>
            <a:rPr lang="en-US" dirty="0" smtClean="0">
              <a:latin typeface="Trebuchet MS" panose="020B0603020202020204" pitchFamily="34" charset="0"/>
            </a:rPr>
            <a:t>Pharmacy Technicians</a:t>
          </a:r>
          <a:endParaRPr lang="en-US" dirty="0">
            <a:latin typeface="Trebuchet MS" panose="020B0603020202020204" pitchFamily="34" charset="0"/>
          </a:endParaRPr>
        </a:p>
      </dgm:t>
    </dgm:pt>
    <dgm:pt modelId="{7C2D9012-97F9-4441-9D11-5086C0CF4982}" type="parTrans" cxnId="{F4527928-F644-4FD8-8AAC-2BD25941C543}">
      <dgm:prSet/>
      <dgm:spPr/>
      <dgm:t>
        <a:bodyPr/>
        <a:lstStyle/>
        <a:p>
          <a:endParaRPr lang="en-US"/>
        </a:p>
      </dgm:t>
    </dgm:pt>
    <dgm:pt modelId="{E9F6BDCA-86CD-4088-9E82-15996A126D7F}" type="sibTrans" cxnId="{F4527928-F644-4FD8-8AAC-2BD25941C543}">
      <dgm:prSet/>
      <dgm:spPr/>
      <dgm:t>
        <a:bodyPr/>
        <a:lstStyle/>
        <a:p>
          <a:endParaRPr lang="en-US"/>
        </a:p>
      </dgm:t>
    </dgm:pt>
    <dgm:pt modelId="{AA271675-D522-400A-A989-798485965E13}">
      <dgm:prSet phldrT="[Text]"/>
      <dgm:spPr/>
      <dgm:t>
        <a:bodyPr/>
        <a:lstStyle/>
        <a:p>
          <a:pPr marL="0" lvl="1" indent="0" defTabSz="914400">
            <a:lnSpc>
              <a:spcPct val="114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dirty="0" smtClean="0">
              <a:latin typeface="Trebuchet MS" panose="020B0603020202020204" pitchFamily="34" charset="0"/>
            </a:rPr>
            <a:t> </a:t>
          </a:r>
          <a:r>
            <a:rPr lang="en-US" dirty="0" err="1" smtClean="0">
              <a:latin typeface="Trebuchet MS" panose="020B0603020202020204" pitchFamily="34" charset="0"/>
            </a:rPr>
            <a:t>Waitstaff</a:t>
          </a:r>
          <a:endParaRPr lang="en-US" dirty="0">
            <a:latin typeface="Trebuchet MS" panose="020B0603020202020204" pitchFamily="34" charset="0"/>
          </a:endParaRPr>
        </a:p>
      </dgm:t>
    </dgm:pt>
    <dgm:pt modelId="{DFF15BF1-A6A6-4EF2-91A4-647B1E973EA4}" type="parTrans" cxnId="{1394F2B9-9C1A-4017-BDF5-A0C10FF33D09}">
      <dgm:prSet/>
      <dgm:spPr/>
      <dgm:t>
        <a:bodyPr/>
        <a:lstStyle/>
        <a:p>
          <a:endParaRPr lang="en-US"/>
        </a:p>
      </dgm:t>
    </dgm:pt>
    <dgm:pt modelId="{F63F6F9A-4A42-4700-8592-E89829B55DB1}" type="sibTrans" cxnId="{1394F2B9-9C1A-4017-BDF5-A0C10FF33D09}">
      <dgm:prSet/>
      <dgm:spPr/>
      <dgm:t>
        <a:bodyPr/>
        <a:lstStyle/>
        <a:p>
          <a:endParaRPr lang="en-US"/>
        </a:p>
      </dgm:t>
    </dgm:pt>
    <dgm:pt modelId="{B4E04975-88AF-428F-8178-150166E8B026}">
      <dgm:prSet phldrT="[Text]"/>
      <dgm:spPr/>
      <dgm:t>
        <a:bodyPr/>
        <a:lstStyle/>
        <a:p>
          <a:pPr marL="0" lvl="1" indent="0" defTabSz="914400">
            <a:lnSpc>
              <a:spcPct val="114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dirty="0" smtClean="0">
              <a:latin typeface="Trebuchet MS" panose="020B0603020202020204" pitchFamily="34" charset="0"/>
            </a:rPr>
            <a:t> Home Health Aides</a:t>
          </a:r>
          <a:endParaRPr lang="en-US" dirty="0">
            <a:latin typeface="Trebuchet MS" panose="020B0603020202020204" pitchFamily="34" charset="0"/>
          </a:endParaRPr>
        </a:p>
      </dgm:t>
    </dgm:pt>
    <dgm:pt modelId="{610ACBA3-AF8F-41BB-8E8A-118CE79C018C}" type="parTrans" cxnId="{B5A25745-BF5D-4B9B-B775-3784EECCBAD3}">
      <dgm:prSet/>
      <dgm:spPr/>
      <dgm:t>
        <a:bodyPr/>
        <a:lstStyle/>
        <a:p>
          <a:endParaRPr lang="en-US"/>
        </a:p>
      </dgm:t>
    </dgm:pt>
    <dgm:pt modelId="{0B1A17A0-6F27-4D16-AA22-4F29506775F6}" type="sibTrans" cxnId="{B5A25745-BF5D-4B9B-B775-3784EECCBAD3}">
      <dgm:prSet/>
      <dgm:spPr/>
      <dgm:t>
        <a:bodyPr/>
        <a:lstStyle/>
        <a:p>
          <a:endParaRPr lang="en-US"/>
        </a:p>
      </dgm:t>
    </dgm:pt>
    <dgm:pt modelId="{8B3E292E-AD51-42D1-A307-767605D0A3D3}">
      <dgm:prSet phldrT="[Text]"/>
      <dgm:spPr/>
      <dgm:t>
        <a:bodyPr/>
        <a:lstStyle/>
        <a:p>
          <a:pPr>
            <a:lnSpc>
              <a:spcPct val="114000"/>
            </a:lnSpc>
          </a:pPr>
          <a:r>
            <a:rPr lang="en-US" dirty="0" smtClean="0">
              <a:latin typeface="Trebuchet MS" panose="020B0603020202020204" pitchFamily="34" charset="0"/>
            </a:rPr>
            <a:t>Secretaries</a:t>
          </a:r>
          <a:endParaRPr lang="en-US" dirty="0">
            <a:latin typeface="Trebuchet MS" panose="020B0603020202020204" pitchFamily="34" charset="0"/>
          </a:endParaRPr>
        </a:p>
      </dgm:t>
    </dgm:pt>
    <dgm:pt modelId="{8F44C63A-688D-4B89-90DE-8BB8D9F14328}" type="parTrans" cxnId="{4B2D7C26-BA81-4894-A441-71456AAB9070}">
      <dgm:prSet/>
      <dgm:spPr/>
      <dgm:t>
        <a:bodyPr/>
        <a:lstStyle/>
        <a:p>
          <a:endParaRPr lang="en-US"/>
        </a:p>
      </dgm:t>
    </dgm:pt>
    <dgm:pt modelId="{85807225-7CFF-4272-BEB4-8BDFE828C586}" type="sibTrans" cxnId="{4B2D7C26-BA81-4894-A441-71456AAB9070}">
      <dgm:prSet/>
      <dgm:spPr/>
      <dgm:t>
        <a:bodyPr/>
        <a:lstStyle/>
        <a:p>
          <a:endParaRPr lang="en-US"/>
        </a:p>
      </dgm:t>
    </dgm:pt>
    <dgm:pt modelId="{56B76DE3-FF69-4B6D-A920-B39ACEB5DF92}">
      <dgm:prSet phldrT="[Text]"/>
      <dgm:spPr/>
      <dgm:t>
        <a:bodyPr/>
        <a:lstStyle/>
        <a:p>
          <a:pPr marL="171450" lvl="1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dirty="0">
            <a:latin typeface="Trebuchet MS" panose="020B0603020202020204" pitchFamily="34" charset="0"/>
          </a:endParaRPr>
        </a:p>
      </dgm:t>
    </dgm:pt>
    <dgm:pt modelId="{B8D11949-0B9D-4246-AF25-15AC900559E5}" type="parTrans" cxnId="{8A47CA7D-173D-43A8-8457-85C09B8F6641}">
      <dgm:prSet/>
      <dgm:spPr/>
      <dgm:t>
        <a:bodyPr/>
        <a:lstStyle/>
        <a:p>
          <a:endParaRPr lang="en-US"/>
        </a:p>
      </dgm:t>
    </dgm:pt>
    <dgm:pt modelId="{30B01301-D0F2-4365-9B2C-6935D5158771}" type="sibTrans" cxnId="{8A47CA7D-173D-43A8-8457-85C09B8F6641}">
      <dgm:prSet/>
      <dgm:spPr/>
      <dgm:t>
        <a:bodyPr/>
        <a:lstStyle/>
        <a:p>
          <a:endParaRPr lang="en-US"/>
        </a:p>
      </dgm:t>
    </dgm:pt>
    <dgm:pt modelId="{67257016-74ED-422F-BBD8-FF4FB993DCEF}">
      <dgm:prSet phldrT="[Text]"/>
      <dgm:spPr/>
      <dgm:t>
        <a:bodyPr/>
        <a:lstStyle/>
        <a:p>
          <a:pPr>
            <a:lnSpc>
              <a:spcPct val="114000"/>
            </a:lnSpc>
          </a:pPr>
          <a:r>
            <a:rPr lang="en-US" dirty="0" smtClean="0">
              <a:latin typeface="Trebuchet MS" panose="020B0603020202020204" pitchFamily="34" charset="0"/>
            </a:rPr>
            <a:t>Nursing Assistants</a:t>
          </a:r>
          <a:endParaRPr lang="en-US" dirty="0">
            <a:latin typeface="Trebuchet MS" panose="020B0603020202020204" pitchFamily="34" charset="0"/>
          </a:endParaRPr>
        </a:p>
      </dgm:t>
    </dgm:pt>
    <dgm:pt modelId="{B62B3713-1E15-42B1-B0A1-7F855F55C1A1}" type="parTrans" cxnId="{5E51B7A6-9EA0-4217-973C-4AEC1C22182B}">
      <dgm:prSet/>
      <dgm:spPr/>
      <dgm:t>
        <a:bodyPr/>
        <a:lstStyle/>
        <a:p>
          <a:endParaRPr lang="en-US"/>
        </a:p>
      </dgm:t>
    </dgm:pt>
    <dgm:pt modelId="{D39C8B5E-1874-40C9-B7B3-73EDE04342F9}" type="sibTrans" cxnId="{5E51B7A6-9EA0-4217-973C-4AEC1C22182B}">
      <dgm:prSet/>
      <dgm:spPr/>
      <dgm:t>
        <a:bodyPr/>
        <a:lstStyle/>
        <a:p>
          <a:endParaRPr lang="en-US"/>
        </a:p>
      </dgm:t>
    </dgm:pt>
    <dgm:pt modelId="{78F3E62E-5778-4859-BA52-2E89AE414B56}">
      <dgm:prSet phldrT="[Text]"/>
      <dgm:spPr/>
      <dgm:t>
        <a:bodyPr/>
        <a:lstStyle/>
        <a:p>
          <a:pPr marL="0" lvl="1" indent="0" defTabSz="914400">
            <a:lnSpc>
              <a:spcPct val="114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dirty="0" smtClean="0">
              <a:latin typeface="Trebuchet MS" panose="020B0603020202020204" pitchFamily="34" charset="0"/>
            </a:rPr>
            <a:t> Social Security Retirees</a:t>
          </a:r>
          <a:endParaRPr lang="en-US" dirty="0">
            <a:latin typeface="Trebuchet MS" panose="020B0603020202020204" pitchFamily="34" charset="0"/>
          </a:endParaRPr>
        </a:p>
      </dgm:t>
    </dgm:pt>
    <dgm:pt modelId="{F23CC4C0-E4B4-4ACD-B5AE-570DE2448BFC}" type="parTrans" cxnId="{42C1BAF7-66DF-4688-BC94-4AFDC0520E3E}">
      <dgm:prSet/>
      <dgm:spPr/>
      <dgm:t>
        <a:bodyPr/>
        <a:lstStyle/>
        <a:p>
          <a:endParaRPr lang="en-US"/>
        </a:p>
      </dgm:t>
    </dgm:pt>
    <dgm:pt modelId="{866B351F-A822-442A-96AE-E219015A28D9}" type="sibTrans" cxnId="{42C1BAF7-66DF-4688-BC94-4AFDC0520E3E}">
      <dgm:prSet/>
      <dgm:spPr/>
      <dgm:t>
        <a:bodyPr/>
        <a:lstStyle/>
        <a:p>
          <a:endParaRPr lang="en-US"/>
        </a:p>
      </dgm:t>
    </dgm:pt>
    <dgm:pt modelId="{1A6296E1-67CE-4533-B36A-157D3E5B59E0}">
      <dgm:prSet phldrT="[Text]"/>
      <dgm:spPr/>
      <dgm:t>
        <a:bodyPr/>
        <a:lstStyle/>
        <a:p>
          <a:pPr marL="0" lvl="1" indent="0" defTabSz="914400">
            <a:lnSpc>
              <a:spcPct val="114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dirty="0" smtClean="0">
              <a:latin typeface="Trebuchet MS" panose="020B0603020202020204" pitchFamily="34" charset="0"/>
            </a:rPr>
            <a:t> Childcare Workers</a:t>
          </a:r>
          <a:endParaRPr lang="en-US" dirty="0">
            <a:latin typeface="Trebuchet MS" panose="020B0603020202020204" pitchFamily="34" charset="0"/>
          </a:endParaRPr>
        </a:p>
      </dgm:t>
    </dgm:pt>
    <dgm:pt modelId="{AB74D79D-98CD-4BC0-AB40-513860AAA8ED}" type="parTrans" cxnId="{1E396671-54AD-4862-8965-FD577FE1FF76}">
      <dgm:prSet/>
      <dgm:spPr/>
      <dgm:t>
        <a:bodyPr/>
        <a:lstStyle/>
        <a:p>
          <a:endParaRPr lang="en-US"/>
        </a:p>
      </dgm:t>
    </dgm:pt>
    <dgm:pt modelId="{06C78984-363E-4B48-9CA1-8299D8FBDED9}" type="sibTrans" cxnId="{1E396671-54AD-4862-8965-FD577FE1FF76}">
      <dgm:prSet/>
      <dgm:spPr/>
      <dgm:t>
        <a:bodyPr/>
        <a:lstStyle/>
        <a:p>
          <a:endParaRPr lang="en-US"/>
        </a:p>
      </dgm:t>
    </dgm:pt>
    <dgm:pt modelId="{BEE0C64E-E52A-4C37-8B56-8A3D2D1D0F52}">
      <dgm:prSet phldrT="[Text]"/>
      <dgm:spPr/>
      <dgm:t>
        <a:bodyPr/>
        <a:lstStyle/>
        <a:p>
          <a:pPr>
            <a:lnSpc>
              <a:spcPct val="114000"/>
            </a:lnSpc>
          </a:pPr>
          <a:r>
            <a:rPr lang="en-US" dirty="0" smtClean="0">
              <a:latin typeface="Trebuchet MS" panose="020B0603020202020204" pitchFamily="34" charset="0"/>
            </a:rPr>
            <a:t>Customer Service Reps &amp; Bank Tellers</a:t>
          </a:r>
          <a:endParaRPr lang="en-US" dirty="0">
            <a:latin typeface="Trebuchet MS" panose="020B0603020202020204" pitchFamily="34" charset="0"/>
          </a:endParaRPr>
        </a:p>
      </dgm:t>
    </dgm:pt>
    <dgm:pt modelId="{99DDD848-E8BC-4A17-BE53-FAAD2D6451BC}" type="parTrans" cxnId="{8B152E33-75FD-4521-8EAA-E0399720484F}">
      <dgm:prSet/>
      <dgm:spPr/>
      <dgm:t>
        <a:bodyPr/>
        <a:lstStyle/>
        <a:p>
          <a:endParaRPr lang="en-US"/>
        </a:p>
      </dgm:t>
    </dgm:pt>
    <dgm:pt modelId="{4253E4C7-B0F2-4B8D-A15D-156D159C71D2}" type="sibTrans" cxnId="{8B152E33-75FD-4521-8EAA-E0399720484F}">
      <dgm:prSet/>
      <dgm:spPr/>
      <dgm:t>
        <a:bodyPr/>
        <a:lstStyle/>
        <a:p>
          <a:endParaRPr lang="en-US"/>
        </a:p>
      </dgm:t>
    </dgm:pt>
    <dgm:pt modelId="{9BA5E5A7-65FF-4A09-A521-8A9AA5EE9352}">
      <dgm:prSet phldrT="[Text]"/>
      <dgm:spPr/>
      <dgm:t>
        <a:bodyPr/>
        <a:lstStyle/>
        <a:p>
          <a:pPr>
            <a:lnSpc>
              <a:spcPct val="114000"/>
            </a:lnSpc>
          </a:pPr>
          <a:r>
            <a:rPr lang="en-US" dirty="0" smtClean="0">
              <a:latin typeface="Trebuchet MS" panose="020B0603020202020204" pitchFamily="34" charset="0"/>
            </a:rPr>
            <a:t>Cooks</a:t>
          </a:r>
          <a:endParaRPr lang="en-US" dirty="0">
            <a:latin typeface="Trebuchet MS" panose="020B0603020202020204" pitchFamily="34" charset="0"/>
          </a:endParaRPr>
        </a:p>
      </dgm:t>
    </dgm:pt>
    <dgm:pt modelId="{BDD3896E-5DE3-4379-A759-72470965C4B3}" type="parTrans" cxnId="{D16A5F10-1A70-4E6C-8FE0-5ED4F6A03AD9}">
      <dgm:prSet/>
      <dgm:spPr/>
      <dgm:t>
        <a:bodyPr/>
        <a:lstStyle/>
        <a:p>
          <a:endParaRPr lang="en-US"/>
        </a:p>
      </dgm:t>
    </dgm:pt>
    <dgm:pt modelId="{45234931-1867-4549-B3C8-B0E3CE28EBD2}" type="sibTrans" cxnId="{D16A5F10-1A70-4E6C-8FE0-5ED4F6A03AD9}">
      <dgm:prSet/>
      <dgm:spPr/>
      <dgm:t>
        <a:bodyPr/>
        <a:lstStyle/>
        <a:p>
          <a:endParaRPr lang="en-US"/>
        </a:p>
      </dgm:t>
    </dgm:pt>
    <dgm:pt modelId="{D2863854-8E8F-4CE8-B347-F0EF1E224DF8}">
      <dgm:prSet phldrT="[Text]"/>
      <dgm:spPr/>
      <dgm:t>
        <a:bodyPr/>
        <a:lstStyle/>
        <a:p>
          <a:pPr>
            <a:lnSpc>
              <a:spcPct val="114000"/>
            </a:lnSpc>
          </a:pPr>
          <a:r>
            <a:rPr lang="en-US" dirty="0" smtClean="0">
              <a:latin typeface="Trebuchet MS" panose="020B0603020202020204" pitchFamily="34" charset="0"/>
            </a:rPr>
            <a:t>EMTs</a:t>
          </a:r>
          <a:endParaRPr lang="en-US" dirty="0">
            <a:latin typeface="Trebuchet MS" panose="020B0603020202020204" pitchFamily="34" charset="0"/>
          </a:endParaRPr>
        </a:p>
      </dgm:t>
    </dgm:pt>
    <dgm:pt modelId="{54CF6779-72B5-4E77-9A9A-C8E9C4CCDB71}" type="parTrans" cxnId="{51DD9129-9D14-4789-A58A-5C641BEA56B0}">
      <dgm:prSet/>
      <dgm:spPr/>
      <dgm:t>
        <a:bodyPr/>
        <a:lstStyle/>
        <a:p>
          <a:endParaRPr lang="en-US"/>
        </a:p>
      </dgm:t>
    </dgm:pt>
    <dgm:pt modelId="{4AF73012-0181-4EB9-9A53-95DE077FB7B7}" type="sibTrans" cxnId="{51DD9129-9D14-4789-A58A-5C641BEA56B0}">
      <dgm:prSet/>
      <dgm:spPr/>
      <dgm:t>
        <a:bodyPr/>
        <a:lstStyle/>
        <a:p>
          <a:endParaRPr lang="en-US"/>
        </a:p>
      </dgm:t>
    </dgm:pt>
    <dgm:pt modelId="{0BF96DD5-CDB1-491D-9050-715C9C4CEE17}">
      <dgm:prSet phldrT="[Text]"/>
      <dgm:spPr/>
      <dgm:t>
        <a:bodyPr/>
        <a:lstStyle/>
        <a:p>
          <a:pPr>
            <a:lnSpc>
              <a:spcPct val="114000"/>
            </a:lnSpc>
          </a:pPr>
          <a:r>
            <a:rPr lang="en-US" dirty="0" smtClean="0">
              <a:latin typeface="Trebuchet MS" panose="020B0603020202020204" pitchFamily="34" charset="0"/>
            </a:rPr>
            <a:t>Construction Laborers</a:t>
          </a:r>
          <a:endParaRPr lang="en-US" dirty="0">
            <a:latin typeface="Trebuchet MS" panose="020B0603020202020204" pitchFamily="34" charset="0"/>
          </a:endParaRPr>
        </a:p>
      </dgm:t>
    </dgm:pt>
    <dgm:pt modelId="{418A4C44-DDD7-4402-A131-B14C60DC971D}" type="parTrans" cxnId="{1AA940BC-CDB1-43F6-8F2D-6A4EAB7A6D62}">
      <dgm:prSet/>
      <dgm:spPr/>
      <dgm:t>
        <a:bodyPr/>
        <a:lstStyle/>
        <a:p>
          <a:endParaRPr lang="en-US"/>
        </a:p>
      </dgm:t>
    </dgm:pt>
    <dgm:pt modelId="{C14D8FB2-4173-4890-95C7-595CAB7B3785}" type="sibTrans" cxnId="{1AA940BC-CDB1-43F6-8F2D-6A4EAB7A6D62}">
      <dgm:prSet/>
      <dgm:spPr/>
      <dgm:t>
        <a:bodyPr/>
        <a:lstStyle/>
        <a:p>
          <a:endParaRPr lang="en-US"/>
        </a:p>
      </dgm:t>
    </dgm:pt>
    <dgm:pt modelId="{0F74B541-F94A-4310-A203-566F261F31ED}">
      <dgm:prSet phldrT="[Text]"/>
      <dgm:spPr/>
      <dgm:t>
        <a:bodyPr/>
        <a:lstStyle/>
        <a:p>
          <a:pPr>
            <a:lnSpc>
              <a:spcPct val="114000"/>
            </a:lnSpc>
          </a:pPr>
          <a:r>
            <a:rPr lang="en-US" dirty="0" smtClean="0">
              <a:latin typeface="Trebuchet MS" panose="020B0603020202020204" pitchFamily="34" charset="0"/>
            </a:rPr>
            <a:t>Truck Drivers</a:t>
          </a:r>
          <a:endParaRPr lang="en-US" dirty="0">
            <a:latin typeface="Trebuchet MS" panose="020B0603020202020204" pitchFamily="34" charset="0"/>
          </a:endParaRPr>
        </a:p>
      </dgm:t>
    </dgm:pt>
    <dgm:pt modelId="{5C598F5E-51B9-47F7-A0B4-53C4536028BE}" type="parTrans" cxnId="{883B9393-71CF-4600-8770-434C38C16C69}">
      <dgm:prSet/>
      <dgm:spPr/>
      <dgm:t>
        <a:bodyPr/>
        <a:lstStyle/>
        <a:p>
          <a:endParaRPr lang="en-US"/>
        </a:p>
      </dgm:t>
    </dgm:pt>
    <dgm:pt modelId="{48C9F496-5E72-42C8-ABDE-5269B6410184}" type="sibTrans" cxnId="{883B9393-71CF-4600-8770-434C38C16C69}">
      <dgm:prSet/>
      <dgm:spPr/>
      <dgm:t>
        <a:bodyPr/>
        <a:lstStyle/>
        <a:p>
          <a:endParaRPr lang="en-US"/>
        </a:p>
      </dgm:t>
    </dgm:pt>
    <dgm:pt modelId="{72603DDD-C536-46F2-98EB-E7E20F110620}">
      <dgm:prSet phldrT="[Text]"/>
      <dgm:spPr/>
      <dgm:t>
        <a:bodyPr/>
        <a:lstStyle/>
        <a:p>
          <a:pPr>
            <a:lnSpc>
              <a:spcPct val="114000"/>
            </a:lnSpc>
          </a:pPr>
          <a:r>
            <a:rPr lang="en-US" dirty="0" smtClean="0">
              <a:latin typeface="Trebuchet MS" panose="020B0603020202020204" pitchFamily="34" charset="0"/>
            </a:rPr>
            <a:t>Carpenters</a:t>
          </a:r>
          <a:endParaRPr lang="en-US" dirty="0">
            <a:latin typeface="Trebuchet MS" panose="020B0603020202020204" pitchFamily="34" charset="0"/>
          </a:endParaRPr>
        </a:p>
      </dgm:t>
    </dgm:pt>
    <dgm:pt modelId="{6214F9C4-533F-4072-855A-9C3B9F568388}" type="parTrans" cxnId="{45A2B242-A90F-428C-8F60-A1B8CB0EF463}">
      <dgm:prSet/>
      <dgm:spPr/>
      <dgm:t>
        <a:bodyPr/>
        <a:lstStyle/>
        <a:p>
          <a:endParaRPr lang="en-US"/>
        </a:p>
      </dgm:t>
    </dgm:pt>
    <dgm:pt modelId="{099CEE58-C266-4345-8311-39ADA6C93DA3}" type="sibTrans" cxnId="{45A2B242-A90F-428C-8F60-A1B8CB0EF463}">
      <dgm:prSet/>
      <dgm:spPr/>
      <dgm:t>
        <a:bodyPr/>
        <a:lstStyle/>
        <a:p>
          <a:endParaRPr lang="en-US"/>
        </a:p>
      </dgm:t>
    </dgm:pt>
    <dgm:pt modelId="{059BC4DD-F5F1-43B1-B5BE-C992A01C8658}">
      <dgm:prSet phldrT="[Text]"/>
      <dgm:spPr/>
      <dgm:t>
        <a:bodyPr/>
        <a:lstStyle/>
        <a:p>
          <a:pPr>
            <a:lnSpc>
              <a:spcPct val="114000"/>
            </a:lnSpc>
          </a:pPr>
          <a:r>
            <a:rPr lang="en-US" dirty="0" smtClean="0">
              <a:latin typeface="Trebuchet MS" panose="020B0603020202020204" pitchFamily="34" charset="0"/>
            </a:rPr>
            <a:t>Social Workers</a:t>
          </a:r>
          <a:endParaRPr lang="en-US" dirty="0">
            <a:latin typeface="Trebuchet MS" panose="020B0603020202020204" pitchFamily="34" charset="0"/>
          </a:endParaRPr>
        </a:p>
      </dgm:t>
    </dgm:pt>
    <dgm:pt modelId="{E543A047-4C85-4EC4-9D12-5576DDBD32E9}" type="parTrans" cxnId="{36EB912F-4B55-4366-B765-9D2C679AFCB5}">
      <dgm:prSet/>
      <dgm:spPr/>
      <dgm:t>
        <a:bodyPr/>
        <a:lstStyle/>
        <a:p>
          <a:endParaRPr lang="en-US"/>
        </a:p>
      </dgm:t>
    </dgm:pt>
    <dgm:pt modelId="{5B1A3746-FC74-408D-939A-0EF5538DBF35}" type="sibTrans" cxnId="{36EB912F-4B55-4366-B765-9D2C679AFCB5}">
      <dgm:prSet/>
      <dgm:spPr/>
      <dgm:t>
        <a:bodyPr/>
        <a:lstStyle/>
        <a:p>
          <a:endParaRPr lang="en-US"/>
        </a:p>
      </dgm:t>
    </dgm:pt>
    <dgm:pt modelId="{7B082573-CF69-4780-A8D6-D3F8F56B0AF1}">
      <dgm:prSet phldrT="[Text]"/>
      <dgm:spPr/>
      <dgm:t>
        <a:bodyPr/>
        <a:lstStyle/>
        <a:p>
          <a:pPr>
            <a:lnSpc>
              <a:spcPct val="114000"/>
            </a:lnSpc>
          </a:pPr>
          <a:r>
            <a:rPr lang="en-US" dirty="0" smtClean="0">
              <a:latin typeface="Trebuchet MS" panose="020B0603020202020204" pitchFamily="34" charset="0"/>
            </a:rPr>
            <a:t>Police, Fire, and Ambulance Dispatchers</a:t>
          </a:r>
          <a:endParaRPr lang="en-US" dirty="0">
            <a:latin typeface="Trebuchet MS" panose="020B0603020202020204" pitchFamily="34" charset="0"/>
          </a:endParaRPr>
        </a:p>
      </dgm:t>
    </dgm:pt>
    <dgm:pt modelId="{AFFB08F0-B150-4EC8-8219-85FD935FA27D}" type="parTrans" cxnId="{6ACE43F5-CB93-4C5B-8D0D-13295CC3C326}">
      <dgm:prSet/>
      <dgm:spPr/>
      <dgm:t>
        <a:bodyPr/>
        <a:lstStyle/>
        <a:p>
          <a:endParaRPr lang="en-US"/>
        </a:p>
      </dgm:t>
    </dgm:pt>
    <dgm:pt modelId="{50A1970A-2F96-4342-A5C2-205430973D2A}" type="sibTrans" cxnId="{6ACE43F5-CB93-4C5B-8D0D-13295CC3C326}">
      <dgm:prSet/>
      <dgm:spPr/>
      <dgm:t>
        <a:bodyPr/>
        <a:lstStyle/>
        <a:p>
          <a:endParaRPr lang="en-US"/>
        </a:p>
      </dgm:t>
    </dgm:pt>
    <dgm:pt modelId="{2BC18D47-D7E7-4CF3-B68E-311981CE864E}">
      <dgm:prSet phldrT="[Text]"/>
      <dgm:spPr/>
      <dgm:t>
        <a:bodyPr/>
        <a:lstStyle/>
        <a:p>
          <a:pPr marL="0" lvl="1" indent="0" defTabSz="914400">
            <a:lnSpc>
              <a:spcPct val="114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dirty="0" smtClean="0">
              <a:latin typeface="Trebuchet MS" panose="020B0603020202020204" pitchFamily="34" charset="0"/>
            </a:rPr>
            <a:t> Retail Sales &amp; Cashiers</a:t>
          </a:r>
          <a:endParaRPr lang="en-US" dirty="0">
            <a:latin typeface="Trebuchet MS" panose="020B0603020202020204" pitchFamily="34" charset="0"/>
          </a:endParaRPr>
        </a:p>
      </dgm:t>
    </dgm:pt>
    <dgm:pt modelId="{20D4B255-B7DC-48E7-92B2-03978180B0E7}" type="parTrans" cxnId="{13A368AA-5810-4BAA-8FEF-6FE3F9BCBAEE}">
      <dgm:prSet/>
      <dgm:spPr/>
    </dgm:pt>
    <dgm:pt modelId="{6A00BA96-2112-4489-826A-597288589DE4}" type="sibTrans" cxnId="{13A368AA-5810-4BAA-8FEF-6FE3F9BCBAEE}">
      <dgm:prSet/>
      <dgm:spPr/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DF4D98-6470-4CFF-BE0D-B9C663A35944}" type="pres">
      <dgm:prSet presAssocID="{984116C9-7CB8-4743-8FBA-68A8BA0D0389}" presName="composite" presStyleCnt="0"/>
      <dgm:spPr/>
      <dgm:t>
        <a:bodyPr/>
        <a:lstStyle/>
        <a:p>
          <a:endParaRPr lang="en-US"/>
        </a:p>
      </dgm:t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9F3B84-A8CB-405E-A741-5827E5589FF1}" type="pres">
      <dgm:prSet presAssocID="{E2EFE677-5A73-472D-9604-E8EE162B7721}" presName="space" presStyleCnt="0"/>
      <dgm:spPr/>
      <dgm:t>
        <a:bodyPr/>
        <a:lstStyle/>
        <a:p>
          <a:endParaRPr lang="en-US"/>
        </a:p>
      </dgm:t>
    </dgm:pt>
    <dgm:pt modelId="{142EF4AE-B3CC-4E88-A2A4-94AA318A35CE}" type="pres">
      <dgm:prSet presAssocID="{930452E1-293A-4804-9AD2-E53B94608D56}" presName="composite" presStyleCnt="0"/>
      <dgm:spPr/>
      <dgm:t>
        <a:bodyPr/>
        <a:lstStyle/>
        <a:p>
          <a:endParaRPr lang="en-US"/>
        </a:p>
      </dgm:t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9A29AF-D2CB-4888-9B96-2FD9BEA6EAF2}" type="pres">
      <dgm:prSet presAssocID="{D290115E-DB80-4D4E-BA00-6031E90A2C43}" presName="space" presStyleCnt="0"/>
      <dgm:spPr/>
      <dgm:t>
        <a:bodyPr/>
        <a:lstStyle/>
        <a:p>
          <a:endParaRPr lang="en-US"/>
        </a:p>
      </dgm:t>
    </dgm:pt>
    <dgm:pt modelId="{9EB90903-B167-4794-A290-2BD5359F4705}" type="pres">
      <dgm:prSet presAssocID="{4F795D33-588E-4F04-A4A9-549DB1C8E26C}" presName="composite" presStyleCnt="0"/>
      <dgm:spPr/>
      <dgm:t>
        <a:bodyPr/>
        <a:lstStyle/>
        <a:p>
          <a:endParaRPr lang="en-US"/>
        </a:p>
      </dgm:t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152E33-75FD-4521-8EAA-E0399720484F}" srcId="{930452E1-293A-4804-9AD2-E53B94608D56}" destId="{BEE0C64E-E52A-4C37-8B56-8A3D2D1D0F52}" srcOrd="3" destOrd="0" parTransId="{99DDD848-E8BC-4A17-BE53-FAAD2D6451BC}" sibTransId="{4253E4C7-B0F2-4B8D-A15D-156D159C71D2}"/>
    <dgm:cxn modelId="{5D22D68E-D7C5-4A8B-B04B-81963FEECB92}" type="presOf" srcId="{AA271675-D522-400A-A989-798485965E13}" destId="{0045AAE0-9BB3-4F66-A39D-FC0233DDC39E}" srcOrd="0" destOrd="3" presId="urn:microsoft.com/office/officeart/2005/8/layout/hList1"/>
    <dgm:cxn modelId="{5430C812-1045-40A6-9725-C18F8D097A74}" type="presOf" srcId="{4F795D33-588E-4F04-A4A9-549DB1C8E26C}" destId="{528B556C-5429-4133-8BB3-15AEA9F447C7}" srcOrd="0" destOrd="0" presId="urn:microsoft.com/office/officeart/2005/8/layout/hList1"/>
    <dgm:cxn modelId="{C35DB81C-1D9C-4A64-8A25-D67557A40C64}" type="presOf" srcId="{56B76DE3-FF69-4B6D-A920-B39ACEB5DF92}" destId="{0045AAE0-9BB3-4F66-A39D-FC0233DDC39E}" srcOrd="0" destOrd="6" presId="urn:microsoft.com/office/officeart/2005/8/layout/hList1"/>
    <dgm:cxn modelId="{19B86607-40D7-487E-A41B-CF71E4D6779E}" type="presOf" srcId="{906B7C3D-9892-4D24-9A43-33DA2302908B}" destId="{34083978-5BA0-40E3-AB18-2F3A89BB9529}" srcOrd="0" destOrd="0" presId="urn:microsoft.com/office/officeart/2005/8/layout/hList1"/>
    <dgm:cxn modelId="{EEA87538-7A72-4341-9350-1FC19D3E34E3}" type="presOf" srcId="{984116C9-7CB8-4743-8FBA-68A8BA0D0389}" destId="{E2E7CD91-C3A5-46F8-BFD0-A1BEBFC45E9D}" srcOrd="0" destOrd="0" presId="urn:microsoft.com/office/officeart/2005/8/layout/hList1"/>
    <dgm:cxn modelId="{42C1BAF7-66DF-4688-BC94-4AFDC0520E3E}" srcId="{984116C9-7CB8-4743-8FBA-68A8BA0D0389}" destId="{78F3E62E-5778-4859-BA52-2E89AE414B56}" srcOrd="0" destOrd="0" parTransId="{F23CC4C0-E4B4-4ACD-B5AE-570DE2448BFC}" sibTransId="{866B351F-A822-442A-96AE-E219015A28D9}"/>
    <dgm:cxn modelId="{16C84AD3-DC7A-41B7-86DD-F27ACB10A31B}" type="presOf" srcId="{059BC4DD-F5F1-43B1-B5BE-C992A01C8658}" destId="{34083978-5BA0-40E3-AB18-2F3A89BB9529}" srcOrd="0" destOrd="1" presId="urn:microsoft.com/office/officeart/2005/8/layout/hList1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2B09574A-7651-4F6C-B1B2-F18EAAC9FAA0}" type="presOf" srcId="{BEE0C64E-E52A-4C37-8B56-8A3D2D1D0F52}" destId="{11FB7C73-6081-42C7-8E15-28075061167B}" srcOrd="0" destOrd="3" presId="urn:microsoft.com/office/officeart/2005/8/layout/hList1"/>
    <dgm:cxn modelId="{A045C36D-D154-4318-91AF-3A4B14EE8A6B}" type="presOf" srcId="{8B3E292E-AD51-42D1-A307-767605D0A3D3}" destId="{34083978-5BA0-40E3-AB18-2F3A89BB9529}" srcOrd="0" destOrd="2" presId="urn:microsoft.com/office/officeart/2005/8/layout/hList1"/>
    <dgm:cxn modelId="{1E396671-54AD-4862-8965-FD577FE1FF76}" srcId="{984116C9-7CB8-4743-8FBA-68A8BA0D0389}" destId="{1A6296E1-67CE-4533-B36A-157D3E5B59E0}" srcOrd="4" destOrd="0" parTransId="{AB74D79D-98CD-4BC0-AB40-513860AAA8ED}" sibTransId="{06C78984-363E-4B48-9CA1-8299D8FBDED9}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6ACE43F5-CB93-4C5B-8D0D-13295CC3C326}" srcId="{4F795D33-588E-4F04-A4A9-549DB1C8E26C}" destId="{7B082573-CF69-4780-A8D6-D3F8F56B0AF1}" srcOrd="5" destOrd="0" parTransId="{AFFB08F0-B150-4EC8-8219-85FD935FA27D}" sibTransId="{50A1970A-2F96-4342-A5C2-205430973D2A}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521D3EB6-526A-4AC1-A891-B89FE4CB21D1}" type="presOf" srcId="{B4E04975-88AF-428F-8178-150166E8B026}" destId="{0045AAE0-9BB3-4F66-A39D-FC0233DDC39E}" srcOrd="0" destOrd="5" presId="urn:microsoft.com/office/officeart/2005/8/layout/hList1"/>
    <dgm:cxn modelId="{064609D7-32DA-4B05-A725-D69D5FAC511A}" type="presOf" srcId="{9BA5E5A7-65FF-4A09-A521-8A9AA5EE9352}" destId="{11FB7C73-6081-42C7-8E15-28075061167B}" srcOrd="0" destOrd="4" presId="urn:microsoft.com/office/officeart/2005/8/layout/hList1"/>
    <dgm:cxn modelId="{0BF4CB96-30C7-4817-A1F6-E1603F8E2904}" type="presOf" srcId="{0F74B541-F94A-4310-A203-566F261F31ED}" destId="{34083978-5BA0-40E3-AB18-2F3A89BB9529}" srcOrd="0" destOrd="3" presId="urn:microsoft.com/office/officeart/2005/8/layout/hList1"/>
    <dgm:cxn modelId="{B5A25745-BF5D-4B9B-B775-3784EECCBAD3}" srcId="{984116C9-7CB8-4743-8FBA-68A8BA0D0389}" destId="{B4E04975-88AF-428F-8178-150166E8B026}" srcOrd="5" destOrd="0" parTransId="{610ACBA3-AF8F-41BB-8E8A-118CE79C018C}" sibTransId="{0B1A17A0-6F27-4D16-AA22-4F29506775F6}"/>
    <dgm:cxn modelId="{5E51B7A6-9EA0-4217-973C-4AEC1C22182B}" srcId="{930452E1-293A-4804-9AD2-E53B94608D56}" destId="{67257016-74ED-422F-BBD8-FF4FB993DCEF}" srcOrd="2" destOrd="0" parTransId="{B62B3713-1E15-42B1-B0A1-7F855F55C1A1}" sibTransId="{D39C8B5E-1874-40C9-B7B3-73EDE04342F9}"/>
    <dgm:cxn modelId="{07EEAB94-5BF4-4982-8339-2F52AF992917}" type="presOf" srcId="{2BC18D47-D7E7-4CF3-B68E-311981CE864E}" destId="{0045AAE0-9BB3-4F66-A39D-FC0233DDC39E}" srcOrd="0" destOrd="2" presId="urn:microsoft.com/office/officeart/2005/8/layout/hList1"/>
    <dgm:cxn modelId="{CF1ACD05-EAC5-4597-AA2D-23917E415E19}" type="presOf" srcId="{78F3E62E-5778-4859-BA52-2E89AE414B56}" destId="{0045AAE0-9BB3-4F66-A39D-FC0233DDC39E}" srcOrd="0" destOrd="0" presId="urn:microsoft.com/office/officeart/2005/8/layout/hList1"/>
    <dgm:cxn modelId="{36EB912F-4B55-4366-B765-9D2C679AFCB5}" srcId="{4F795D33-588E-4F04-A4A9-549DB1C8E26C}" destId="{059BC4DD-F5F1-43B1-B5BE-C992A01C8658}" srcOrd="1" destOrd="0" parTransId="{E543A047-4C85-4EC4-9D12-5576DDBD32E9}" sibTransId="{5B1A3746-FC74-408D-939A-0EF5538DBF35}"/>
    <dgm:cxn modelId="{FC21D371-4C8C-420B-8F9F-9AFF4F00FF57}" type="presOf" srcId="{1ACD7119-453B-4DD8-B790-97459EA03508}" destId="{0045AAE0-9BB3-4F66-A39D-FC0233DDC39E}" srcOrd="0" destOrd="1" presId="urn:microsoft.com/office/officeart/2005/8/layout/hList1"/>
    <dgm:cxn modelId="{F4527928-F644-4FD8-8AAC-2BD25941C543}" srcId="{4F795D33-588E-4F04-A4A9-549DB1C8E26C}" destId="{906B7C3D-9892-4D24-9A43-33DA2302908B}" srcOrd="0" destOrd="0" parTransId="{7C2D9012-97F9-4441-9D11-5086C0CF4982}" sibTransId="{E9F6BDCA-86CD-4088-9E82-15996A126D7F}"/>
    <dgm:cxn modelId="{883B9393-71CF-4600-8770-434C38C16C69}" srcId="{4F795D33-588E-4F04-A4A9-549DB1C8E26C}" destId="{0F74B541-F94A-4310-A203-566F261F31ED}" srcOrd="3" destOrd="0" parTransId="{5C598F5E-51B9-47F7-A0B4-53C4536028BE}" sibTransId="{48C9F496-5E72-42C8-ABDE-5269B6410184}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AB4D2826-841E-40DE-BFBB-ED1DF7E384DE}" srcId="{984116C9-7CB8-4743-8FBA-68A8BA0D0389}" destId="{1ACD7119-453B-4DD8-B790-97459EA03508}" srcOrd="1" destOrd="0" parTransId="{929BCF6D-F6AA-432C-8BBE-2DD9A67337E4}" sibTransId="{B8239CBD-EFFB-48EB-825B-CB2A8D6CCCDA}"/>
    <dgm:cxn modelId="{DD6DA911-1CD9-4011-85B1-9B9CBA84374E}" type="presOf" srcId="{67257016-74ED-422F-BBD8-FF4FB993DCEF}" destId="{11FB7C73-6081-42C7-8E15-28075061167B}" srcOrd="0" destOrd="2" presId="urn:microsoft.com/office/officeart/2005/8/layout/hList1"/>
    <dgm:cxn modelId="{1AA940BC-CDB1-43F6-8F2D-6A4EAB7A6D62}" srcId="{930452E1-293A-4804-9AD2-E53B94608D56}" destId="{0BF96DD5-CDB1-491D-9050-715C9C4CEE17}" srcOrd="5" destOrd="0" parTransId="{418A4C44-DDD7-4402-A131-B14C60DC971D}" sibTransId="{C14D8FB2-4173-4890-95C7-595CAB7B3785}"/>
    <dgm:cxn modelId="{13A368AA-5810-4BAA-8FEF-6FE3F9BCBAEE}" srcId="{984116C9-7CB8-4743-8FBA-68A8BA0D0389}" destId="{2BC18D47-D7E7-4CF3-B68E-311981CE864E}" srcOrd="2" destOrd="0" parTransId="{20D4B255-B7DC-48E7-92B2-03978180B0E7}" sibTransId="{6A00BA96-2112-4489-826A-597288589DE4}"/>
    <dgm:cxn modelId="{8CBB0BCB-23D8-49FC-8F08-18BF1EE93C99}" type="presOf" srcId="{930452E1-293A-4804-9AD2-E53B94608D56}" destId="{1A385492-E76F-4B22-9064-58D648E04DA7}" srcOrd="0" destOrd="0" presId="urn:microsoft.com/office/officeart/2005/8/layout/hList1"/>
    <dgm:cxn modelId="{64C9C9CC-8218-42B5-9CC6-8B5F423EEE18}" type="presOf" srcId="{72603DDD-C536-46F2-98EB-E7E20F110620}" destId="{34083978-5BA0-40E3-AB18-2F3A89BB9529}" srcOrd="0" destOrd="4" presId="urn:microsoft.com/office/officeart/2005/8/layout/hList1"/>
    <dgm:cxn modelId="{4B2D7C26-BA81-4894-A441-71456AAB9070}" srcId="{4F795D33-588E-4F04-A4A9-549DB1C8E26C}" destId="{8B3E292E-AD51-42D1-A307-767605D0A3D3}" srcOrd="2" destOrd="0" parTransId="{8F44C63A-688D-4B89-90DE-8BB8D9F14328}" sibTransId="{85807225-7CFF-4272-BEB4-8BDFE828C586}"/>
    <dgm:cxn modelId="{93DF8154-1C2D-422E-9D8E-E63F4D78E90B}" type="presOf" srcId="{7B082573-CF69-4780-A8D6-D3F8F56B0AF1}" destId="{34083978-5BA0-40E3-AB18-2F3A89BB9529}" srcOrd="0" destOrd="5" presId="urn:microsoft.com/office/officeart/2005/8/layout/hList1"/>
    <dgm:cxn modelId="{8A47CA7D-173D-43A8-8457-85C09B8F6641}" srcId="{984116C9-7CB8-4743-8FBA-68A8BA0D0389}" destId="{56B76DE3-FF69-4B6D-A920-B39ACEB5DF92}" srcOrd="6" destOrd="0" parTransId="{B8D11949-0B9D-4246-AF25-15AC900559E5}" sibTransId="{30B01301-D0F2-4365-9B2C-6935D5158771}"/>
    <dgm:cxn modelId="{114F5F4D-F563-4A49-87EC-F938C9D44228}" type="presOf" srcId="{C9195253-B2B7-492F-AF00-23D427025D7E}" destId="{11FB7C73-6081-42C7-8E15-28075061167B}" srcOrd="0" destOrd="1" presId="urn:microsoft.com/office/officeart/2005/8/layout/hList1"/>
    <dgm:cxn modelId="{A78F1223-9E84-4066-95A7-129540ADC771}" srcId="{930452E1-293A-4804-9AD2-E53B94608D56}" destId="{C9195253-B2B7-492F-AF00-23D427025D7E}" srcOrd="1" destOrd="0" parTransId="{2ED4BBA0-257E-4415-A572-FBF4E714CA6A}" sibTransId="{E42AC339-A55D-4AC2-BAF5-4C713C667A8B}"/>
    <dgm:cxn modelId="{1FE556C8-3085-4C8E-A573-3B01243AE801}" type="presOf" srcId="{1A6296E1-67CE-4533-B36A-157D3E5B59E0}" destId="{0045AAE0-9BB3-4F66-A39D-FC0233DDC39E}" srcOrd="0" destOrd="4" presId="urn:microsoft.com/office/officeart/2005/8/layout/hList1"/>
    <dgm:cxn modelId="{51DD9129-9D14-4789-A58A-5C641BEA56B0}" srcId="{930452E1-293A-4804-9AD2-E53B94608D56}" destId="{D2863854-8E8F-4CE8-B347-F0EF1E224DF8}" srcOrd="0" destOrd="0" parTransId="{54CF6779-72B5-4E77-9A9A-C8E9C4CCDB71}" sibTransId="{4AF73012-0181-4EB9-9A53-95DE077FB7B7}"/>
    <dgm:cxn modelId="{1394F2B9-9C1A-4017-BDF5-A0C10FF33D09}" srcId="{984116C9-7CB8-4743-8FBA-68A8BA0D0389}" destId="{AA271675-D522-400A-A989-798485965E13}" srcOrd="3" destOrd="0" parTransId="{DFF15BF1-A6A6-4EF2-91A4-647B1E973EA4}" sibTransId="{F63F6F9A-4A42-4700-8592-E89829B55DB1}"/>
    <dgm:cxn modelId="{45A2B242-A90F-428C-8F60-A1B8CB0EF463}" srcId="{4F795D33-588E-4F04-A4A9-549DB1C8E26C}" destId="{72603DDD-C536-46F2-98EB-E7E20F110620}" srcOrd="4" destOrd="0" parTransId="{6214F9C4-533F-4072-855A-9C3B9F568388}" sibTransId="{099CEE58-C266-4345-8311-39ADA6C93DA3}"/>
    <dgm:cxn modelId="{15092AD4-DAE3-41E1-B67B-CF292AB2B8D2}" type="presOf" srcId="{0BF96DD5-CDB1-491D-9050-715C9C4CEE17}" destId="{11FB7C73-6081-42C7-8E15-28075061167B}" srcOrd="0" destOrd="5" presId="urn:microsoft.com/office/officeart/2005/8/layout/hList1"/>
    <dgm:cxn modelId="{E6C456C0-6B32-4C90-9709-3ED576BA4026}" type="presOf" srcId="{D2863854-8E8F-4CE8-B347-F0EF1E224DF8}" destId="{11FB7C73-6081-42C7-8E15-28075061167B}" srcOrd="0" destOrd="0" presId="urn:microsoft.com/office/officeart/2005/8/layout/hList1"/>
    <dgm:cxn modelId="{D16A5F10-1A70-4E6C-8FE0-5ED4F6A03AD9}" srcId="{930452E1-293A-4804-9AD2-E53B94608D56}" destId="{9BA5E5A7-65FF-4A09-A521-8A9AA5EE9352}" srcOrd="4" destOrd="0" parTransId="{BDD3896E-5DE3-4379-A759-72470965C4B3}" sibTransId="{45234931-1867-4549-B3C8-B0E3CE28EBD2}"/>
    <dgm:cxn modelId="{9F302DE0-8096-41E5-A69E-21C1CFE82A2B}" type="presParOf" srcId="{65A7E2D6-9371-4D34-A20D-39ECD97705FE}" destId="{53DF4D98-6470-4CFF-BE0D-B9C663A35944}" srcOrd="0" destOrd="0" presId="urn:microsoft.com/office/officeart/2005/8/layout/hList1"/>
    <dgm:cxn modelId="{9ACCB4C8-C64D-4FC5-A93B-F6BEF9790668}" type="presParOf" srcId="{53DF4D98-6470-4CFF-BE0D-B9C663A35944}" destId="{E2E7CD91-C3A5-46F8-BFD0-A1BEBFC45E9D}" srcOrd="0" destOrd="0" presId="urn:microsoft.com/office/officeart/2005/8/layout/hList1"/>
    <dgm:cxn modelId="{9F9EADBA-F6A0-4EC4-8E35-895229EDEA82}" type="presParOf" srcId="{53DF4D98-6470-4CFF-BE0D-B9C663A35944}" destId="{0045AAE0-9BB3-4F66-A39D-FC0233DDC39E}" srcOrd="1" destOrd="0" presId="urn:microsoft.com/office/officeart/2005/8/layout/hList1"/>
    <dgm:cxn modelId="{046A64C8-F28E-4A1A-91A0-63A9E68CBBB0}" type="presParOf" srcId="{65A7E2D6-9371-4D34-A20D-39ECD97705FE}" destId="{3C9F3B84-A8CB-405E-A741-5827E5589FF1}" srcOrd="1" destOrd="0" presId="urn:microsoft.com/office/officeart/2005/8/layout/hList1"/>
    <dgm:cxn modelId="{B6B8AD08-AB90-4A71-B70A-020E62E312AB}" type="presParOf" srcId="{65A7E2D6-9371-4D34-A20D-39ECD97705FE}" destId="{142EF4AE-B3CC-4E88-A2A4-94AA318A35CE}" srcOrd="2" destOrd="0" presId="urn:microsoft.com/office/officeart/2005/8/layout/hList1"/>
    <dgm:cxn modelId="{0D747585-C26D-4DAC-9334-3A3CB4DD36B2}" type="presParOf" srcId="{142EF4AE-B3CC-4E88-A2A4-94AA318A35CE}" destId="{1A385492-E76F-4B22-9064-58D648E04DA7}" srcOrd="0" destOrd="0" presId="urn:microsoft.com/office/officeart/2005/8/layout/hList1"/>
    <dgm:cxn modelId="{E7EA447C-4F3B-455F-B93F-DF9400C92B8D}" type="presParOf" srcId="{142EF4AE-B3CC-4E88-A2A4-94AA318A35CE}" destId="{11FB7C73-6081-42C7-8E15-28075061167B}" srcOrd="1" destOrd="0" presId="urn:microsoft.com/office/officeart/2005/8/layout/hList1"/>
    <dgm:cxn modelId="{1BB07BFB-FAD5-45EF-8D3F-E542AAFBBE4E}" type="presParOf" srcId="{65A7E2D6-9371-4D34-A20D-39ECD97705FE}" destId="{899A29AF-D2CB-4888-9B96-2FD9BEA6EAF2}" srcOrd="3" destOrd="0" presId="urn:microsoft.com/office/officeart/2005/8/layout/hList1"/>
    <dgm:cxn modelId="{B1CD5441-71D3-490A-934D-8E895B86DC6E}" type="presParOf" srcId="{65A7E2D6-9371-4D34-A20D-39ECD97705FE}" destId="{9EB90903-B167-4794-A290-2BD5359F4705}" srcOrd="4" destOrd="0" presId="urn:microsoft.com/office/officeart/2005/8/layout/hList1"/>
    <dgm:cxn modelId="{E05079F5-93F5-4B72-9A70-57391A8E91AD}" type="presParOf" srcId="{9EB90903-B167-4794-A290-2BD5359F4705}" destId="{528B556C-5429-4133-8BB3-15AEA9F447C7}" srcOrd="0" destOrd="0" presId="urn:microsoft.com/office/officeart/2005/8/layout/hList1"/>
    <dgm:cxn modelId="{DCD7C232-ED5C-4D92-9419-620CB5978DC8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1800" dirty="0" smtClean="0">
              <a:latin typeface="Trebuchet MS" panose="020B0603020202020204" pitchFamily="34" charset="0"/>
            </a:rPr>
            <a:t>Supportive Housing (affordable units + services)</a:t>
          </a:r>
          <a:endParaRPr lang="en-US" sz="1800" dirty="0">
            <a:latin typeface="Trebuchet MS" panose="020B0603020202020204" pitchFamily="34" charset="0"/>
          </a:endParaRP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 smtClean="0">
              <a:latin typeface="Trebuchet MS" panose="020B0603020202020204" pitchFamily="34" charset="0"/>
            </a:rPr>
            <a:t>Homeless</a:t>
          </a:r>
          <a:endParaRPr lang="en-US" sz="1600" dirty="0">
            <a:latin typeface="Trebuchet MS" panose="020B0603020202020204" pitchFamily="34" charset="0"/>
          </a:endParaRP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1800" dirty="0" smtClean="0"/>
            <a:t>Affordable rental housing</a:t>
          </a:r>
          <a:endParaRPr lang="en-US" sz="1800" dirty="0"/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 smtClean="0"/>
            <a:t>Public housing</a:t>
          </a:r>
          <a:endParaRPr lang="en-US" sz="1600" dirty="0"/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 smtClean="0"/>
            <a:t>Subsidized (Florida Housing, HUD, USDA)</a:t>
          </a:r>
          <a:endParaRPr lang="en-US" sz="1600" dirty="0"/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1800" dirty="0" smtClean="0"/>
            <a:t>Affordable home ownership</a:t>
          </a:r>
          <a:endParaRPr lang="en-US" sz="1800" dirty="0"/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 smtClean="0"/>
            <a:t>Shared equity (e.g. community land trust)</a:t>
          </a:r>
          <a:endParaRPr lang="en-US" sz="1600" dirty="0"/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 smtClean="0"/>
            <a:t>Down payment assistance</a:t>
          </a:r>
          <a:endParaRPr lang="en-US" sz="1600" dirty="0"/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 smtClean="0">
              <a:latin typeface="Trebuchet MS" panose="020B0603020202020204" pitchFamily="34" charset="0"/>
            </a:rPr>
            <a:t>Older adults</a:t>
          </a:r>
          <a:endParaRPr lang="en-US" sz="1600" dirty="0">
            <a:latin typeface="Trebuchet MS" panose="020B0603020202020204" pitchFamily="34" charset="0"/>
          </a:endParaRP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 smtClean="0">
              <a:latin typeface="Trebuchet MS" panose="020B0603020202020204" pitchFamily="34" charset="0"/>
            </a:rPr>
            <a:t>People with disabilities</a:t>
          </a:r>
          <a:endParaRPr lang="en-US" sz="1600" dirty="0">
            <a:latin typeface="Trebuchet MS" panose="020B0603020202020204" pitchFamily="34" charset="0"/>
          </a:endParaRP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 smtClean="0">
              <a:latin typeface="Trebuchet MS" panose="020B0603020202020204" pitchFamily="34" charset="0"/>
            </a:rPr>
            <a:t>Other special needs</a:t>
          </a:r>
          <a:endParaRPr lang="en-US" sz="1600" dirty="0">
            <a:latin typeface="Trebuchet MS" panose="020B0603020202020204" pitchFamily="34" charset="0"/>
          </a:endParaRP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 smtClean="0"/>
            <a:t>NOAH (Naturally Occurring Affordable Housing)</a:t>
          </a:r>
          <a:endParaRPr lang="en-US" sz="1600" dirty="0"/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 smtClean="0"/>
            <a:t>Low-interest loans</a:t>
          </a:r>
          <a:endParaRPr lang="en-US" sz="1600" dirty="0"/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 smtClean="0"/>
            <a:t>Affordable construction</a:t>
          </a:r>
          <a:endParaRPr lang="en-US" sz="1600" dirty="0"/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 smtClean="0"/>
            <a:t>Home rehab and weatherization</a:t>
          </a:r>
          <a:endParaRPr lang="en-US" sz="1600" dirty="0"/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 smtClean="0"/>
            <a:t>Vouchers</a:t>
          </a:r>
          <a:endParaRPr lang="en-US" sz="1600" dirty="0"/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C4F542-0C4F-49B7-9F3B-41A289A21CDC}" type="pres">
      <dgm:prSet presAssocID="{19340D70-F660-4626-995C-6B67070E43F9}" presName="fgShape" presStyleLbl="fgShp" presStyleIdx="0" presStyleCnt="1" custLinFactY="1852" custLinFactNeighborX="731" custLinFactNeighborY="100000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  <dgm:t>
        <a:bodyPr/>
        <a:lstStyle/>
        <a:p>
          <a:endParaRPr lang="en-US"/>
        </a:p>
      </dgm:t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  <dgm:t>
        <a:bodyPr/>
        <a:lstStyle/>
        <a:p>
          <a:endParaRPr lang="en-US"/>
        </a:p>
      </dgm:t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  <dgm:t>
        <a:bodyPr/>
        <a:lstStyle/>
        <a:p>
          <a:endParaRPr lang="en-US"/>
        </a:p>
      </dgm:t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2" y="112908"/>
          <a:ext cx="2508148" cy="6981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Trebuchet MS" panose="020B0603020202020204" pitchFamily="34" charset="0"/>
            </a:rPr>
            <a:t>$425-599</a:t>
          </a:r>
          <a:endParaRPr lang="en-US" sz="3200" b="1" kern="1200" dirty="0">
            <a:latin typeface="Trebuchet MS" panose="020B0603020202020204" pitchFamily="34" charset="0"/>
          </a:endParaRPr>
        </a:p>
      </dsp:txBody>
      <dsp:txXfrm>
        <a:off x="2572" y="112908"/>
        <a:ext cx="2508148" cy="698125"/>
      </dsp:txXfrm>
    </dsp:sp>
    <dsp:sp modelId="{0045AAE0-9BB3-4F66-A39D-FC0233DDC39E}">
      <dsp:nvSpPr>
        <dsp:cNvPr id="0" name=""/>
        <dsp:cNvSpPr/>
      </dsp:nvSpPr>
      <dsp:spPr>
        <a:xfrm>
          <a:off x="2572" y="811033"/>
          <a:ext cx="2508148" cy="2283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0" lvl="1" indent="0" algn="l" defTabSz="91440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Trebuchet MS" panose="020B0603020202020204" pitchFamily="34" charset="0"/>
            </a:rPr>
            <a:t> Social Security Retirees</a:t>
          </a:r>
          <a:endParaRPr lang="en-US" sz="1600" kern="1200" dirty="0">
            <a:latin typeface="Trebuchet MS" panose="020B0603020202020204" pitchFamily="34" charset="0"/>
          </a:endParaRPr>
        </a:p>
        <a:p>
          <a:pPr marL="0" lvl="1" indent="0" algn="l" defTabSz="91440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Trebuchet MS" panose="020B0603020202020204" pitchFamily="34" charset="0"/>
            </a:rPr>
            <a:t> Substitute Teachers </a:t>
          </a:r>
          <a:endParaRPr lang="en-US" sz="1600" kern="1200" dirty="0">
            <a:latin typeface="Trebuchet MS" panose="020B0603020202020204" pitchFamily="34" charset="0"/>
          </a:endParaRPr>
        </a:p>
        <a:p>
          <a:pPr marL="0" lvl="1" indent="0" algn="l" defTabSz="91440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Trebuchet MS" panose="020B0603020202020204" pitchFamily="34" charset="0"/>
            </a:rPr>
            <a:t> Retail Sales &amp; Cashiers</a:t>
          </a:r>
          <a:endParaRPr lang="en-US" sz="1600" kern="1200" dirty="0">
            <a:latin typeface="Trebuchet MS" panose="020B0603020202020204" pitchFamily="34" charset="0"/>
          </a:endParaRPr>
        </a:p>
        <a:p>
          <a:pPr marL="0" lvl="1" indent="0" algn="l" defTabSz="91440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Trebuchet MS" panose="020B0603020202020204" pitchFamily="34" charset="0"/>
            </a:rPr>
            <a:t> </a:t>
          </a:r>
          <a:r>
            <a:rPr lang="en-US" sz="1600" kern="1200" dirty="0" err="1" smtClean="0">
              <a:latin typeface="Trebuchet MS" panose="020B0603020202020204" pitchFamily="34" charset="0"/>
            </a:rPr>
            <a:t>Waitstaff</a:t>
          </a:r>
          <a:endParaRPr lang="en-US" sz="1600" kern="1200" dirty="0">
            <a:latin typeface="Trebuchet MS" panose="020B0603020202020204" pitchFamily="34" charset="0"/>
          </a:endParaRPr>
        </a:p>
        <a:p>
          <a:pPr marL="0" lvl="1" indent="0" algn="l" defTabSz="91440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Trebuchet MS" panose="020B0603020202020204" pitchFamily="34" charset="0"/>
            </a:rPr>
            <a:t> Childcare Workers</a:t>
          </a:r>
          <a:endParaRPr lang="en-US" sz="1600" kern="1200" dirty="0">
            <a:latin typeface="Trebuchet MS" panose="020B0603020202020204" pitchFamily="34" charset="0"/>
          </a:endParaRPr>
        </a:p>
        <a:p>
          <a:pPr marL="0" lvl="1" indent="0" algn="l" defTabSz="91440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Trebuchet MS" panose="020B0603020202020204" pitchFamily="34" charset="0"/>
            </a:rPr>
            <a:t> Home Health Aides</a:t>
          </a:r>
          <a:endParaRPr lang="en-US" sz="1600" kern="1200" dirty="0">
            <a:latin typeface="Trebuchet MS" panose="020B0603020202020204" pitchFamily="34" charset="0"/>
          </a:endParaRP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latin typeface="Trebuchet MS" panose="020B0603020202020204" pitchFamily="34" charset="0"/>
          </a:endParaRPr>
        </a:p>
      </dsp:txBody>
      <dsp:txXfrm>
        <a:off x="2572" y="811033"/>
        <a:ext cx="2508148" cy="2283840"/>
      </dsp:txXfrm>
    </dsp:sp>
    <dsp:sp modelId="{1A385492-E76F-4B22-9064-58D648E04DA7}">
      <dsp:nvSpPr>
        <dsp:cNvPr id="0" name=""/>
        <dsp:cNvSpPr/>
      </dsp:nvSpPr>
      <dsp:spPr>
        <a:xfrm>
          <a:off x="2861861" y="112908"/>
          <a:ext cx="2508148" cy="6981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Trebuchet MS" panose="020B0603020202020204" pitchFamily="34" charset="0"/>
            </a:rPr>
            <a:t>$600-750</a:t>
          </a:r>
          <a:endParaRPr lang="en-US" sz="3200" b="1" kern="1200" dirty="0">
            <a:latin typeface="Trebuchet MS" panose="020B0603020202020204" pitchFamily="34" charset="0"/>
          </a:endParaRPr>
        </a:p>
      </dsp:txBody>
      <dsp:txXfrm>
        <a:off x="2861861" y="112908"/>
        <a:ext cx="2508148" cy="698125"/>
      </dsp:txXfrm>
    </dsp:sp>
    <dsp:sp modelId="{11FB7C73-6081-42C7-8E15-28075061167B}">
      <dsp:nvSpPr>
        <dsp:cNvPr id="0" name=""/>
        <dsp:cNvSpPr/>
      </dsp:nvSpPr>
      <dsp:spPr>
        <a:xfrm>
          <a:off x="2861861" y="811033"/>
          <a:ext cx="2508148" cy="2283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Trebuchet MS" panose="020B0603020202020204" pitchFamily="34" charset="0"/>
            </a:rPr>
            <a:t>EMTs</a:t>
          </a:r>
          <a:endParaRPr lang="en-US" sz="1600" kern="1200" dirty="0">
            <a:latin typeface="Trebuchet MS" panose="020B0603020202020204" pitchFamily="34" charset="0"/>
          </a:endParaRPr>
        </a:p>
        <a:p>
          <a:pPr marL="171450" lvl="1" indent="-171450" algn="l" defTabSz="71120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Trebuchet MS" panose="020B0603020202020204" pitchFamily="34" charset="0"/>
            </a:rPr>
            <a:t>Preschool Teachers</a:t>
          </a:r>
          <a:endParaRPr lang="en-US" sz="1600" kern="1200" dirty="0">
            <a:latin typeface="Trebuchet MS" panose="020B0603020202020204" pitchFamily="34" charset="0"/>
          </a:endParaRPr>
        </a:p>
        <a:p>
          <a:pPr marL="171450" lvl="1" indent="-171450" algn="l" defTabSz="71120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Trebuchet MS" panose="020B0603020202020204" pitchFamily="34" charset="0"/>
            </a:rPr>
            <a:t>Nursing Assistants</a:t>
          </a:r>
          <a:endParaRPr lang="en-US" sz="1600" kern="1200" dirty="0">
            <a:latin typeface="Trebuchet MS" panose="020B0603020202020204" pitchFamily="34" charset="0"/>
          </a:endParaRPr>
        </a:p>
        <a:p>
          <a:pPr marL="171450" lvl="1" indent="-171450" algn="l" defTabSz="71120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Trebuchet MS" panose="020B0603020202020204" pitchFamily="34" charset="0"/>
            </a:rPr>
            <a:t>Customer Service Reps &amp; Bank Tellers</a:t>
          </a:r>
          <a:endParaRPr lang="en-US" sz="1600" kern="1200" dirty="0">
            <a:latin typeface="Trebuchet MS" panose="020B0603020202020204" pitchFamily="34" charset="0"/>
          </a:endParaRPr>
        </a:p>
        <a:p>
          <a:pPr marL="171450" lvl="1" indent="-171450" algn="l" defTabSz="71120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Trebuchet MS" panose="020B0603020202020204" pitchFamily="34" charset="0"/>
            </a:rPr>
            <a:t>Cooks</a:t>
          </a:r>
          <a:endParaRPr lang="en-US" sz="1600" kern="1200" dirty="0">
            <a:latin typeface="Trebuchet MS" panose="020B0603020202020204" pitchFamily="34" charset="0"/>
          </a:endParaRPr>
        </a:p>
        <a:p>
          <a:pPr marL="171450" lvl="1" indent="-171450" algn="l" defTabSz="71120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Trebuchet MS" panose="020B0603020202020204" pitchFamily="34" charset="0"/>
            </a:rPr>
            <a:t>Construction Laborers</a:t>
          </a:r>
          <a:endParaRPr lang="en-US" sz="1600" kern="1200" dirty="0">
            <a:latin typeface="Trebuchet MS" panose="020B0603020202020204" pitchFamily="34" charset="0"/>
          </a:endParaRPr>
        </a:p>
      </dsp:txBody>
      <dsp:txXfrm>
        <a:off x="2861861" y="811033"/>
        <a:ext cx="2508148" cy="2283840"/>
      </dsp:txXfrm>
    </dsp:sp>
    <dsp:sp modelId="{528B556C-5429-4133-8BB3-15AEA9F447C7}">
      <dsp:nvSpPr>
        <dsp:cNvPr id="0" name=""/>
        <dsp:cNvSpPr/>
      </dsp:nvSpPr>
      <dsp:spPr>
        <a:xfrm>
          <a:off x="5721151" y="112908"/>
          <a:ext cx="2508148" cy="6981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Trebuchet MS" panose="020B0603020202020204" pitchFamily="34" charset="0"/>
            </a:rPr>
            <a:t>$750-900</a:t>
          </a:r>
          <a:endParaRPr lang="en-US" sz="3200" b="1" kern="1200" dirty="0">
            <a:latin typeface="Trebuchet MS" panose="020B0603020202020204" pitchFamily="34" charset="0"/>
          </a:endParaRPr>
        </a:p>
      </dsp:txBody>
      <dsp:txXfrm>
        <a:off x="5721151" y="112908"/>
        <a:ext cx="2508148" cy="698125"/>
      </dsp:txXfrm>
    </dsp:sp>
    <dsp:sp modelId="{34083978-5BA0-40E3-AB18-2F3A89BB9529}">
      <dsp:nvSpPr>
        <dsp:cNvPr id="0" name=""/>
        <dsp:cNvSpPr/>
      </dsp:nvSpPr>
      <dsp:spPr>
        <a:xfrm>
          <a:off x="5721151" y="811033"/>
          <a:ext cx="2508148" cy="2283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Trebuchet MS" panose="020B0603020202020204" pitchFamily="34" charset="0"/>
            </a:rPr>
            <a:t>Pharmacy Technicians</a:t>
          </a:r>
          <a:endParaRPr lang="en-US" sz="1600" kern="1200" dirty="0">
            <a:latin typeface="Trebuchet MS" panose="020B0603020202020204" pitchFamily="34" charset="0"/>
          </a:endParaRPr>
        </a:p>
        <a:p>
          <a:pPr marL="171450" lvl="1" indent="-171450" algn="l" defTabSz="71120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Trebuchet MS" panose="020B0603020202020204" pitchFamily="34" charset="0"/>
            </a:rPr>
            <a:t>Social Workers</a:t>
          </a:r>
          <a:endParaRPr lang="en-US" sz="1600" kern="1200" dirty="0">
            <a:latin typeface="Trebuchet MS" panose="020B0603020202020204" pitchFamily="34" charset="0"/>
          </a:endParaRPr>
        </a:p>
        <a:p>
          <a:pPr marL="171450" lvl="1" indent="-171450" algn="l" defTabSz="71120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Trebuchet MS" panose="020B0603020202020204" pitchFamily="34" charset="0"/>
            </a:rPr>
            <a:t>Secretaries</a:t>
          </a:r>
          <a:endParaRPr lang="en-US" sz="1600" kern="1200" dirty="0">
            <a:latin typeface="Trebuchet MS" panose="020B0603020202020204" pitchFamily="34" charset="0"/>
          </a:endParaRPr>
        </a:p>
        <a:p>
          <a:pPr marL="171450" lvl="1" indent="-171450" algn="l" defTabSz="71120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Trebuchet MS" panose="020B0603020202020204" pitchFamily="34" charset="0"/>
            </a:rPr>
            <a:t>Truck Drivers</a:t>
          </a:r>
          <a:endParaRPr lang="en-US" sz="1600" kern="1200" dirty="0">
            <a:latin typeface="Trebuchet MS" panose="020B0603020202020204" pitchFamily="34" charset="0"/>
          </a:endParaRPr>
        </a:p>
        <a:p>
          <a:pPr marL="171450" lvl="1" indent="-171450" algn="l" defTabSz="71120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Trebuchet MS" panose="020B0603020202020204" pitchFamily="34" charset="0"/>
            </a:rPr>
            <a:t>Carpenters</a:t>
          </a:r>
          <a:endParaRPr lang="en-US" sz="1600" kern="1200" dirty="0">
            <a:latin typeface="Trebuchet MS" panose="020B0603020202020204" pitchFamily="34" charset="0"/>
          </a:endParaRPr>
        </a:p>
        <a:p>
          <a:pPr marL="171450" lvl="1" indent="-171450" algn="l" defTabSz="71120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Trebuchet MS" panose="020B0603020202020204" pitchFamily="34" charset="0"/>
            </a:rPr>
            <a:t>Police, Fire, and Ambulance Dispatchers</a:t>
          </a:r>
          <a:endParaRPr lang="en-US" sz="1600" kern="1200" dirty="0">
            <a:latin typeface="Trebuchet MS" panose="020B0603020202020204" pitchFamily="34" charset="0"/>
          </a:endParaRPr>
        </a:p>
      </dsp:txBody>
      <dsp:txXfrm>
        <a:off x="5721151" y="811033"/>
        <a:ext cx="2508148" cy="2283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486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rebuchet MS" panose="020B0603020202020204" pitchFamily="34" charset="0"/>
            </a:rPr>
            <a:t>Supportive Housing (affordable units + services)</a:t>
          </a:r>
          <a:endParaRPr lang="en-US" sz="1800" kern="1200" dirty="0">
            <a:latin typeface="Trebuchet MS" panose="020B0603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Trebuchet MS" panose="020B0603020202020204" pitchFamily="34" charset="0"/>
            </a:rPr>
            <a:t>Homeless</a:t>
          </a:r>
          <a:endParaRPr lang="en-US" sz="1600" kern="1200" dirty="0">
            <a:latin typeface="Trebuchet MS" panose="020B0603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Trebuchet MS" panose="020B0603020202020204" pitchFamily="34" charset="0"/>
            </a:rPr>
            <a:t>Older adults</a:t>
          </a:r>
          <a:endParaRPr lang="en-US" sz="1600" kern="1200" dirty="0">
            <a:latin typeface="Trebuchet MS" panose="020B0603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Trebuchet MS" panose="020B0603020202020204" pitchFamily="34" charset="0"/>
            </a:rPr>
            <a:t>People with disabilities</a:t>
          </a:r>
          <a:endParaRPr lang="en-US" sz="1600" kern="1200" dirty="0">
            <a:latin typeface="Trebuchet MS" panose="020B0603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Trebuchet MS" panose="020B0603020202020204" pitchFamily="34" charset="0"/>
            </a:rPr>
            <a:t>Other special needs</a:t>
          </a:r>
          <a:endParaRPr lang="en-US" sz="1600" kern="1200" dirty="0">
            <a:latin typeface="Trebuchet MS" panose="020B0603020202020204" pitchFamily="34" charset="0"/>
          </a:endParaRPr>
        </a:p>
      </dsp:txBody>
      <dsp:txXfrm>
        <a:off x="1711" y="2194560"/>
        <a:ext cx="2663390" cy="2194560"/>
      </dsp:txXfrm>
    </dsp:sp>
    <dsp:sp modelId="{D7520B9C-6ED8-44B9-A344-0D6D3929D50D}">
      <dsp:nvSpPr>
        <dsp:cNvPr id="0" name=""/>
        <dsp:cNvSpPr/>
      </dsp:nvSpPr>
      <dsp:spPr>
        <a:xfrm>
          <a:off x="419921" y="329184"/>
          <a:ext cx="1826971" cy="182697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486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Affordable rental housing</a:t>
          </a:r>
          <a:endParaRPr lang="en-US" sz="1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Public housing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Subsidized (Florida Housing, HUD, USDA)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Vouchers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NOAH (Naturally Occurring Affordable Housing)</a:t>
          </a:r>
          <a:endParaRPr lang="en-US" sz="1600" kern="1200" dirty="0"/>
        </a:p>
      </dsp:txBody>
      <dsp:txXfrm>
        <a:off x="2745004" y="2194560"/>
        <a:ext cx="2663390" cy="2194560"/>
      </dsp:txXfrm>
    </dsp:sp>
    <dsp:sp modelId="{627A0387-AE53-4473-B049-F583CC5AF283}">
      <dsp:nvSpPr>
        <dsp:cNvPr id="0" name=""/>
        <dsp:cNvSpPr/>
      </dsp:nvSpPr>
      <dsp:spPr>
        <a:xfrm>
          <a:off x="3163214" y="329184"/>
          <a:ext cx="1826971" cy="1826971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486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Affordable home ownership</a:t>
          </a:r>
          <a:endParaRPr lang="en-US" sz="1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Shared equity (e.g. community land trust)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Down payment assistance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Low-interest loans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Affordable construction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Home rehab and weatherization</a:t>
          </a:r>
          <a:endParaRPr lang="en-US" sz="1600" kern="1200" dirty="0"/>
        </a:p>
      </dsp:txBody>
      <dsp:txXfrm>
        <a:off x="5488297" y="2194560"/>
        <a:ext cx="2663390" cy="2194560"/>
      </dsp:txXfrm>
    </dsp:sp>
    <dsp:sp modelId="{8D51943B-7744-40D9-B5C9-2C898F6A51E1}">
      <dsp:nvSpPr>
        <dsp:cNvPr id="0" name=""/>
        <dsp:cNvSpPr/>
      </dsp:nvSpPr>
      <dsp:spPr>
        <a:xfrm>
          <a:off x="5906507" y="329184"/>
          <a:ext cx="1826971" cy="182697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663440"/>
          <a:ext cx="7501128" cy="82296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wrap="square" lIns="93534" tIns="46767" rIns="93534" bIns="4676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wrap="square" lIns="93534" tIns="46767" rIns="93534" bIns="4676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8D5EDD5-59B2-434E-B7F8-7FEF82F28674}" type="datetimeFigureOut">
              <a:rPr lang="en-US"/>
              <a:pPr/>
              <a:t>3/11/2019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wrap="square" lIns="93534" tIns="46767" rIns="93534" bIns="4676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wrap="square" lIns="93534" tIns="46767" rIns="93534" bIns="4676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6AFC949-85A8-426A-9C92-E76312C9E5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8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3DB2646-320B-4456-99BC-0C4C3E282126}" type="datetimeFigureOut">
              <a:rPr lang="en-US"/>
              <a:pPr/>
              <a:t>3/11/2019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6426"/>
            <a:ext cx="560832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D67CD11-8522-4BCE-AE71-8132318B6B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266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7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3/11/2019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1"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39744" y="1371600"/>
            <a:ext cx="7851648" cy="1066800"/>
          </a:xfrm>
          <a:ln>
            <a:noFill/>
          </a:ln>
          <a:effectLst/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3300" b="1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/>
            </a:r>
            <a:br>
              <a:rPr kumimoji="0" lang="en-US" dirty="0" smtClean="0"/>
            </a:br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39744" y="2590800"/>
            <a:ext cx="7854696" cy="1752600"/>
          </a:xfrm>
        </p:spPr>
        <p:txBody>
          <a:bodyPr lIns="0" rIns="18288"/>
          <a:lstStyle>
            <a:lvl1pPr marL="0" marR="34290" indent="0" algn="ctr">
              <a:buNone/>
              <a:defRPr b="1"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83D3-D975-4546-BAB0-703C7028061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3/11/2019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E603F-886A-42AB-B633-F303801B08B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122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83D3-D975-4546-BAB0-703C7028061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3/11/2019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E603F-886A-42AB-B633-F303801B08B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804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76998"/>
            <a:ext cx="2895600" cy="1582621"/>
          </a:xfrm>
        </p:spPr>
        <p:txBody>
          <a:bodyPr vert="horz" lIns="45720" tIns="45720" rIns="45720" bIns="45720" anchor="b">
            <a:normAutofit/>
          </a:bodyPr>
          <a:lstStyle>
            <a:lvl1pPr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ctr">
              <a:spcBef>
                <a:spcPts val="188"/>
              </a:spcBef>
              <a:buFontTx/>
              <a:buNone/>
              <a:defRPr sz="975" b="1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83D3-D975-4546-BAB0-703C7028061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3/11/2019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210E603F-886A-42AB-B633-F303801B08B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 algn="ctr">
              <a:buNone/>
              <a:defRPr sz="2400" b="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Arial"/>
              <a:ea typeface="+mn-ea"/>
            </a:endParaRPr>
          </a:p>
        </p:txBody>
      </p:sp>
      <p:pic>
        <p:nvPicPr>
          <p:cNvPr id="14" name="Picture 2" descr="C:\Documents and Settings\woodda\Desktop\County-Logo-orginal copy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500" y="5854388"/>
            <a:ext cx="951802" cy="683441"/>
          </a:xfrm>
          <a:prstGeom prst="rect">
            <a:avLst/>
          </a:prstGeom>
          <a:noFill/>
          <a:effectLst>
            <a:outerShdw blurRad="114300" dist="63500" dir="2700000" algn="tl" rotWithShape="0">
              <a:prstClr val="black">
                <a:alpha val="5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8961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gi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D5183D3-D975-4546-BAB0-703C70280612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3/11/2019</a:t>
            </a:fld>
            <a:endParaRPr lang="en-US">
              <a:solidFill>
                <a:srgbClr val="04617B">
                  <a:shade val="90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4617B">
                  <a:shade val="90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10E603F-886A-42AB-B633-F303801B08B2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Arial"/>
              <a:ea typeface="+mn-e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  <a:latin typeface="Arial"/>
                <a:ea typeface="+mn-e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  <a:latin typeface="Arial"/>
                <a:ea typeface="+mn-ea"/>
              </a:endParaRPr>
            </a:p>
          </p:txBody>
        </p:sp>
      </p:grpSp>
      <p:pic>
        <p:nvPicPr>
          <p:cNvPr id="15" name="Picture 2" descr="C:\Documents and Settings\woodda\Desktop\County-Logo-orginal copy.gif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108" y="295712"/>
            <a:ext cx="1031792" cy="729450"/>
          </a:xfrm>
          <a:prstGeom prst="rect">
            <a:avLst/>
          </a:prstGeom>
          <a:noFill/>
          <a:effectLst>
            <a:outerShdw blurRad="114300" dist="63500" dir="2700000" algn="tl" rotWithShape="0">
              <a:prstClr val="black">
                <a:alpha val="5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846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ctr" rtl="0" eaLnBrk="1" latinLnBrk="0" hangingPunct="1">
        <a:spcBef>
          <a:spcPct val="0"/>
        </a:spcBef>
        <a:buNone/>
        <a:defRPr kumimoji="0" sz="3300" b="1" kern="1200">
          <a:ln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ct val="20000"/>
        </a:spcBef>
        <a:buClrTx/>
        <a:buSzPct val="110000"/>
        <a:buFont typeface="Arial" pitchFamily="34" charset="0"/>
        <a:buChar char="•"/>
        <a:defRPr kumimoji="0"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85166" algn="l" rtl="0" eaLnBrk="1" latinLnBrk="0" hangingPunct="1">
        <a:spcBef>
          <a:spcPct val="20000"/>
        </a:spcBef>
        <a:buClrTx/>
        <a:buSzPct val="110000"/>
        <a:buFont typeface="Arial" pitchFamily="34" charset="0"/>
        <a:buChar char="•"/>
        <a:defRPr kumimoji="0"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5166" algn="l" rtl="0" eaLnBrk="1" latinLnBrk="0" hangingPunct="1">
        <a:spcBef>
          <a:spcPct val="20000"/>
        </a:spcBef>
        <a:buClrTx/>
        <a:buSzPct val="110000"/>
        <a:buFont typeface="Arial" pitchFamily="34" charset="0"/>
        <a:buChar char="•"/>
        <a:defRPr kumimoji="0"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891540" indent="-157734" algn="l" rtl="0" eaLnBrk="1" latinLnBrk="0" hangingPunct="1">
        <a:spcBef>
          <a:spcPct val="20000"/>
        </a:spcBef>
        <a:buClrTx/>
        <a:buSzPct val="110000"/>
        <a:buFont typeface="Arial" pitchFamily="34" charset="0"/>
        <a:buChar char="•"/>
        <a:defRPr kumimoji="0"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57734" algn="l" rtl="0" eaLnBrk="1" latinLnBrk="0" hangingPunct="1">
        <a:spcBef>
          <a:spcPct val="20000"/>
        </a:spcBef>
        <a:buClrTx/>
        <a:buSzPct val="110000"/>
        <a:buFont typeface="Arial" pitchFamily="34" charset="0"/>
        <a:buChar char="•"/>
        <a:defRPr kumimoji="0"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5773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37160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60" indent="-13716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dentity.ufl.edu/signatureSystem/UF_Signature.eps.zip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hyperlink" Target="http://flhousingdata.shimberg.ufl.edu/income-and-rent-limits/results?nid=560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lhousing.data.shimberg.ufl.edu/" TargetMode="External"/><Relationship Id="rId2" Type="http://schemas.openxmlformats.org/officeDocument/2006/relationships/hyperlink" Target="http://www.shimberg.ufl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Bookman Old Style" pitchFamily="18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4818803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 smtClean="0">
                <a:latin typeface="Trebuchet MS" panose="020B0603020202020204" pitchFamily="34" charset="0"/>
              </a:rPr>
              <a:t>Housing Affordability in St. Lucie County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Trebuchet MS" panose="020B0603020202020204" pitchFamily="34" charset="0"/>
              </a:rPr>
              <a:t>Anne Ray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Trebuchet MS" panose="020B0603020202020204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Trebuchet MS" panose="020B0603020202020204" pitchFamily="34" charset="0"/>
              </a:rPr>
              <a:t>March 12, 2019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" y="-1"/>
            <a:ext cx="9153144" cy="4826599"/>
          </a:xfrm>
          <a:prstGeom prst="rect">
            <a:avLst/>
          </a:prstGeom>
        </p:spPr>
      </p:pic>
      <p:pic>
        <p:nvPicPr>
          <p:cNvPr id="5" name="Picture 6" descr="UF Signatur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6011334"/>
            <a:ext cx="18573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854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228600" y="214964"/>
            <a:ext cx="8537912" cy="609447"/>
          </a:xfrm>
          <a:noFill/>
        </p:spPr>
        <p:txBody>
          <a:bodyPr/>
          <a:lstStyle/>
          <a:p>
            <a:r>
              <a:rPr lang="en-US" sz="2400" dirty="0" smtClean="0">
                <a:latin typeface="Trebuchet MS" panose="020B0603020202020204" pitchFamily="34" charset="0"/>
              </a:rPr>
              <a:t>St. Lucie County’s Affordable Housing Needs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914554"/>
            <a:ext cx="4876800" cy="5749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1400" b="1" dirty="0" smtClean="0">
                <a:latin typeface="Trebuchet MS" panose="020B0603020202020204" pitchFamily="34" charset="0"/>
                <a:ea typeface="MS Gothic"/>
                <a:cs typeface="Times New Roman"/>
              </a:rPr>
              <a:t>Low-Income Households by Housing Cost Burden, St. Lucie County, 2017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5334000" y="914554"/>
            <a:ext cx="3591910" cy="51814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4000"/>
              </a:lnSpc>
              <a:buClr>
                <a:schemeClr val="tx2"/>
              </a:buClr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Housing is usually considered </a:t>
            </a: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affordable</a:t>
            </a: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 if it costs no more than 30% of household </a:t>
            </a: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income, including utilities.</a:t>
            </a: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 pitchFamily="34" charset="0"/>
            </a:endParaRPr>
          </a:p>
          <a:p>
            <a:pPr lvl="0">
              <a:lnSpc>
                <a:spcPct val="124000"/>
              </a:lnSpc>
              <a:buClr>
                <a:schemeClr val="tx2"/>
              </a:buClr>
            </a:pP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Cost burdened</a:t>
            </a: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: Paying more than 30% of income </a:t>
            </a: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for housing</a:t>
            </a:r>
          </a:p>
          <a:p>
            <a:pPr lvl="0">
              <a:lnSpc>
                <a:spcPct val="124000"/>
              </a:lnSpc>
              <a:buClr>
                <a:schemeClr val="tx2"/>
              </a:buClr>
            </a:pP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Nearly </a:t>
            </a:r>
            <a:r>
              <a:rPr 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28,000</a:t>
            </a: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low-income households in </a:t>
            </a: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St. Lucie County </a:t>
            </a: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are cost </a:t>
            </a: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burdened, including the majority of </a:t>
            </a:r>
            <a:r>
              <a:rPr 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renters</a:t>
            </a: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6275647"/>
            <a:ext cx="8764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rebuchet MS" panose="020B0603020202020204" pitchFamily="34" charset="0"/>
              </a:rPr>
              <a:t>Sources: </a:t>
            </a:r>
            <a:r>
              <a:rPr lang="en-US" sz="1200" dirty="0">
                <a:latin typeface="Trebuchet MS" panose="020B0603020202020204" pitchFamily="34" charset="0"/>
              </a:rPr>
              <a:t>Shimberg Center analysis of U.S. Census Bureau, </a:t>
            </a:r>
            <a:r>
              <a:rPr lang="en-US" sz="1200" dirty="0" smtClean="0">
                <a:latin typeface="Trebuchet MS" panose="020B0603020202020204" pitchFamily="34" charset="0"/>
              </a:rPr>
              <a:t>2017 </a:t>
            </a:r>
            <a:r>
              <a:rPr lang="en-US" sz="1200" dirty="0">
                <a:latin typeface="Trebuchet MS" panose="020B0603020202020204" pitchFamily="34" charset="0"/>
              </a:rPr>
              <a:t>American Community </a:t>
            </a:r>
            <a:r>
              <a:rPr lang="en-US" sz="1200" dirty="0" smtClean="0">
                <a:latin typeface="Trebuchet MS" panose="020B0603020202020204" pitchFamily="34" charset="0"/>
              </a:rPr>
              <a:t>Survey. “Low-Income” refers to households with incomes below 80% of Area Median Income.</a:t>
            </a:r>
            <a:endParaRPr lang="en-US" sz="1200" dirty="0">
              <a:latin typeface="Trebuchet MS" panose="020B0603020202020204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0195714"/>
              </p:ext>
            </p:extLst>
          </p:nvPr>
        </p:nvGraphicFramePr>
        <p:xfrm>
          <a:off x="228600" y="1452879"/>
          <a:ext cx="4876800" cy="4643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446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228600" y="214964"/>
            <a:ext cx="8839200" cy="609447"/>
          </a:xfrm>
          <a:noFill/>
        </p:spPr>
        <p:txBody>
          <a:bodyPr/>
          <a:lstStyle/>
          <a:p>
            <a:r>
              <a:rPr lang="en-US" sz="1800" dirty="0" smtClean="0"/>
              <a:t>St. Lucie County has a shortage of affordable/available rental </a:t>
            </a:r>
            <a:r>
              <a:rPr lang="en-US" sz="1800" dirty="0"/>
              <a:t>units. </a:t>
            </a:r>
            <a:r>
              <a:rPr lang="en-US" sz="1800" dirty="0" smtClean="0"/>
              <a:t>Low-income </a:t>
            </a:r>
            <a:r>
              <a:rPr lang="en-US" sz="1800" dirty="0"/>
              <a:t>renters compete </a:t>
            </a:r>
            <a:r>
              <a:rPr lang="en-US" sz="1800" dirty="0" smtClean="0"/>
              <a:t>with </a:t>
            </a:r>
            <a:r>
              <a:rPr lang="en-US" sz="1800" dirty="0"/>
              <a:t>higher income </a:t>
            </a:r>
            <a:r>
              <a:rPr lang="en-US" sz="1800" dirty="0" smtClean="0"/>
              <a:t>households for </a:t>
            </a:r>
            <a:r>
              <a:rPr lang="en-US" sz="1800" dirty="0"/>
              <a:t>limited affordable </a:t>
            </a:r>
            <a:r>
              <a:rPr lang="en-US" sz="1800" dirty="0" smtClean="0"/>
              <a:t>supply.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914554"/>
            <a:ext cx="8534400" cy="5749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1400" b="1" dirty="0">
                <a:latin typeface="Trebuchet MS" panose="020B0603020202020204" pitchFamily="34" charset="0"/>
                <a:ea typeface="MS Gothic"/>
                <a:cs typeface="Times New Roman"/>
              </a:rPr>
              <a:t>Affordable and Available Rental Housing Units Compared to Renters by Income (% AMI), St. Lucie County, 2017</a:t>
            </a:r>
            <a:endParaRPr lang="en-US" sz="1400" b="1" dirty="0" smtClean="0">
              <a:latin typeface="Trebuchet MS" panose="020B0603020202020204" pitchFamily="34" charset="0"/>
              <a:ea typeface="MS Gothic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6275647"/>
            <a:ext cx="876493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Trebuchet MS" panose="020B0603020202020204" pitchFamily="34" charset="0"/>
              </a:rPr>
              <a:t>Sources: </a:t>
            </a:r>
            <a:r>
              <a:rPr lang="en-US" sz="1100" dirty="0">
                <a:latin typeface="Trebuchet MS" panose="020B0603020202020204" pitchFamily="34" charset="0"/>
              </a:rPr>
              <a:t>Shimberg Center analysis of U.S. Census Bureau, </a:t>
            </a:r>
            <a:r>
              <a:rPr lang="en-US" sz="1100" dirty="0" smtClean="0">
                <a:latin typeface="Trebuchet MS" panose="020B0603020202020204" pitchFamily="34" charset="0"/>
              </a:rPr>
              <a:t>2017 </a:t>
            </a:r>
            <a:r>
              <a:rPr lang="en-US" sz="1100" dirty="0">
                <a:latin typeface="Trebuchet MS" panose="020B0603020202020204" pitchFamily="34" charset="0"/>
              </a:rPr>
              <a:t>American Community </a:t>
            </a:r>
            <a:r>
              <a:rPr lang="en-US" sz="1100" dirty="0" smtClean="0">
                <a:latin typeface="Trebuchet MS" panose="020B0603020202020204" pitchFamily="34" charset="0"/>
              </a:rPr>
              <a:t>Survey. </a:t>
            </a:r>
            <a:r>
              <a:rPr lang="en-US" sz="1100" dirty="0">
                <a:latin typeface="Trebuchet MS" panose="020B0603020202020204" pitchFamily="34" charset="0"/>
              </a:rPr>
              <a:t>See </a:t>
            </a:r>
            <a:r>
              <a:rPr lang="en-US" sz="1100" dirty="0">
                <a:latin typeface="Trebuchet MS" panose="020B0603020202020204" pitchFamily="34" charset="0"/>
                <a:hlinkClick r:id="rId2"/>
              </a:rPr>
              <a:t>http://</a:t>
            </a:r>
            <a:r>
              <a:rPr lang="en-US" sz="1100" dirty="0" smtClean="0">
                <a:latin typeface="Trebuchet MS" panose="020B0603020202020204" pitchFamily="34" charset="0"/>
                <a:hlinkClick r:id="rId2"/>
              </a:rPr>
              <a:t>flhousingdata.shimberg.ufl.edu/income-and-rent-limits/results?nid=5600</a:t>
            </a:r>
            <a:r>
              <a:rPr lang="en-US" sz="1100" dirty="0" smtClean="0">
                <a:latin typeface="Trebuchet MS" panose="020B0603020202020204" pitchFamily="34" charset="0"/>
              </a:rPr>
              <a:t> for St. Lucie County incomes by AMI.</a:t>
            </a:r>
            <a:endParaRPr lang="en-US" sz="1100" dirty="0">
              <a:latin typeface="Trebuchet MS" panose="020B0603020202020204" pitchFamily="34" charset="0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5015919"/>
              </p:ext>
            </p:extLst>
          </p:nvPr>
        </p:nvGraphicFramePr>
        <p:xfrm>
          <a:off x="304800" y="1489455"/>
          <a:ext cx="8534400" cy="4786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383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783" y="475487"/>
            <a:ext cx="7950200" cy="45720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rebuchet MS" panose="020B0603020202020204" pitchFamily="34" charset="0"/>
              </a:rPr>
              <a:t>Housing costs outpace wages for many occupations. 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00119" y="1371601"/>
            <a:ext cx="7928864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4000"/>
              </a:lnSpc>
              <a:buClr>
                <a:schemeClr val="tx2"/>
              </a:buClr>
            </a:pP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St. Lucie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County’s housing wage: $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19.85/hour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 pitchFamily="34" charset="0"/>
            </a:endParaRPr>
          </a:p>
          <a:p>
            <a:pPr lvl="0">
              <a:lnSpc>
                <a:spcPct val="124000"/>
              </a:lnSpc>
              <a:buClr>
                <a:schemeClr val="tx2"/>
              </a:buClr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A full-time worker would need to earn this amount to rent a typical 2BR apartment (HUD Fair Market Rent: 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$1,032/</a:t>
            </a:r>
            <a:r>
              <a:rPr lang="en-US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mo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).</a:t>
            </a:r>
          </a:p>
          <a:p>
            <a:pPr lvl="0">
              <a:lnSpc>
                <a:spcPct val="124000"/>
              </a:lnSpc>
              <a:buClr>
                <a:schemeClr val="tx2"/>
              </a:buClr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Median wage for 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Port St. Lucie-Fort Pierce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MSA workers, 2017: $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15.62/hour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2207" y="5410200"/>
            <a:ext cx="7810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rebuchet MS" panose="020B0603020202020204" pitchFamily="34" charset="0"/>
              </a:rPr>
              <a:t>Sources: National Low Income Housing Coalition, </a:t>
            </a:r>
            <a:r>
              <a:rPr lang="en-US" sz="1200" i="1" dirty="0">
                <a:latin typeface="Trebuchet MS" panose="020B0603020202020204" pitchFamily="34" charset="0"/>
              </a:rPr>
              <a:t>Out of Reach</a:t>
            </a:r>
            <a:r>
              <a:rPr lang="en-US" sz="1200" dirty="0">
                <a:latin typeface="Trebuchet MS" panose="020B0603020202020204" pitchFamily="34" charset="0"/>
              </a:rPr>
              <a:t>; Florida Agency for Workforce Innovation, 2017 Occupational Employment Statistics and Wages. </a:t>
            </a:r>
          </a:p>
        </p:txBody>
      </p:sp>
    </p:spTree>
    <p:extLst>
      <p:ext uri="{BB962C8B-B14F-4D97-AF65-F5344CB8AC3E}">
        <p14:creationId xmlns:p14="http://schemas.microsoft.com/office/powerpoint/2010/main" val="169390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116" y="380999"/>
            <a:ext cx="7950200" cy="53340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rebuchet MS" panose="020B0603020202020204" pitchFamily="34" charset="0"/>
              </a:rPr>
              <a:t>Housing costs outpace wages for many occupations.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500116" y="1032531"/>
            <a:ext cx="8231873" cy="7127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Bef>
                <a:spcPts val="750"/>
              </a:spcBef>
              <a:spcAft>
                <a:spcPts val="750"/>
              </a:spcAft>
            </a:pPr>
            <a:r>
              <a:rPr lang="en-US" sz="1800" b="1" dirty="0">
                <a:latin typeface="Trebuchet MS" panose="020B0603020202020204" pitchFamily="34" charset="0"/>
                <a:ea typeface="MS Gothic"/>
                <a:cs typeface="Times New Roman"/>
              </a:rPr>
              <a:t>How much can St. Lucie County’s workers afford to pay for housing each month?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02061748"/>
              </p:ext>
            </p:extLst>
          </p:nvPr>
        </p:nvGraphicFramePr>
        <p:xfrm>
          <a:off x="500117" y="1971604"/>
          <a:ext cx="8231872" cy="3207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500116" y="5562600"/>
            <a:ext cx="795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rebuchet MS" panose="020B0603020202020204" pitchFamily="34" charset="0"/>
              </a:rPr>
              <a:t>Source: Florida Agency for Workforce Innovation, 2017 Occupational Employment Statistics and Wages. Based on median wage for jobs in the Port St. Lucie-Fort Pierce MSA. Assumes full-time worker, 30% of income spent on housing costs.</a:t>
            </a:r>
          </a:p>
        </p:txBody>
      </p:sp>
    </p:spTree>
    <p:extLst>
      <p:ext uri="{BB962C8B-B14F-4D97-AF65-F5344CB8AC3E}">
        <p14:creationId xmlns:p14="http://schemas.microsoft.com/office/powerpoint/2010/main" val="153631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solidFill>
            <a:schemeClr val="bg1"/>
          </a:solidFill>
        </p:spPr>
        <p:txBody>
          <a:bodyPr/>
          <a:lstStyle/>
          <a:p>
            <a:r>
              <a:rPr lang="en-US" sz="2000" dirty="0" smtClean="0">
                <a:latin typeface="Trebuchet MS" panose="020B0603020202020204" pitchFamily="34" charset="0"/>
              </a:rPr>
              <a:t>St. Lucie County’s home prices have risen since housing crash, but are still more affordable than neighboring counties to the south.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375969"/>
            <a:ext cx="8534400" cy="2991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1200" b="1" dirty="0" smtClean="0">
                <a:latin typeface="Trebuchet MS" panose="020B0603020202020204" pitchFamily="34" charset="0"/>
                <a:ea typeface="MS Gothic"/>
                <a:cs typeface="Times New Roman"/>
              </a:rPr>
              <a:t>Median Real Single Family Sale Price (2018 $), 2008-2018 (partial)</a:t>
            </a:r>
            <a:endParaRPr lang="en-US" sz="1200" b="1" dirty="0">
              <a:effectLst/>
              <a:latin typeface="Trebuchet MS" panose="020B0603020202020204" pitchFamily="34" charset="0"/>
              <a:ea typeface="MS Gothic"/>
              <a:cs typeface="Times New Roman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57200" y="6356839"/>
            <a:ext cx="7620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 smtClean="0">
                <a:latin typeface="Trebuchet MS" panose="020B0603020202020204" pitchFamily="34" charset="0"/>
              </a:rPr>
              <a:t>Source</a:t>
            </a:r>
            <a:r>
              <a:rPr lang="en-US" sz="1200" dirty="0">
                <a:latin typeface="Trebuchet MS" panose="020B0603020202020204" pitchFamily="34" charset="0"/>
              </a:rPr>
              <a:t>: </a:t>
            </a:r>
            <a:r>
              <a:rPr lang="en-US" sz="1200" dirty="0" smtClean="0">
                <a:latin typeface="Trebuchet MS" panose="020B0603020202020204" pitchFamily="34" charset="0"/>
              </a:rPr>
              <a:t>Florida Department of Revenue, Sales Data File</a:t>
            </a:r>
            <a:endParaRPr lang="en-US" sz="1200" dirty="0">
              <a:latin typeface="Trebuchet MS" panose="020B0603020202020204" pitchFamily="34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9321091"/>
              </p:ext>
            </p:extLst>
          </p:nvPr>
        </p:nvGraphicFramePr>
        <p:xfrm>
          <a:off x="457200" y="1653950"/>
          <a:ext cx="8534400" cy="4446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949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2400" dirty="0">
                <a:latin typeface="Trebuchet MS" panose="020B0603020202020204" pitchFamily="34" charset="0"/>
              </a:rPr>
              <a:t>The Affordable Housing Continuum</a:t>
            </a:r>
            <a:endParaRPr lang="en-US" sz="2400" dirty="0" smtClean="0">
              <a:latin typeface="Trebuchet MS" panose="020B0603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47274998"/>
              </p:ext>
            </p:extLst>
          </p:nvPr>
        </p:nvGraphicFramePr>
        <p:xfrm>
          <a:off x="533400" y="1219200"/>
          <a:ext cx="8153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916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119" y="499131"/>
            <a:ext cx="8720081" cy="41526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rebuchet MS" panose="020B0603020202020204" pitchFamily="34" charset="0"/>
              </a:rPr>
              <a:t>The local role in creating the affordable housing </a:t>
            </a:r>
            <a:r>
              <a:rPr lang="en-US" sz="2400" dirty="0" smtClean="0">
                <a:latin typeface="Trebuchet MS" panose="020B0603020202020204" pitchFamily="34" charset="0"/>
              </a:rPr>
              <a:t>continuum</a:t>
            </a:r>
            <a:endParaRPr lang="en-US" sz="2400" dirty="0">
              <a:latin typeface="Trebuchet MS" panose="020B0603020202020204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00119" y="1295400"/>
            <a:ext cx="8186681" cy="525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4000"/>
              </a:lnSpc>
              <a:buClr>
                <a:srgbClr val="12C0B0"/>
              </a:buClr>
              <a:buNone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1.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Make the rules</a:t>
            </a:r>
          </a:p>
          <a:p>
            <a:pPr lvl="1" indent="-257175">
              <a:lnSpc>
                <a:spcPct val="124000"/>
              </a:lnSpc>
              <a:spcBef>
                <a:spcPts val="450"/>
              </a:spcBef>
              <a:buClr>
                <a:schemeClr val="tx2"/>
              </a:buClr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Land use &amp; zoning</a:t>
            </a:r>
          </a:p>
          <a:p>
            <a:pPr lvl="1" indent="-257175">
              <a:lnSpc>
                <a:spcPct val="124000"/>
              </a:lnSpc>
              <a:spcBef>
                <a:spcPts val="450"/>
              </a:spcBef>
              <a:buClr>
                <a:schemeClr val="tx2"/>
              </a:buClr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Reducing regulatory barriers</a:t>
            </a:r>
          </a:p>
          <a:p>
            <a:pPr lvl="1" indent="-257175">
              <a:lnSpc>
                <a:spcPct val="124000"/>
              </a:lnSpc>
              <a:spcBef>
                <a:spcPts val="450"/>
              </a:spcBef>
              <a:buClr>
                <a:schemeClr val="tx2"/>
              </a:buClr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Inclusionary policies </a:t>
            </a:r>
          </a:p>
          <a:p>
            <a:pPr marL="0" indent="0">
              <a:lnSpc>
                <a:spcPct val="124000"/>
              </a:lnSpc>
              <a:buClr>
                <a:srgbClr val="12C0B0"/>
              </a:buClr>
              <a:buNone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2.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Spend the $</a:t>
            </a:r>
          </a:p>
          <a:p>
            <a:pPr lvl="1" indent="-257175">
              <a:lnSpc>
                <a:spcPct val="124000"/>
              </a:lnSpc>
              <a:spcBef>
                <a:spcPts val="450"/>
              </a:spcBef>
              <a:buClr>
                <a:schemeClr val="tx2"/>
              </a:buClr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Federal pass-through</a:t>
            </a:r>
          </a:p>
          <a:p>
            <a:pPr lvl="1" indent="-257175">
              <a:lnSpc>
                <a:spcPct val="124000"/>
              </a:lnSpc>
              <a:spcBef>
                <a:spcPts val="450"/>
              </a:spcBef>
              <a:buClr>
                <a:schemeClr val="tx2"/>
              </a:buClr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State housing trust fund (SHIP)</a:t>
            </a:r>
          </a:p>
          <a:p>
            <a:pPr lvl="1" indent="-257175">
              <a:lnSpc>
                <a:spcPct val="124000"/>
              </a:lnSpc>
              <a:spcBef>
                <a:spcPts val="450"/>
              </a:spcBef>
              <a:buClr>
                <a:schemeClr val="tx2"/>
              </a:buClr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Raising local funds through taxes or fees</a:t>
            </a:r>
          </a:p>
          <a:p>
            <a:pPr marL="0" indent="0">
              <a:lnSpc>
                <a:spcPct val="124000"/>
              </a:lnSpc>
              <a:buClr>
                <a:srgbClr val="12C0B0"/>
              </a:buClr>
              <a:buNone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3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. Provide the housing</a:t>
            </a:r>
          </a:p>
          <a:p>
            <a:pPr lvl="1" indent="-257175">
              <a:lnSpc>
                <a:spcPct val="124000"/>
              </a:lnSpc>
              <a:spcBef>
                <a:spcPts val="450"/>
              </a:spcBef>
              <a:buClr>
                <a:schemeClr val="tx2"/>
              </a:buClr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Public housing</a:t>
            </a:r>
          </a:p>
          <a:p>
            <a:pPr lvl="1" indent="-257175">
              <a:lnSpc>
                <a:spcPct val="124000"/>
              </a:lnSpc>
              <a:spcBef>
                <a:spcPts val="450"/>
              </a:spcBef>
              <a:buClr>
                <a:schemeClr val="tx2"/>
              </a:buClr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Other affordable rental</a:t>
            </a:r>
          </a:p>
          <a:p>
            <a:pPr marL="0" indent="0">
              <a:lnSpc>
                <a:spcPct val="124000"/>
              </a:lnSpc>
              <a:buClr>
                <a:srgbClr val="12C0B0"/>
              </a:buClr>
              <a:buNone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79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Bookman Old Style" pitchFamily="18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4818803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>
                <a:latin typeface="Trebuchet MS" panose="020B0603020202020204" pitchFamily="34" charset="0"/>
              </a:rPr>
              <a:t>Anne Ray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>
                <a:latin typeface="Trebuchet MS" panose="020B0603020202020204" pitchFamily="34" charset="0"/>
              </a:rPr>
              <a:t>352-273-1195 </a:t>
            </a:r>
            <a:r>
              <a:rPr lang="en-US" sz="2400" dirty="0" smtClean="0">
                <a:latin typeface="Trebuchet MS" panose="020B0603020202020204" pitchFamily="34" charset="0"/>
                <a:sym typeface="Wingdings" panose="05000000000000000000" pitchFamily="2" charset="2"/>
              </a:rPr>
              <a:t></a:t>
            </a:r>
            <a:r>
              <a:rPr lang="en-US" sz="2400" dirty="0" smtClean="0">
                <a:latin typeface="Trebuchet MS" panose="020B0603020202020204" pitchFamily="34" charset="0"/>
              </a:rPr>
              <a:t> aray@ufl.edu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>
                <a:latin typeface="Trebuchet MS" panose="020B0603020202020204" pitchFamily="34" charset="0"/>
              </a:rPr>
              <a:t>Main site: </a:t>
            </a:r>
            <a:r>
              <a:rPr lang="en-US" sz="2400" dirty="0" smtClean="0">
                <a:latin typeface="Trebuchet MS" panose="020B0603020202020204" pitchFamily="34" charset="0"/>
                <a:hlinkClick r:id="rId2"/>
              </a:rPr>
              <a:t>http://www.shimberg.ufl.edu</a:t>
            </a:r>
            <a:endParaRPr lang="en-US" sz="2400" dirty="0" smtClean="0">
              <a:latin typeface="Trebuchet MS" panose="020B0603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>
                <a:latin typeface="Trebuchet MS" panose="020B0603020202020204" pitchFamily="34" charset="0"/>
              </a:rPr>
              <a:t>Data clearinghouse: </a:t>
            </a:r>
            <a:r>
              <a:rPr lang="en-US" sz="2400" dirty="0" smtClean="0">
                <a:latin typeface="Trebuchet MS" panose="020B0603020202020204" pitchFamily="34" charset="0"/>
                <a:hlinkClick r:id="rId3"/>
              </a:rPr>
              <a:t>http://flhousing.data.shimberg.ufl.edu</a:t>
            </a:r>
            <a:endParaRPr lang="en-US" sz="2400" dirty="0" smtClean="0">
              <a:latin typeface="Trebuchet MS" panose="020B06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144" y="-1"/>
            <a:ext cx="9153144" cy="482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2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Custom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CAE9C0"/>
      </a:accent1>
      <a:accent2>
        <a:srgbClr val="79C95F"/>
      </a:accent2>
      <a:accent3>
        <a:srgbClr val="0070C0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48908</TotalTime>
  <Words>597</Words>
  <Application>Microsoft Office PowerPoint</Application>
  <PresentationFormat>On-screen Show (4:3)</PresentationFormat>
  <Paragraphs>89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MS Gothic</vt:lpstr>
      <vt:lpstr>ＭＳ Ｐゴシック</vt:lpstr>
      <vt:lpstr>Arial</vt:lpstr>
      <vt:lpstr>Bookman Old Style</vt:lpstr>
      <vt:lpstr>Calibri</vt:lpstr>
      <vt:lpstr>Gill Sans MT</vt:lpstr>
      <vt:lpstr>Mongolian Baiti</vt:lpstr>
      <vt:lpstr>Times New Roman</vt:lpstr>
      <vt:lpstr>Trebuchet MS</vt:lpstr>
      <vt:lpstr>Tw Cen MT</vt:lpstr>
      <vt:lpstr>Wingdings</vt:lpstr>
      <vt:lpstr>Wingdings 2</vt:lpstr>
      <vt:lpstr>Wingdings 3</vt:lpstr>
      <vt:lpstr>1_Origin</vt:lpstr>
      <vt:lpstr>Flow</vt:lpstr>
      <vt:lpstr>Contact</vt:lpstr>
      <vt:lpstr>St. Lucie County’s Affordable Housing Needs</vt:lpstr>
      <vt:lpstr>St. Lucie County has a shortage of affordable/available rental units. Low-income renters compete with higher income households for limited affordable supply.</vt:lpstr>
      <vt:lpstr>Housing costs outpace wages for many occupations. </vt:lpstr>
      <vt:lpstr>Housing costs outpace wages for many occupations. </vt:lpstr>
      <vt:lpstr>St. Lucie County’s home prices have risen since housing crash, but are still more affordable than neighboring counties to the south.</vt:lpstr>
      <vt:lpstr>The Affordable Housing Continuum</vt:lpstr>
      <vt:lpstr>The local role in creating the affordable housing continuum</vt:lpstr>
      <vt:lpstr>Contact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AFFORDABILITY AFTER SUBSIDIES: UNDERSTANDING THE TRAJECTORIES OF FORMERLY ASSISTED HOUSING IN FLORIDA</dc:title>
  <dc:creator>Andres Blanco</dc:creator>
  <cp:lastModifiedBy>Ray,Anne L</cp:lastModifiedBy>
  <cp:revision>386</cp:revision>
  <cp:lastPrinted>2019-03-05T19:53:21Z</cp:lastPrinted>
  <dcterms:created xsi:type="dcterms:W3CDTF">2011-02-18T02:03:55Z</dcterms:created>
  <dcterms:modified xsi:type="dcterms:W3CDTF">2019-03-13T14:21:14Z</dcterms:modified>
</cp:coreProperties>
</file>