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63" r:id="rId3"/>
    <p:sldId id="268" r:id="rId4"/>
    <p:sldId id="285" r:id="rId5"/>
    <p:sldId id="296" r:id="rId6"/>
    <p:sldId id="306" r:id="rId7"/>
    <p:sldId id="318" r:id="rId8"/>
    <p:sldId id="297" r:id="rId9"/>
    <p:sldId id="299" r:id="rId10"/>
    <p:sldId id="302" r:id="rId11"/>
    <p:sldId id="300" r:id="rId12"/>
    <p:sldId id="309" r:id="rId13"/>
    <p:sldId id="310" r:id="rId14"/>
    <p:sldId id="312" r:id="rId15"/>
    <p:sldId id="328" r:id="rId16"/>
    <p:sldId id="284" r:id="rId17"/>
    <p:sldId id="315" r:id="rId18"/>
    <p:sldId id="316" r:id="rId19"/>
    <p:sldId id="276" r:id="rId20"/>
    <p:sldId id="277" r:id="rId21"/>
    <p:sldId id="275" r:id="rId22"/>
    <p:sldId id="278" r:id="rId23"/>
    <p:sldId id="279" r:id="rId24"/>
    <p:sldId id="281" r:id="rId25"/>
    <p:sldId id="294" r:id="rId26"/>
    <p:sldId id="293" r:id="rId2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111" d="100"/>
          <a:sy n="111" d="100"/>
        </p:scale>
        <p:origin x="342" y="11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d.ufl.edu\dcp\Home\aray\Fundraising\Jessie%20Ball%20duPont\JBDP%202017%20Duval%20update\10_23_charts%20ar101917%20v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d.ufl.edu\dcp\Home\aray\Fundraising\Jessie%20Ball%20duPont\JBDP%202017%20Duval%20update\10_23_charts%20ar101917%20v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solidFill>
              <a:schemeClr val="tx2">
                <a:lumMod val="50000"/>
              </a:schemeClr>
            </a:solidFill>
            <a:ln w="15875">
              <a:solidFill>
                <a:schemeClr val="bg1">
                  <a:lumMod val="95000"/>
                </a:schemeClr>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'ahi rent'!$H$5:$H$9</c:f>
              <c:strCache>
                <c:ptCount val="5"/>
                <c:pt idx="0">
                  <c:v>All Duval County Renters</c:v>
                </c:pt>
                <c:pt idx="1">
                  <c:v>HUD Project-Based Rental Assistance</c:v>
                </c:pt>
                <c:pt idx="2">
                  <c:v>Public Housing</c:v>
                </c:pt>
                <c:pt idx="3">
                  <c:v>Housing Choice Vouchers</c:v>
                </c:pt>
                <c:pt idx="4">
                  <c:v>Florida Housing</c:v>
                </c:pt>
              </c:strCache>
            </c:strRef>
          </c:cat>
          <c:val>
            <c:numRef>
              <c:f>'ahi rent'!$I$5:$I$9</c:f>
              <c:numCache>
                <c:formatCode>"$"#,##0</c:formatCode>
                <c:ptCount val="5"/>
                <c:pt idx="0">
                  <c:v>1018</c:v>
                </c:pt>
                <c:pt idx="1">
                  <c:v>227</c:v>
                </c:pt>
                <c:pt idx="2">
                  <c:v>254</c:v>
                </c:pt>
                <c:pt idx="3" formatCode="&quot;$&quot;#,##0_);[Red]\(&quot;$&quot;#,##0\)">
                  <c:v>355</c:v>
                </c:pt>
                <c:pt idx="4">
                  <c:v>631</c:v>
                </c:pt>
              </c:numCache>
            </c:numRef>
          </c:val>
          <c:extLst>
            <c:ext xmlns:c16="http://schemas.microsoft.com/office/drawing/2014/chart" uri="{C3380CC4-5D6E-409C-BE32-E72D297353CC}">
              <c16:uniqueId val="{00000000-01AC-430B-96F6-C46507DD1683}"/>
            </c:ext>
          </c:extLst>
        </c:ser>
        <c:dLbls>
          <c:showLegendKey val="0"/>
          <c:showVal val="0"/>
          <c:showCatName val="0"/>
          <c:showSerName val="0"/>
          <c:showPercent val="0"/>
          <c:showBubbleSize val="0"/>
        </c:dLbls>
        <c:gapWidth val="65"/>
        <c:axId val="111648480"/>
        <c:axId val="111649040"/>
      </c:barChart>
      <c:catAx>
        <c:axId val="1116484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Housing Type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649040"/>
        <c:crosses val="autoZero"/>
        <c:auto val="1"/>
        <c:lblAlgn val="ctr"/>
        <c:lblOffset val="100"/>
        <c:noMultiLvlLbl val="0"/>
      </c:catAx>
      <c:valAx>
        <c:axId val="111649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 Tenant-Paid Rent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64848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occ!$B$2</c:f>
              <c:strCache>
                <c:ptCount val="1"/>
                <c:pt idx="0">
                  <c:v>2008</c:v>
                </c:pt>
              </c:strCache>
            </c:strRef>
          </c:tx>
          <c:spPr>
            <a:solidFill>
              <a:schemeClr val="accent2">
                <a:tint val="43000"/>
              </a:schemeClr>
            </a:solidFill>
            <a:ln>
              <a:noFill/>
            </a:ln>
            <a:effectLst/>
          </c:spPr>
          <c:invertIfNegative val="0"/>
          <c:dLbls>
            <c:spPr>
              <a:noFill/>
              <a:ln>
                <a:noFill/>
              </a:ln>
              <a:effectLst/>
            </c:spPr>
            <c:txPr>
              <a:bodyPr rot="0" spcFirstLastPara="1" vertOverflow="overflow" horzOverflow="overflow" vert="horz" wrap="square" lIns="38100" tIns="19050" rIns="38100" bIns="19050" anchor="b"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occ!$A$3:$A$8</c:f>
              <c:strCache>
                <c:ptCount val="5"/>
                <c:pt idx="0">
                  <c:v>Arlington</c:v>
                </c:pt>
                <c:pt idx="1">
                  <c:v>Northwest</c:v>
                </c:pt>
                <c:pt idx="2">
                  <c:v>Southeast</c:v>
                </c:pt>
                <c:pt idx="3">
                  <c:v>Southwest</c:v>
                </c:pt>
                <c:pt idx="4">
                  <c:v>Urban Core</c:v>
                </c:pt>
              </c:strCache>
            </c:strRef>
          </c:cat>
          <c:val>
            <c:numRef>
              <c:f>occ!$B$3:$B$8</c:f>
              <c:numCache>
                <c:formatCode>0%</c:formatCode>
                <c:ptCount val="5"/>
                <c:pt idx="0">
                  <c:v>0.87527749316939896</c:v>
                </c:pt>
                <c:pt idx="1">
                  <c:v>0.73767565890229214</c:v>
                </c:pt>
                <c:pt idx="2">
                  <c:v>0.92775979178569168</c:v>
                </c:pt>
                <c:pt idx="3">
                  <c:v>0.86868686868686873</c:v>
                </c:pt>
                <c:pt idx="4">
                  <c:v>0.90158227573283267</c:v>
                </c:pt>
              </c:numCache>
            </c:numRef>
          </c:val>
          <c:extLst>
            <c:ext xmlns:c16="http://schemas.microsoft.com/office/drawing/2014/chart" uri="{C3380CC4-5D6E-409C-BE32-E72D297353CC}">
              <c16:uniqueId val="{00000000-2D16-4EDE-BB88-2FFD7B872BE4}"/>
            </c:ext>
          </c:extLst>
        </c:ser>
        <c:ser>
          <c:idx val="3"/>
          <c:order val="3"/>
          <c:tx>
            <c:strRef>
              <c:f>occ!$E$2</c:f>
              <c:strCache>
                <c:ptCount val="1"/>
                <c:pt idx="0">
                  <c:v>2011</c:v>
                </c:pt>
              </c:strCache>
            </c:strRef>
          </c:tx>
          <c:spPr>
            <a:solidFill>
              <a:schemeClr val="accent2">
                <a:tint val="8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occ!$A$3:$A$8</c:f>
              <c:strCache>
                <c:ptCount val="5"/>
                <c:pt idx="0">
                  <c:v>Arlington</c:v>
                </c:pt>
                <c:pt idx="1">
                  <c:v>Northwest</c:v>
                </c:pt>
                <c:pt idx="2">
                  <c:v>Southeast</c:v>
                </c:pt>
                <c:pt idx="3">
                  <c:v>Southwest</c:v>
                </c:pt>
                <c:pt idx="4">
                  <c:v>Urban Core</c:v>
                </c:pt>
              </c:strCache>
            </c:strRef>
          </c:cat>
          <c:val>
            <c:numRef>
              <c:f>occ!$E$3:$E$8</c:f>
              <c:numCache>
                <c:formatCode>0%</c:formatCode>
                <c:ptCount val="5"/>
                <c:pt idx="0">
                  <c:v>0.91030518363790525</c:v>
                </c:pt>
                <c:pt idx="1">
                  <c:v>0.8939133733601059</c:v>
                </c:pt>
                <c:pt idx="2">
                  <c:v>0.90426474425682846</c:v>
                </c:pt>
                <c:pt idx="3">
                  <c:v>0.92511277254188895</c:v>
                </c:pt>
                <c:pt idx="4">
                  <c:v>0.92167553566244498</c:v>
                </c:pt>
              </c:numCache>
            </c:numRef>
          </c:val>
          <c:extLst>
            <c:ext xmlns:c16="http://schemas.microsoft.com/office/drawing/2014/chart" uri="{C3380CC4-5D6E-409C-BE32-E72D297353CC}">
              <c16:uniqueId val="{00000001-2D16-4EDE-BB88-2FFD7B872BE4}"/>
            </c:ext>
          </c:extLst>
        </c:ser>
        <c:ser>
          <c:idx val="6"/>
          <c:order val="6"/>
          <c:tx>
            <c:strRef>
              <c:f>occ!$H$2</c:f>
              <c:strCache>
                <c:ptCount val="1"/>
                <c:pt idx="0">
                  <c:v>2014</c:v>
                </c:pt>
              </c:strCache>
            </c:strRef>
          </c:tx>
          <c:spPr>
            <a:solidFill>
              <a:schemeClr val="accent2">
                <a:shade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occ!$A$3:$A$8</c:f>
              <c:strCache>
                <c:ptCount val="5"/>
                <c:pt idx="0">
                  <c:v>Arlington</c:v>
                </c:pt>
                <c:pt idx="1">
                  <c:v>Northwest</c:v>
                </c:pt>
                <c:pt idx="2">
                  <c:v>Southeast</c:v>
                </c:pt>
                <c:pt idx="3">
                  <c:v>Southwest</c:v>
                </c:pt>
                <c:pt idx="4">
                  <c:v>Urban Core</c:v>
                </c:pt>
              </c:strCache>
            </c:strRef>
          </c:cat>
          <c:val>
            <c:numRef>
              <c:f>occ!$H$3:$H$8</c:f>
              <c:numCache>
                <c:formatCode>0%</c:formatCode>
                <c:ptCount val="5"/>
                <c:pt idx="0">
                  <c:v>0.93443396441825044</c:v>
                </c:pt>
                <c:pt idx="1">
                  <c:v>0.93542180142684583</c:v>
                </c:pt>
                <c:pt idx="2">
                  <c:v>0.96011462939806202</c:v>
                </c:pt>
                <c:pt idx="3">
                  <c:v>0.95705968106147077</c:v>
                </c:pt>
                <c:pt idx="4">
                  <c:v>0.95078709310694565</c:v>
                </c:pt>
              </c:numCache>
            </c:numRef>
          </c:val>
          <c:extLst>
            <c:ext xmlns:c16="http://schemas.microsoft.com/office/drawing/2014/chart" uri="{C3380CC4-5D6E-409C-BE32-E72D297353CC}">
              <c16:uniqueId val="{00000002-2D16-4EDE-BB88-2FFD7B872BE4}"/>
            </c:ext>
          </c:extLst>
        </c:ser>
        <c:ser>
          <c:idx val="9"/>
          <c:order val="9"/>
          <c:tx>
            <c:strRef>
              <c:f>occ!$K$2</c:f>
              <c:strCache>
                <c:ptCount val="1"/>
                <c:pt idx="0">
                  <c:v>2017</c:v>
                </c:pt>
              </c:strCache>
            </c:strRef>
          </c:tx>
          <c:spPr>
            <a:solidFill>
              <a:schemeClr val="accent2">
                <a:shade val="4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occ!$A$3:$A$8</c:f>
              <c:strCache>
                <c:ptCount val="5"/>
                <c:pt idx="0">
                  <c:v>Arlington</c:v>
                </c:pt>
                <c:pt idx="1">
                  <c:v>Northwest</c:v>
                </c:pt>
                <c:pt idx="2">
                  <c:v>Southeast</c:v>
                </c:pt>
                <c:pt idx="3">
                  <c:v>Southwest</c:v>
                </c:pt>
                <c:pt idx="4">
                  <c:v>Urban Core</c:v>
                </c:pt>
              </c:strCache>
            </c:strRef>
          </c:cat>
          <c:val>
            <c:numRef>
              <c:f>occ!$K$3:$K$8</c:f>
              <c:numCache>
                <c:formatCode>0%</c:formatCode>
                <c:ptCount val="5"/>
                <c:pt idx="0">
                  <c:v>0.96836431593471295</c:v>
                </c:pt>
                <c:pt idx="1">
                  <c:v>0.95859186131046537</c:v>
                </c:pt>
                <c:pt idx="2">
                  <c:v>0.9545588579302301</c:v>
                </c:pt>
                <c:pt idx="3">
                  <c:v>0.96274794631465921</c:v>
                </c:pt>
                <c:pt idx="4">
                  <c:v>0.9703781666243152</c:v>
                </c:pt>
              </c:numCache>
            </c:numRef>
          </c:val>
          <c:extLst>
            <c:ext xmlns:c16="http://schemas.microsoft.com/office/drawing/2014/chart" uri="{C3380CC4-5D6E-409C-BE32-E72D297353CC}">
              <c16:uniqueId val="{00000003-2D16-4EDE-BB88-2FFD7B872BE4}"/>
            </c:ext>
          </c:extLst>
        </c:ser>
        <c:dLbls>
          <c:showLegendKey val="0"/>
          <c:showVal val="1"/>
          <c:showCatName val="0"/>
          <c:showSerName val="0"/>
          <c:showPercent val="0"/>
          <c:showBubbleSize val="0"/>
        </c:dLbls>
        <c:gapWidth val="75"/>
        <c:overlap val="-15"/>
        <c:axId val="689483647"/>
        <c:axId val="689481983"/>
        <c:extLst>
          <c:ext xmlns:c15="http://schemas.microsoft.com/office/drawing/2012/chart" uri="{02D57815-91ED-43cb-92C2-25804820EDAC}">
            <c15:filteredBarSeries>
              <c15:ser>
                <c:idx val="1"/>
                <c:order val="1"/>
                <c:tx>
                  <c:strRef>
                    <c:extLst>
                      <c:ext uri="{02D57815-91ED-43cb-92C2-25804820EDAC}">
                        <c15:formulaRef>
                          <c15:sqref>occ!$C$2</c15:sqref>
                        </c15:formulaRef>
                      </c:ext>
                    </c:extLst>
                    <c:strCache>
                      <c:ptCount val="1"/>
                      <c:pt idx="0">
                        <c:v>2009</c:v>
                      </c:pt>
                    </c:strCache>
                  </c:strRef>
                </c:tx>
                <c:spPr>
                  <a:solidFill>
                    <a:schemeClr val="accent2">
                      <a:tint val="5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occ!$A$3:$A$8</c15:sqref>
                        </c15:formulaRef>
                      </c:ext>
                    </c:extLst>
                    <c:strCache>
                      <c:ptCount val="5"/>
                      <c:pt idx="0">
                        <c:v>Arlington</c:v>
                      </c:pt>
                      <c:pt idx="1">
                        <c:v>Northwest</c:v>
                      </c:pt>
                      <c:pt idx="2">
                        <c:v>Southeast</c:v>
                      </c:pt>
                      <c:pt idx="3">
                        <c:v>Southwest</c:v>
                      </c:pt>
                      <c:pt idx="4">
                        <c:v>Urban Core</c:v>
                      </c:pt>
                    </c:strCache>
                  </c:strRef>
                </c:cat>
                <c:val>
                  <c:numRef>
                    <c:extLst>
                      <c:ext uri="{02D57815-91ED-43cb-92C2-25804820EDAC}">
                        <c15:formulaRef>
                          <c15:sqref>occ!$C$3:$C$8</c15:sqref>
                        </c15:formulaRef>
                      </c:ext>
                    </c:extLst>
                    <c:numCache>
                      <c:formatCode>0%</c:formatCode>
                      <c:ptCount val="5"/>
                      <c:pt idx="0">
                        <c:v>0.94862107240437155</c:v>
                      </c:pt>
                      <c:pt idx="1">
                        <c:v>0.8518962881301011</c:v>
                      </c:pt>
                      <c:pt idx="2">
                        <c:v>0.92736989111514256</c:v>
                      </c:pt>
                      <c:pt idx="3">
                        <c:v>0.93855950812472555</c:v>
                      </c:pt>
                      <c:pt idx="4">
                        <c:v>0.88918751139127594</c:v>
                      </c:pt>
                    </c:numCache>
                  </c:numRef>
                </c:val>
                <c:extLst>
                  <c:ext xmlns:c16="http://schemas.microsoft.com/office/drawing/2014/chart" uri="{C3380CC4-5D6E-409C-BE32-E72D297353CC}">
                    <c16:uniqueId val="{00000004-2D16-4EDE-BB88-2FFD7B872BE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occ!$D$2</c15:sqref>
                        </c15:formulaRef>
                      </c:ext>
                    </c:extLst>
                    <c:strCache>
                      <c:ptCount val="1"/>
                      <c:pt idx="0">
                        <c:v>2010</c:v>
                      </c:pt>
                    </c:strCache>
                  </c:strRef>
                </c:tx>
                <c:spPr>
                  <a:solidFill>
                    <a:schemeClr val="accent2">
                      <a:tint val="6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occ!$A$3:$A$8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occ!$D$3:$D$8</c15:sqref>
                        </c15:formulaRef>
                      </c:ext>
                    </c:extLst>
                    <c:numCache>
                      <c:formatCode>0%</c:formatCode>
                      <c:ptCount val="5"/>
                      <c:pt idx="0">
                        <c:v>0.89632442440388438</c:v>
                      </c:pt>
                      <c:pt idx="1">
                        <c:v>0.92153450979597351</c:v>
                      </c:pt>
                      <c:pt idx="2">
                        <c:v>0.93697209105104029</c:v>
                      </c:pt>
                      <c:pt idx="3">
                        <c:v>0.89976689976689972</c:v>
                      </c:pt>
                      <c:pt idx="4">
                        <c:v>0.88987401766418672</c:v>
                      </c:pt>
                    </c:numCache>
                  </c:numRef>
                </c:val>
                <c:extLst xmlns:c15="http://schemas.microsoft.com/office/drawing/2012/chart">
                  <c:ext xmlns:c16="http://schemas.microsoft.com/office/drawing/2014/chart" uri="{C3380CC4-5D6E-409C-BE32-E72D297353CC}">
                    <c16:uniqueId val="{00000005-2D16-4EDE-BB88-2FFD7B872BE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occ!$F$2</c15:sqref>
                        </c15:formulaRef>
                      </c:ext>
                    </c:extLst>
                    <c:strCache>
                      <c:ptCount val="1"/>
                      <c:pt idx="0">
                        <c:v>2012</c:v>
                      </c:pt>
                    </c:strCache>
                  </c:strRef>
                </c:tx>
                <c:spPr>
                  <a:solidFill>
                    <a:schemeClr val="accent2">
                      <a:tint val="9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occ!$A$3:$A$8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occ!$F$3:$F$8</c15:sqref>
                        </c15:formulaRef>
                      </c:ext>
                    </c:extLst>
                    <c:numCache>
                      <c:formatCode>0%</c:formatCode>
                      <c:ptCount val="5"/>
                      <c:pt idx="0">
                        <c:v>0.90709685017939012</c:v>
                      </c:pt>
                      <c:pt idx="1">
                        <c:v>0.9133795422279376</c:v>
                      </c:pt>
                      <c:pt idx="2">
                        <c:v>0.93479577631855049</c:v>
                      </c:pt>
                      <c:pt idx="3">
                        <c:v>0.92249863515304686</c:v>
                      </c:pt>
                      <c:pt idx="4">
                        <c:v>0.92540393568527124</c:v>
                      </c:pt>
                    </c:numCache>
                  </c:numRef>
                </c:val>
                <c:extLst xmlns:c15="http://schemas.microsoft.com/office/drawing/2012/chart">
                  <c:ext xmlns:c16="http://schemas.microsoft.com/office/drawing/2014/chart" uri="{C3380CC4-5D6E-409C-BE32-E72D297353CC}">
                    <c16:uniqueId val="{00000006-2D16-4EDE-BB88-2FFD7B872BE4}"/>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occ!$G$2</c15:sqref>
                        </c15:formulaRef>
                      </c:ext>
                    </c:extLst>
                    <c:strCache>
                      <c:ptCount val="1"/>
                      <c:pt idx="0">
                        <c:v>2013</c:v>
                      </c:pt>
                    </c:strCache>
                  </c:strRef>
                </c:tx>
                <c:spPr>
                  <a:solidFill>
                    <a:schemeClr val="accent2">
                      <a:shade val="9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occ!$A$3:$A$8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occ!$G$3:$G$8</c15:sqref>
                        </c15:formulaRef>
                      </c:ext>
                    </c:extLst>
                    <c:numCache>
                      <c:formatCode>0%</c:formatCode>
                      <c:ptCount val="5"/>
                      <c:pt idx="0">
                        <c:v>0.92299222473110631</c:v>
                      </c:pt>
                      <c:pt idx="1">
                        <c:v>0.93245279228082067</c:v>
                      </c:pt>
                      <c:pt idx="2">
                        <c:v>0.93584419245593609</c:v>
                      </c:pt>
                      <c:pt idx="3">
                        <c:v>0.94501631241979422</c:v>
                      </c:pt>
                      <c:pt idx="4">
                        <c:v>0.93766925701945392</c:v>
                      </c:pt>
                    </c:numCache>
                  </c:numRef>
                </c:val>
                <c:extLst xmlns:c15="http://schemas.microsoft.com/office/drawing/2012/chart">
                  <c:ext xmlns:c16="http://schemas.microsoft.com/office/drawing/2014/chart" uri="{C3380CC4-5D6E-409C-BE32-E72D297353CC}">
                    <c16:uniqueId val="{00000007-2D16-4EDE-BB88-2FFD7B872BE4}"/>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occ!$I$2</c15:sqref>
                        </c15:formulaRef>
                      </c:ext>
                    </c:extLst>
                    <c:strCache>
                      <c:ptCount val="1"/>
                      <c:pt idx="0">
                        <c:v>2015</c:v>
                      </c:pt>
                    </c:strCache>
                  </c:strRef>
                </c:tx>
                <c:spPr>
                  <a:solidFill>
                    <a:schemeClr val="accent2">
                      <a:shade val="6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occ!$A$3:$A$8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occ!$I$3:$I$8</c15:sqref>
                        </c15:formulaRef>
                      </c:ext>
                    </c:extLst>
                    <c:numCache>
                      <c:formatCode>0%</c:formatCode>
                      <c:ptCount val="5"/>
                      <c:pt idx="0">
                        <c:v>0.97414490644877061</c:v>
                      </c:pt>
                      <c:pt idx="1">
                        <c:v>0.92508698715473581</c:v>
                      </c:pt>
                      <c:pt idx="2">
                        <c:v>0.95514472015411245</c:v>
                      </c:pt>
                      <c:pt idx="3">
                        <c:v>0.95765206626827359</c:v>
                      </c:pt>
                      <c:pt idx="4">
                        <c:v>0.95522150130052974</c:v>
                      </c:pt>
                    </c:numCache>
                  </c:numRef>
                </c:val>
                <c:extLst xmlns:c15="http://schemas.microsoft.com/office/drawing/2012/chart">
                  <c:ext xmlns:c16="http://schemas.microsoft.com/office/drawing/2014/chart" uri="{C3380CC4-5D6E-409C-BE32-E72D297353CC}">
                    <c16:uniqueId val="{00000008-2D16-4EDE-BB88-2FFD7B872BE4}"/>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occ!$J$2</c15:sqref>
                        </c15:formulaRef>
                      </c:ext>
                    </c:extLst>
                    <c:strCache>
                      <c:ptCount val="1"/>
                      <c:pt idx="0">
                        <c:v>2016</c:v>
                      </c:pt>
                    </c:strCache>
                  </c:strRef>
                </c:tx>
                <c:spPr>
                  <a:solidFill>
                    <a:schemeClr val="accent2">
                      <a:shade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occ!$A$3:$A$8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occ!$J$3:$J$8</c15:sqref>
                        </c15:formulaRef>
                      </c:ext>
                    </c:extLst>
                    <c:numCache>
                      <c:formatCode>0%</c:formatCode>
                      <c:ptCount val="5"/>
                      <c:pt idx="0">
                        <c:v>0.97231950097080466</c:v>
                      </c:pt>
                      <c:pt idx="1">
                        <c:v>0.95376008331790429</c:v>
                      </c:pt>
                      <c:pt idx="2">
                        <c:v>0.96325366710346005</c:v>
                      </c:pt>
                      <c:pt idx="3">
                        <c:v>0.92566509299979616</c:v>
                      </c:pt>
                      <c:pt idx="4">
                        <c:v>0.96659679632110429</c:v>
                      </c:pt>
                    </c:numCache>
                  </c:numRef>
                </c:val>
                <c:extLst xmlns:c15="http://schemas.microsoft.com/office/drawing/2012/chart">
                  <c:ext xmlns:c16="http://schemas.microsoft.com/office/drawing/2014/chart" uri="{C3380CC4-5D6E-409C-BE32-E72D297353CC}">
                    <c16:uniqueId val="{00000009-2D16-4EDE-BB88-2FFD7B872BE4}"/>
                  </c:ext>
                </c:extLst>
              </c15:ser>
            </c15:filteredBarSeries>
          </c:ext>
        </c:extLst>
      </c:barChart>
      <c:catAx>
        <c:axId val="68948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689481983"/>
        <c:crosses val="autoZero"/>
        <c:auto val="1"/>
        <c:lblAlgn val="ctr"/>
        <c:lblOffset val="100"/>
        <c:noMultiLvlLbl val="0"/>
      </c:catAx>
      <c:valAx>
        <c:axId val="689481983"/>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483647"/>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'gr mr'!$B$2</c:f>
              <c:strCache>
                <c:ptCount val="1"/>
                <c:pt idx="0">
                  <c:v>2008</c:v>
                </c:pt>
              </c:strCache>
            </c:strRef>
          </c:tx>
          <c:spPr>
            <a:solidFill>
              <a:schemeClr val="accent2">
                <a:tint val="4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'gr mr'!$A$3:$A$8</c:f>
              <c:strCache>
                <c:ptCount val="5"/>
                <c:pt idx="0">
                  <c:v>Arlington</c:v>
                </c:pt>
                <c:pt idx="1">
                  <c:v>Northwest</c:v>
                </c:pt>
                <c:pt idx="2">
                  <c:v>Southeast</c:v>
                </c:pt>
                <c:pt idx="3">
                  <c:v>Southwest</c:v>
                </c:pt>
                <c:pt idx="4">
                  <c:v>Urban Core</c:v>
                </c:pt>
              </c:strCache>
              <c:extLst/>
            </c:strRef>
          </c:cat>
          <c:val>
            <c:numRef>
              <c:f>'gr mr'!$B$3:$B$8</c:f>
              <c:numCache>
                <c:formatCode>0%</c:formatCode>
                <c:ptCount val="5"/>
                <c:pt idx="0">
                  <c:v>0.96257408933920385</c:v>
                </c:pt>
                <c:pt idx="1">
                  <c:v>0.87882638228467314</c:v>
                </c:pt>
                <c:pt idx="2">
                  <c:v>0.95798238798030999</c:v>
                </c:pt>
                <c:pt idx="3">
                  <c:v>0.86636221913444267</c:v>
                </c:pt>
                <c:pt idx="4">
                  <c:v>0.85510026155172758</c:v>
                </c:pt>
              </c:numCache>
              <c:extLst/>
            </c:numRef>
          </c:val>
          <c:extLst>
            <c:ext xmlns:c16="http://schemas.microsoft.com/office/drawing/2014/chart" uri="{C3380CC4-5D6E-409C-BE32-E72D297353CC}">
              <c16:uniqueId val="{00000000-A265-4519-83BE-81537F83BA75}"/>
            </c:ext>
          </c:extLst>
        </c:ser>
        <c:ser>
          <c:idx val="3"/>
          <c:order val="3"/>
          <c:tx>
            <c:strRef>
              <c:f>'gr mr'!$E$2</c:f>
              <c:strCache>
                <c:ptCount val="1"/>
                <c:pt idx="0">
                  <c:v>2011</c:v>
                </c:pt>
              </c:strCache>
            </c:strRef>
          </c:tx>
          <c:spPr>
            <a:solidFill>
              <a:schemeClr val="accent2">
                <a:tint val="8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'gr mr'!$A$3:$A$8</c:f>
              <c:strCache>
                <c:ptCount val="5"/>
                <c:pt idx="0">
                  <c:v>Arlington</c:v>
                </c:pt>
                <c:pt idx="1">
                  <c:v>Northwest</c:v>
                </c:pt>
                <c:pt idx="2">
                  <c:v>Southeast</c:v>
                </c:pt>
                <c:pt idx="3">
                  <c:v>Southwest</c:v>
                </c:pt>
                <c:pt idx="4">
                  <c:v>Urban Core</c:v>
                </c:pt>
              </c:strCache>
              <c:extLst/>
            </c:strRef>
          </c:cat>
          <c:val>
            <c:numRef>
              <c:f>'gr mr'!$E$3:$E$8</c:f>
              <c:numCache>
                <c:formatCode>0%</c:formatCode>
                <c:ptCount val="5"/>
                <c:pt idx="0">
                  <c:v>0.95680181008658938</c:v>
                </c:pt>
                <c:pt idx="1">
                  <c:v>0.83678335096093448</c:v>
                </c:pt>
                <c:pt idx="2">
                  <c:v>0.9308872796694545</c:v>
                </c:pt>
                <c:pt idx="3">
                  <c:v>0.86464515806406905</c:v>
                </c:pt>
                <c:pt idx="4">
                  <c:v>0.85040377730886052</c:v>
                </c:pt>
              </c:numCache>
              <c:extLst/>
            </c:numRef>
          </c:val>
          <c:extLst>
            <c:ext xmlns:c16="http://schemas.microsoft.com/office/drawing/2014/chart" uri="{C3380CC4-5D6E-409C-BE32-E72D297353CC}">
              <c16:uniqueId val="{00000001-A265-4519-83BE-81537F83BA75}"/>
            </c:ext>
          </c:extLst>
        </c:ser>
        <c:ser>
          <c:idx val="6"/>
          <c:order val="6"/>
          <c:tx>
            <c:strRef>
              <c:f>'gr mr'!$H$2</c:f>
              <c:strCache>
                <c:ptCount val="1"/>
                <c:pt idx="0">
                  <c:v>2014</c:v>
                </c:pt>
              </c:strCache>
            </c:strRef>
          </c:tx>
          <c:spPr>
            <a:solidFill>
              <a:schemeClr val="accent2">
                <a:shade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'gr mr'!$A$3:$A$8</c:f>
              <c:strCache>
                <c:ptCount val="5"/>
                <c:pt idx="0">
                  <c:v>Arlington</c:v>
                </c:pt>
                <c:pt idx="1">
                  <c:v>Northwest</c:v>
                </c:pt>
                <c:pt idx="2">
                  <c:v>Southeast</c:v>
                </c:pt>
                <c:pt idx="3">
                  <c:v>Southwest</c:v>
                </c:pt>
                <c:pt idx="4">
                  <c:v>Urban Core</c:v>
                </c:pt>
              </c:strCache>
              <c:extLst/>
            </c:strRef>
          </c:cat>
          <c:val>
            <c:numRef>
              <c:f>'gr mr'!$H$3:$H$8</c:f>
              <c:numCache>
                <c:formatCode>0%</c:formatCode>
                <c:ptCount val="5"/>
                <c:pt idx="0">
                  <c:v>0.99740944890350169</c:v>
                </c:pt>
                <c:pt idx="1">
                  <c:v>0.9833033428161585</c:v>
                </c:pt>
                <c:pt idx="2">
                  <c:v>0.99588566277767709</c:v>
                </c:pt>
                <c:pt idx="3">
                  <c:v>0.97890079798931318</c:v>
                </c:pt>
                <c:pt idx="4">
                  <c:v>0.93629976503132695</c:v>
                </c:pt>
              </c:numCache>
              <c:extLst/>
            </c:numRef>
          </c:val>
          <c:extLst>
            <c:ext xmlns:c16="http://schemas.microsoft.com/office/drawing/2014/chart" uri="{C3380CC4-5D6E-409C-BE32-E72D297353CC}">
              <c16:uniqueId val="{00000002-A265-4519-83BE-81537F83BA75}"/>
            </c:ext>
          </c:extLst>
        </c:ser>
        <c:ser>
          <c:idx val="9"/>
          <c:order val="9"/>
          <c:tx>
            <c:strRef>
              <c:f>'gr mr'!$K$2</c:f>
              <c:strCache>
                <c:ptCount val="1"/>
                <c:pt idx="0">
                  <c:v>2017</c:v>
                </c:pt>
              </c:strCache>
            </c:strRef>
          </c:tx>
          <c:spPr>
            <a:solidFill>
              <a:schemeClr val="accent2">
                <a:shade val="4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'gr mr'!$A$3:$A$8</c:f>
              <c:strCache>
                <c:ptCount val="5"/>
                <c:pt idx="0">
                  <c:v>Arlington</c:v>
                </c:pt>
                <c:pt idx="1">
                  <c:v>Northwest</c:v>
                </c:pt>
                <c:pt idx="2">
                  <c:v>Southeast</c:v>
                </c:pt>
                <c:pt idx="3">
                  <c:v>Southwest</c:v>
                </c:pt>
                <c:pt idx="4">
                  <c:v>Urban Core</c:v>
                </c:pt>
              </c:strCache>
              <c:extLst/>
            </c:strRef>
          </c:cat>
          <c:val>
            <c:numRef>
              <c:f>'gr mr'!$K$3:$K$8</c:f>
              <c:numCache>
                <c:formatCode>0%</c:formatCode>
                <c:ptCount val="5"/>
                <c:pt idx="0">
                  <c:v>0.99302461571841039</c:v>
                </c:pt>
                <c:pt idx="1">
                  <c:v>0.95943119262525534</c:v>
                </c:pt>
                <c:pt idx="2">
                  <c:v>0.99776309711385736</c:v>
                </c:pt>
                <c:pt idx="3">
                  <c:v>0.95774680806206069</c:v>
                </c:pt>
                <c:pt idx="4">
                  <c:v>0.96163027522833056</c:v>
                </c:pt>
              </c:numCache>
              <c:extLst/>
            </c:numRef>
          </c:val>
          <c:extLst>
            <c:ext xmlns:c16="http://schemas.microsoft.com/office/drawing/2014/chart" uri="{C3380CC4-5D6E-409C-BE32-E72D297353CC}">
              <c16:uniqueId val="{00000003-A265-4519-83BE-81537F83BA75}"/>
            </c:ext>
          </c:extLst>
        </c:ser>
        <c:dLbls>
          <c:dLblPos val="inBase"/>
          <c:showLegendKey val="0"/>
          <c:showVal val="1"/>
          <c:showCatName val="0"/>
          <c:showSerName val="0"/>
          <c:showPercent val="0"/>
          <c:showBubbleSize val="0"/>
        </c:dLbls>
        <c:gapWidth val="150"/>
        <c:overlap val="-18"/>
        <c:axId val="689483647"/>
        <c:axId val="689481983"/>
        <c:extLst>
          <c:ext xmlns:c15="http://schemas.microsoft.com/office/drawing/2012/chart" uri="{02D57815-91ED-43cb-92C2-25804820EDAC}">
            <c15:filteredBarSeries>
              <c15:ser>
                <c:idx val="1"/>
                <c:order val="1"/>
                <c:tx>
                  <c:strRef>
                    <c:extLst>
                      <c:ext uri="{02D57815-91ED-43cb-92C2-25804820EDAC}">
                        <c15:formulaRef>
                          <c15:sqref>'gr mr'!$C$2</c15:sqref>
                        </c15:formulaRef>
                      </c:ext>
                    </c:extLst>
                    <c:strCache>
                      <c:ptCount val="1"/>
                      <c:pt idx="0">
                        <c:v>2009</c:v>
                      </c:pt>
                    </c:strCache>
                  </c:strRef>
                </c:tx>
                <c:spPr>
                  <a:solidFill>
                    <a:schemeClr val="accent2">
                      <a:tint val="5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'gr mr'!$A$3:$A$8</c15:sqref>
                        </c15:formulaRef>
                      </c:ext>
                    </c:extLst>
                    <c:strCache>
                      <c:ptCount val="5"/>
                      <c:pt idx="0">
                        <c:v>Arlington</c:v>
                      </c:pt>
                      <c:pt idx="1">
                        <c:v>Northwest</c:v>
                      </c:pt>
                      <c:pt idx="2">
                        <c:v>Southeast</c:v>
                      </c:pt>
                      <c:pt idx="3">
                        <c:v>Southwest</c:v>
                      </c:pt>
                      <c:pt idx="4">
                        <c:v>Urban Core</c:v>
                      </c:pt>
                    </c:strCache>
                  </c:strRef>
                </c:cat>
                <c:val>
                  <c:numRef>
                    <c:extLst>
                      <c:ext uri="{02D57815-91ED-43cb-92C2-25804820EDAC}">
                        <c15:formulaRef>
                          <c15:sqref>'gr mr'!$C$3:$C$8</c15:sqref>
                        </c15:formulaRef>
                      </c:ext>
                    </c:extLst>
                    <c:numCache>
                      <c:formatCode>0%</c:formatCode>
                      <c:ptCount val="5"/>
                      <c:pt idx="0">
                        <c:v>0.96533763828980268</c:v>
                      </c:pt>
                      <c:pt idx="1">
                        <c:v>0.85117619101002551</c:v>
                      </c:pt>
                      <c:pt idx="2">
                        <c:v>0.93731659112602494</c:v>
                      </c:pt>
                      <c:pt idx="3">
                        <c:v>0.88067081721636931</c:v>
                      </c:pt>
                      <c:pt idx="4">
                        <c:v>0.8515982750794524</c:v>
                      </c:pt>
                    </c:numCache>
                  </c:numRef>
                </c:val>
                <c:extLst>
                  <c:ext xmlns:c16="http://schemas.microsoft.com/office/drawing/2014/chart" uri="{C3380CC4-5D6E-409C-BE32-E72D297353CC}">
                    <c16:uniqueId val="{00000004-A265-4519-83BE-81537F83BA7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'gr mr'!$D$2</c15:sqref>
                        </c15:formulaRef>
                      </c:ext>
                    </c:extLst>
                    <c:strCache>
                      <c:ptCount val="1"/>
                      <c:pt idx="0">
                        <c:v>2010</c:v>
                      </c:pt>
                    </c:strCache>
                  </c:strRef>
                </c:tx>
                <c:spPr>
                  <a:solidFill>
                    <a:schemeClr val="accent2">
                      <a:tint val="6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 mr'!$A$3:$A$8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'gr mr'!$D$3:$D$8</c15:sqref>
                        </c15:formulaRef>
                      </c:ext>
                    </c:extLst>
                    <c:numCache>
                      <c:formatCode>0%</c:formatCode>
                      <c:ptCount val="5"/>
                      <c:pt idx="0">
                        <c:v>0.95040927339283643</c:v>
                      </c:pt>
                      <c:pt idx="1">
                        <c:v>0.83337884809156615</c:v>
                      </c:pt>
                      <c:pt idx="2">
                        <c:v>0.91420716020175041</c:v>
                      </c:pt>
                      <c:pt idx="3">
                        <c:v>0.86238500558661391</c:v>
                      </c:pt>
                      <c:pt idx="4">
                        <c:v>0.87206032471333483</c:v>
                      </c:pt>
                    </c:numCache>
                  </c:numRef>
                </c:val>
                <c:extLst xmlns:c15="http://schemas.microsoft.com/office/drawing/2012/chart">
                  <c:ext xmlns:c16="http://schemas.microsoft.com/office/drawing/2014/chart" uri="{C3380CC4-5D6E-409C-BE32-E72D297353CC}">
                    <c16:uniqueId val="{00000005-A265-4519-83BE-81537F83BA7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'gr mr'!$F$2</c15:sqref>
                        </c15:formulaRef>
                      </c:ext>
                    </c:extLst>
                    <c:strCache>
                      <c:ptCount val="1"/>
                      <c:pt idx="0">
                        <c:v>2012</c:v>
                      </c:pt>
                    </c:strCache>
                  </c:strRef>
                </c:tx>
                <c:spPr>
                  <a:solidFill>
                    <a:schemeClr val="accent2">
                      <a:tint val="9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 mr'!$A$3:$A$8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'gr mr'!$F$3:$F$8</c15:sqref>
                        </c15:formulaRef>
                      </c:ext>
                    </c:extLst>
                    <c:numCache>
                      <c:formatCode>0%</c:formatCode>
                      <c:ptCount val="5"/>
                      <c:pt idx="0">
                        <c:v>0.93967401361752412</c:v>
                      </c:pt>
                      <c:pt idx="1">
                        <c:v>0.85724324492460102</c:v>
                      </c:pt>
                      <c:pt idx="2">
                        <c:v>0.9323721388598325</c:v>
                      </c:pt>
                      <c:pt idx="3">
                        <c:v>0.87924979478815468</c:v>
                      </c:pt>
                      <c:pt idx="4">
                        <c:v>0.84097169769408309</c:v>
                      </c:pt>
                    </c:numCache>
                  </c:numRef>
                </c:val>
                <c:extLst xmlns:c15="http://schemas.microsoft.com/office/drawing/2012/chart">
                  <c:ext xmlns:c16="http://schemas.microsoft.com/office/drawing/2014/chart" uri="{C3380CC4-5D6E-409C-BE32-E72D297353CC}">
                    <c16:uniqueId val="{00000006-A265-4519-83BE-81537F83BA7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 mr'!$G$2</c15:sqref>
                        </c15:formulaRef>
                      </c:ext>
                    </c:extLst>
                    <c:strCache>
                      <c:ptCount val="1"/>
                      <c:pt idx="0">
                        <c:v>2013</c:v>
                      </c:pt>
                    </c:strCache>
                  </c:strRef>
                </c:tx>
                <c:spPr>
                  <a:solidFill>
                    <a:schemeClr val="accent2">
                      <a:shade val="9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 mr'!$A$3:$A$8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'gr mr'!$G$3:$G$8</c15:sqref>
                        </c15:formulaRef>
                      </c:ext>
                    </c:extLst>
                    <c:numCache>
                      <c:formatCode>0%</c:formatCode>
                      <c:ptCount val="5"/>
                      <c:pt idx="0">
                        <c:v>0.97789317619569216</c:v>
                      </c:pt>
                      <c:pt idx="1">
                        <c:v>0.8942097345423754</c:v>
                      </c:pt>
                      <c:pt idx="2">
                        <c:v>0.96464031001700457</c:v>
                      </c:pt>
                      <c:pt idx="3">
                        <c:v>0.92050774378631939</c:v>
                      </c:pt>
                      <c:pt idx="4">
                        <c:v>0.87023768296690762</c:v>
                      </c:pt>
                    </c:numCache>
                  </c:numRef>
                </c:val>
                <c:extLst xmlns:c15="http://schemas.microsoft.com/office/drawing/2012/chart">
                  <c:ext xmlns:c16="http://schemas.microsoft.com/office/drawing/2014/chart" uri="{C3380CC4-5D6E-409C-BE32-E72D297353CC}">
                    <c16:uniqueId val="{00000007-A265-4519-83BE-81537F83BA7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'gr mr'!$I$2</c15:sqref>
                        </c15:formulaRef>
                      </c:ext>
                    </c:extLst>
                    <c:strCache>
                      <c:ptCount val="1"/>
                      <c:pt idx="0">
                        <c:v>2015</c:v>
                      </c:pt>
                    </c:strCache>
                  </c:strRef>
                </c:tx>
                <c:spPr>
                  <a:solidFill>
                    <a:schemeClr val="accent2">
                      <a:shade val="6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 mr'!$A$3:$A$8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'gr mr'!$I$3:$I$8</c15:sqref>
                        </c15:formulaRef>
                      </c:ext>
                    </c:extLst>
                    <c:numCache>
                      <c:formatCode>0%</c:formatCode>
                      <c:ptCount val="5"/>
                      <c:pt idx="0">
                        <c:v>0.99710678590215673</c:v>
                      </c:pt>
                      <c:pt idx="1">
                        <c:v>0.98975132136837585</c:v>
                      </c:pt>
                      <c:pt idx="2">
                        <c:v>1</c:v>
                      </c:pt>
                      <c:pt idx="3">
                        <c:v>0.99282750377779427</c:v>
                      </c:pt>
                      <c:pt idx="4">
                        <c:v>0.94850698212560425</c:v>
                      </c:pt>
                    </c:numCache>
                  </c:numRef>
                </c:val>
                <c:extLst xmlns:c15="http://schemas.microsoft.com/office/drawing/2012/chart">
                  <c:ext xmlns:c16="http://schemas.microsoft.com/office/drawing/2014/chart" uri="{C3380CC4-5D6E-409C-BE32-E72D297353CC}">
                    <c16:uniqueId val="{00000008-A265-4519-83BE-81537F83BA7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'gr mr'!$J$2</c15:sqref>
                        </c15:formulaRef>
                      </c:ext>
                    </c:extLst>
                    <c:strCache>
                      <c:ptCount val="1"/>
                      <c:pt idx="0">
                        <c:v>2016</c:v>
                      </c:pt>
                    </c:strCache>
                  </c:strRef>
                </c:tx>
                <c:spPr>
                  <a:solidFill>
                    <a:schemeClr val="accent2">
                      <a:shade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 mr'!$A$3:$A$8</c15:sqref>
                        </c15:formulaRef>
                      </c:ext>
                    </c:extLst>
                    <c:strCache>
                      <c:ptCount val="5"/>
                      <c:pt idx="0">
                        <c:v>Arlington</c:v>
                      </c:pt>
                      <c:pt idx="1">
                        <c:v>Northwest</c:v>
                      </c:pt>
                      <c:pt idx="2">
                        <c:v>Southeast</c:v>
                      </c:pt>
                      <c:pt idx="3">
                        <c:v>Southwest</c:v>
                      </c:pt>
                      <c:pt idx="4">
                        <c:v>Urban Core</c:v>
                      </c:pt>
                    </c:strCache>
                  </c:strRef>
                </c:cat>
                <c:val>
                  <c:numRef>
                    <c:extLst xmlns:c15="http://schemas.microsoft.com/office/drawing/2012/chart">
                      <c:ext xmlns:c15="http://schemas.microsoft.com/office/drawing/2012/chart" uri="{02D57815-91ED-43cb-92C2-25804820EDAC}">
                        <c15:formulaRef>
                          <c15:sqref>'gr mr'!$J$3:$J$8</c15:sqref>
                        </c15:formulaRef>
                      </c:ext>
                    </c:extLst>
                    <c:numCache>
                      <c:formatCode>0%</c:formatCode>
                      <c:ptCount val="5"/>
                      <c:pt idx="0">
                        <c:v>0.99169910620156632</c:v>
                      </c:pt>
                      <c:pt idx="1">
                        <c:v>0.96127007478456938</c:v>
                      </c:pt>
                      <c:pt idx="2">
                        <c:v>0.99428370823728907</c:v>
                      </c:pt>
                      <c:pt idx="3">
                        <c:v>0.98071531373218435</c:v>
                      </c:pt>
                      <c:pt idx="4">
                        <c:v>0.91522235905704197</c:v>
                      </c:pt>
                    </c:numCache>
                  </c:numRef>
                </c:val>
                <c:extLst xmlns:c15="http://schemas.microsoft.com/office/drawing/2012/chart">
                  <c:ext xmlns:c16="http://schemas.microsoft.com/office/drawing/2014/chart" uri="{C3380CC4-5D6E-409C-BE32-E72D297353CC}">
                    <c16:uniqueId val="{00000009-A265-4519-83BE-81537F83BA75}"/>
                  </c:ext>
                </c:extLst>
              </c15:ser>
            </c15:filteredBarSeries>
          </c:ext>
        </c:extLst>
      </c:barChart>
      <c:catAx>
        <c:axId val="68948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689481983"/>
        <c:crosses val="autoZero"/>
        <c:auto val="1"/>
        <c:lblAlgn val="ctr"/>
        <c:lblOffset val="100"/>
        <c:noMultiLvlLbl val="0"/>
      </c:catAx>
      <c:valAx>
        <c:axId val="689481983"/>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483647"/>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46349761835325"/>
          <c:y val="0.12778923467899847"/>
          <c:w val="0.75958588509769609"/>
          <c:h val="0.7266468774736492"/>
        </c:manualLayout>
      </c:layout>
      <c:barChart>
        <c:barDir val="col"/>
        <c:grouping val="stacked"/>
        <c:varyColors val="0"/>
        <c:ser>
          <c:idx val="0"/>
          <c:order val="0"/>
          <c:tx>
            <c:strRef>
              <c:f>Sheet1!$A$2</c:f>
              <c:strCache>
                <c:ptCount val="1"/>
                <c:pt idx="0">
                  <c:v>Inundation Risk</c:v>
                </c:pt>
              </c:strCache>
            </c:strRef>
          </c:tx>
          <c:spPr>
            <a:solidFill>
              <a:schemeClr val="tx2"/>
            </a:solidFill>
            <a:ln>
              <a:noFill/>
            </a:ln>
            <a:effectLst/>
          </c:spPr>
          <c:invertIfNegative val="0"/>
          <c:dLbls>
            <c:dLbl>
              <c:idx val="2"/>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fld id="{DDF91924-6E55-43F2-BB12-5AC67A3960CF}" type="VALUE">
                      <a:rPr lang="en-US" sz="800"/>
                      <a:pPr>
                        <a:defRPr sz="1000" b="1">
                          <a:solidFill>
                            <a:schemeClr val="tx1"/>
                          </a:solidFill>
                        </a:defRPr>
                      </a:pPr>
                      <a:t>[VALUE]</a:t>
                    </a:fld>
                    <a:endParaRPr lang="en-US"/>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FHFC</c:v>
                </c:pt>
                <c:pt idx="1">
                  <c:v>HUD</c:v>
                </c:pt>
                <c:pt idx="2">
                  <c:v>USDA RD</c:v>
                </c:pt>
              </c:strCache>
            </c:strRef>
          </c:cat>
          <c:val>
            <c:numRef>
              <c:f>Sheet1!$B$2:$D$2</c:f>
              <c:numCache>
                <c:formatCode>_(* #,##0_);_(* \(#,##0\);_(* "-"??_);_(@_)</c:formatCode>
                <c:ptCount val="3"/>
                <c:pt idx="0">
                  <c:v>7740</c:v>
                </c:pt>
                <c:pt idx="1">
                  <c:v>3070</c:v>
                </c:pt>
                <c:pt idx="2">
                  <c:v>612</c:v>
                </c:pt>
              </c:numCache>
            </c:numRef>
          </c:val>
          <c:extLst>
            <c:ext xmlns:c16="http://schemas.microsoft.com/office/drawing/2014/chart" uri="{C3380CC4-5D6E-409C-BE32-E72D297353CC}">
              <c16:uniqueId val="{00000000-1C54-49E9-B182-1ED00099F193}"/>
            </c:ext>
          </c:extLst>
        </c:ser>
        <c:ser>
          <c:idx val="1"/>
          <c:order val="1"/>
          <c:tx>
            <c:strRef>
              <c:f>Sheet1!$A$3</c:f>
              <c:strCache>
                <c:ptCount val="1"/>
                <c:pt idx="0">
                  <c:v>Not at Risk</c:v>
                </c:pt>
              </c:strCache>
            </c:strRef>
          </c:tx>
          <c:spPr>
            <a:pattFill prst="dkUpDiag">
              <a:fgClr>
                <a:schemeClr val="tx1">
                  <a:lumMod val="75000"/>
                  <a:lumOff val="25000"/>
                </a:schemeClr>
              </a:fgClr>
              <a:bgClr>
                <a:schemeClr val="tx2">
                  <a:lumMod val="40000"/>
                  <a:lumOff val="60000"/>
                </a:schemeClr>
              </a:bgClr>
            </a:pattFill>
            <a:ln>
              <a:noFill/>
            </a:ln>
            <a:effectLst/>
          </c:spPr>
          <c:invertIfNegative val="0"/>
          <c:dLbls>
            <c:dLbl>
              <c:idx val="2"/>
              <c:tx>
                <c:rich>
                  <a:bodyPr/>
                  <a:lstStyle/>
                  <a:p>
                    <a:fld id="{6E9B06BA-9B4C-49FE-89D4-86AB95B4209C}" type="VALUE">
                      <a:rPr lang="en-US" sz="90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FHFC</c:v>
                </c:pt>
                <c:pt idx="1">
                  <c:v>HUD</c:v>
                </c:pt>
                <c:pt idx="2">
                  <c:v>USDA RD</c:v>
                </c:pt>
              </c:strCache>
            </c:strRef>
          </c:cat>
          <c:val>
            <c:numRef>
              <c:f>Sheet1!$B$3:$D$3</c:f>
              <c:numCache>
                <c:formatCode>_(* #,##0_);_(* \(#,##0\);_(* "-"??_);_(@_)</c:formatCode>
                <c:ptCount val="3"/>
                <c:pt idx="0">
                  <c:v>4161</c:v>
                </c:pt>
                <c:pt idx="1">
                  <c:v>3033</c:v>
                </c:pt>
                <c:pt idx="2">
                  <c:v>532</c:v>
                </c:pt>
              </c:numCache>
            </c:numRef>
          </c:val>
          <c:extLst>
            <c:ext xmlns:c16="http://schemas.microsoft.com/office/drawing/2014/chart" uri="{C3380CC4-5D6E-409C-BE32-E72D297353CC}">
              <c16:uniqueId val="{00000001-1C54-49E9-B182-1ED00099F193}"/>
            </c:ext>
          </c:extLst>
        </c:ser>
        <c:dLbls>
          <c:showLegendKey val="0"/>
          <c:showVal val="0"/>
          <c:showCatName val="0"/>
          <c:showSerName val="0"/>
          <c:showPercent val="0"/>
          <c:showBubbleSize val="0"/>
        </c:dLbls>
        <c:gapWidth val="150"/>
        <c:overlap val="100"/>
        <c:axId val="1431726784"/>
        <c:axId val="1431728864"/>
      </c:barChart>
      <c:lineChart>
        <c:grouping val="standard"/>
        <c:varyColors val="0"/>
        <c:ser>
          <c:idx val="2"/>
          <c:order val="2"/>
          <c:tx>
            <c:strRef>
              <c:f>Sheet1!$A$4</c:f>
              <c:strCache>
                <c:ptCount val="1"/>
              </c:strCache>
            </c:strRef>
          </c:tx>
          <c:spPr>
            <a:ln w="28575" cap="rnd">
              <a:noFill/>
              <a:round/>
            </a:ln>
            <a:effectLst/>
          </c:spPr>
          <c:marker>
            <c:symbol val="none"/>
          </c:marker>
          <c:dLbls>
            <c:dLbl>
              <c:idx val="0"/>
              <c:layout>
                <c:manualLayout>
                  <c:x val="-3.5780335150413893E-2"/>
                  <c:y val="-0.133973395371033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54-49E9-B182-1ED00099F193}"/>
                </c:ext>
              </c:extLst>
            </c:dLbl>
            <c:dLbl>
              <c:idx val="1"/>
              <c:layout>
                <c:manualLayout>
                  <c:x val="-4.8482106803957314E-2"/>
                  <c:y val="-0.135364073808955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54-49E9-B182-1ED00099F193}"/>
                </c:ext>
              </c:extLst>
            </c:dLbl>
            <c:dLbl>
              <c:idx val="2"/>
              <c:layout>
                <c:manualLayout>
                  <c:x val="-5.0203412073490931E-2"/>
                  <c:y val="-0.134668734589994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54-49E9-B182-1ED00099F193}"/>
                </c:ext>
              </c:extLst>
            </c:dLbl>
            <c:spPr>
              <a:noFill/>
              <a:ln>
                <a:noFill/>
              </a:ln>
              <a:effectLst/>
            </c:spPr>
            <c:txPr>
              <a:bodyPr rot="0" spcFirstLastPara="1" vertOverflow="ellipsis" horzOverflow="clip" vert="horz" wrap="square" lIns="38100" tIns="19050" rIns="38100" bIns="822960" anchor="t" anchorCtr="0">
                <a:spAutoFit/>
              </a:bodyPr>
              <a:lstStyle/>
              <a:p>
                <a:pPr>
                  <a:defRPr sz="1200" b="0" i="0" u="none" strike="noStrike" kern="1200" baseline="0">
                    <a:solidFill>
                      <a:schemeClr val="tx1">
                        <a:lumMod val="75000"/>
                        <a:lumOff val="25000"/>
                      </a:schemeClr>
                    </a:solidFill>
                    <a:latin typeface="Rockwell" panose="020606030202050204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Sheet1!$B$1:$D$1</c:f>
              <c:strCache>
                <c:ptCount val="3"/>
                <c:pt idx="0">
                  <c:v>FHFC</c:v>
                </c:pt>
                <c:pt idx="1">
                  <c:v>HUD</c:v>
                </c:pt>
                <c:pt idx="2">
                  <c:v>USDA RD</c:v>
                </c:pt>
              </c:strCache>
            </c:strRef>
          </c:cat>
          <c:val>
            <c:numRef>
              <c:f>Sheet1!$B$4:$D$4</c:f>
              <c:numCache>
                <c:formatCode>0%</c:formatCode>
                <c:ptCount val="3"/>
                <c:pt idx="0">
                  <c:v>0.65036551550289889</c:v>
                </c:pt>
                <c:pt idx="1">
                  <c:v>0.50303129608389319</c:v>
                </c:pt>
                <c:pt idx="2">
                  <c:v>0.534965034965035</c:v>
                </c:pt>
              </c:numCache>
            </c:numRef>
          </c:val>
          <c:smooth val="0"/>
          <c:extLst>
            <c:ext xmlns:c16="http://schemas.microsoft.com/office/drawing/2014/chart" uri="{C3380CC4-5D6E-409C-BE32-E72D297353CC}">
              <c16:uniqueId val="{00000005-1C54-49E9-B182-1ED00099F193}"/>
            </c:ext>
          </c:extLst>
        </c:ser>
        <c:dLbls>
          <c:showLegendKey val="0"/>
          <c:showVal val="0"/>
          <c:showCatName val="0"/>
          <c:showSerName val="0"/>
          <c:showPercent val="0"/>
          <c:showBubbleSize val="0"/>
        </c:dLbls>
        <c:marker val="1"/>
        <c:smooth val="0"/>
        <c:axId val="1484694544"/>
        <c:axId val="1484694128"/>
      </c:lineChart>
      <c:catAx>
        <c:axId val="143172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8864"/>
        <c:crosses val="autoZero"/>
        <c:auto val="1"/>
        <c:lblAlgn val="ctr"/>
        <c:lblOffset val="100"/>
        <c:noMultiLvlLbl val="0"/>
      </c:catAx>
      <c:valAx>
        <c:axId val="1431728864"/>
        <c:scaling>
          <c:orientation val="minMax"/>
          <c:max val="1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r>
                  <a:rPr lang="en-US" sz="1200"/>
                  <a:t>Units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6784"/>
        <c:crosses val="autoZero"/>
        <c:crossBetween val="between"/>
      </c:valAx>
      <c:valAx>
        <c:axId val="1484694128"/>
        <c:scaling>
          <c:orientation val="minMax"/>
          <c:min val="-500"/>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84694544"/>
        <c:crosses val="max"/>
        <c:crossBetween val="between"/>
        <c:majorUnit val="5"/>
      </c:valAx>
      <c:catAx>
        <c:axId val="1484694544"/>
        <c:scaling>
          <c:orientation val="minMax"/>
        </c:scaling>
        <c:delete val="1"/>
        <c:axPos val="b"/>
        <c:numFmt formatCode="General" sourceLinked="1"/>
        <c:majorTickMark val="out"/>
        <c:minorTickMark val="none"/>
        <c:tickLblPos val="nextTo"/>
        <c:crossAx val="1484694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Rockwell" panose="02060603020205020403" pitchFamily="18"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2583787603473"/>
          <c:y val="0.12778923467899847"/>
          <c:w val="0.75958588509769609"/>
          <c:h val="0.7266468774736492"/>
        </c:manualLayout>
      </c:layout>
      <c:barChart>
        <c:barDir val="col"/>
        <c:grouping val="stacked"/>
        <c:varyColors val="0"/>
        <c:ser>
          <c:idx val="0"/>
          <c:order val="0"/>
          <c:tx>
            <c:strRef>
              <c:f>Sheet1!$A$2</c:f>
              <c:strCache>
                <c:ptCount val="1"/>
                <c:pt idx="0">
                  <c:v>Inundation Risk</c:v>
                </c:pt>
              </c:strCache>
            </c:strRef>
          </c:tx>
          <c:spPr>
            <a:solidFill>
              <a:schemeClr val="tx2"/>
            </a:solidFill>
            <a:ln>
              <a:noFill/>
            </a:ln>
            <a:effectLst/>
          </c:spPr>
          <c:invertIfNegative val="0"/>
          <c:dLbls>
            <c:dLbl>
              <c:idx val="2"/>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fld id="{DDF91924-6E55-43F2-BB12-5AC67A3960CF}" type="VALUE">
                      <a:rPr lang="en-US" sz="800"/>
                      <a:pPr>
                        <a:defRPr sz="1000" b="1">
                          <a:solidFill>
                            <a:schemeClr val="tx1"/>
                          </a:solidFill>
                        </a:defRPr>
                      </a:pPr>
                      <a:t>[VALUE]</a:t>
                    </a:fld>
                    <a:endParaRPr lang="en-US"/>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FHFC</c:v>
                </c:pt>
              </c:strCache>
            </c:strRef>
          </c:cat>
          <c:val>
            <c:numRef>
              <c:f>Sheet1!$B$2</c:f>
              <c:numCache>
                <c:formatCode>_(* #,##0_);_(* \(#,##0\);_(* "-"??_);_(@_)</c:formatCode>
                <c:ptCount val="1"/>
                <c:pt idx="0">
                  <c:v>7740</c:v>
                </c:pt>
              </c:numCache>
            </c:numRef>
          </c:val>
          <c:extLst>
            <c:ext xmlns:c16="http://schemas.microsoft.com/office/drawing/2014/chart" uri="{C3380CC4-5D6E-409C-BE32-E72D297353CC}">
              <c16:uniqueId val="{00000000-1C54-49E9-B182-1ED00099F193}"/>
            </c:ext>
          </c:extLst>
        </c:ser>
        <c:ser>
          <c:idx val="1"/>
          <c:order val="1"/>
          <c:tx>
            <c:strRef>
              <c:f>Sheet1!$A$3</c:f>
              <c:strCache>
                <c:ptCount val="1"/>
                <c:pt idx="0">
                  <c:v>Not at Risk</c:v>
                </c:pt>
              </c:strCache>
            </c:strRef>
          </c:tx>
          <c:spPr>
            <a:pattFill prst="dkUpDiag">
              <a:fgClr>
                <a:schemeClr val="tx1">
                  <a:lumMod val="75000"/>
                  <a:lumOff val="25000"/>
                </a:schemeClr>
              </a:fgClr>
              <a:bgClr>
                <a:schemeClr val="tx2">
                  <a:lumMod val="40000"/>
                  <a:lumOff val="60000"/>
                </a:schemeClr>
              </a:bgClr>
            </a:pattFill>
            <a:ln>
              <a:noFill/>
            </a:ln>
            <a:effectLst/>
          </c:spPr>
          <c:invertIfNegative val="0"/>
          <c:dLbls>
            <c:dLbl>
              <c:idx val="2"/>
              <c:tx>
                <c:rich>
                  <a:bodyPr/>
                  <a:lstStyle/>
                  <a:p>
                    <a:fld id="{6E9B06BA-9B4C-49FE-89D4-86AB95B4209C}" type="VALUE">
                      <a:rPr lang="en-US" sz="90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FHFC</c:v>
                </c:pt>
              </c:strCache>
            </c:strRef>
          </c:cat>
          <c:val>
            <c:numRef>
              <c:f>Sheet1!$B$3</c:f>
              <c:numCache>
                <c:formatCode>_(* #,##0_);_(* \(#,##0\);_(* "-"??_);_(@_)</c:formatCode>
                <c:ptCount val="1"/>
                <c:pt idx="0">
                  <c:v>4161</c:v>
                </c:pt>
              </c:numCache>
            </c:numRef>
          </c:val>
          <c:extLst>
            <c:ext xmlns:c16="http://schemas.microsoft.com/office/drawing/2014/chart" uri="{C3380CC4-5D6E-409C-BE32-E72D297353CC}">
              <c16:uniqueId val="{00000001-1C54-49E9-B182-1ED00099F193}"/>
            </c:ext>
          </c:extLst>
        </c:ser>
        <c:dLbls>
          <c:showLegendKey val="0"/>
          <c:showVal val="0"/>
          <c:showCatName val="0"/>
          <c:showSerName val="0"/>
          <c:showPercent val="0"/>
          <c:showBubbleSize val="0"/>
        </c:dLbls>
        <c:gapWidth val="150"/>
        <c:overlap val="100"/>
        <c:axId val="1431726784"/>
        <c:axId val="1431728864"/>
      </c:barChart>
      <c:lineChart>
        <c:grouping val="standard"/>
        <c:varyColors val="0"/>
        <c:ser>
          <c:idx val="2"/>
          <c:order val="2"/>
          <c:tx>
            <c:strRef>
              <c:f>Sheet1!$A$4</c:f>
              <c:strCache>
                <c:ptCount val="1"/>
              </c:strCache>
            </c:strRef>
          </c:tx>
          <c:spPr>
            <a:ln w="28575" cap="rnd">
              <a:noFill/>
              <a:round/>
            </a:ln>
            <a:effectLst/>
          </c:spPr>
          <c:marker>
            <c:symbol val="none"/>
          </c:marker>
          <c:dLbls>
            <c:dLbl>
              <c:idx val="0"/>
              <c:layout>
                <c:manualLayout>
                  <c:x val="-3.5780335150413893E-2"/>
                  <c:y val="-0.133973395371033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54-49E9-B182-1ED00099F193}"/>
                </c:ext>
              </c:extLst>
            </c:dLbl>
            <c:dLbl>
              <c:idx val="1"/>
              <c:layout>
                <c:manualLayout>
                  <c:x val="-4.8482106803957314E-2"/>
                  <c:y val="-0.135364073808955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54-49E9-B182-1ED00099F193}"/>
                </c:ext>
              </c:extLst>
            </c:dLbl>
            <c:dLbl>
              <c:idx val="2"/>
              <c:layout>
                <c:manualLayout>
                  <c:x val="-5.0203412073490931E-2"/>
                  <c:y val="-0.134668734589994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54-49E9-B182-1ED00099F193}"/>
                </c:ext>
              </c:extLst>
            </c:dLbl>
            <c:spPr>
              <a:noFill/>
              <a:ln>
                <a:noFill/>
              </a:ln>
              <a:effectLst/>
            </c:spPr>
            <c:txPr>
              <a:bodyPr rot="0" spcFirstLastPara="1" vertOverflow="ellipsis" horzOverflow="clip" vert="horz" wrap="square" lIns="38100" tIns="19050" rIns="38100" bIns="822960" anchor="t" anchorCtr="0">
                <a:spAutoFit/>
              </a:bodyPr>
              <a:lstStyle/>
              <a:p>
                <a:pPr>
                  <a:defRPr sz="1200" b="0" i="0" u="none" strike="noStrike" kern="1200" baseline="0">
                    <a:solidFill>
                      <a:schemeClr val="tx1">
                        <a:lumMod val="75000"/>
                        <a:lumOff val="25000"/>
                      </a:schemeClr>
                    </a:solidFill>
                    <a:latin typeface="Rockwell" panose="020606030202050204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Sheet1!$B$1</c:f>
              <c:strCache>
                <c:ptCount val="1"/>
                <c:pt idx="0">
                  <c:v>FHFC</c:v>
                </c:pt>
              </c:strCache>
            </c:strRef>
          </c:cat>
          <c:val>
            <c:numRef>
              <c:f>Sheet1!$B$4</c:f>
              <c:numCache>
                <c:formatCode>0%</c:formatCode>
                <c:ptCount val="1"/>
                <c:pt idx="0">
                  <c:v>0.65036551550289889</c:v>
                </c:pt>
              </c:numCache>
            </c:numRef>
          </c:val>
          <c:smooth val="0"/>
          <c:extLst>
            <c:ext xmlns:c16="http://schemas.microsoft.com/office/drawing/2014/chart" uri="{C3380CC4-5D6E-409C-BE32-E72D297353CC}">
              <c16:uniqueId val="{00000005-1C54-49E9-B182-1ED00099F193}"/>
            </c:ext>
          </c:extLst>
        </c:ser>
        <c:dLbls>
          <c:showLegendKey val="0"/>
          <c:showVal val="0"/>
          <c:showCatName val="0"/>
          <c:showSerName val="0"/>
          <c:showPercent val="0"/>
          <c:showBubbleSize val="0"/>
        </c:dLbls>
        <c:marker val="1"/>
        <c:smooth val="0"/>
        <c:axId val="1484694544"/>
        <c:axId val="1484694128"/>
      </c:lineChart>
      <c:catAx>
        <c:axId val="143172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8864"/>
        <c:crosses val="autoZero"/>
        <c:auto val="1"/>
        <c:lblAlgn val="ctr"/>
        <c:lblOffset val="100"/>
        <c:noMultiLvlLbl val="0"/>
      </c:catAx>
      <c:valAx>
        <c:axId val="1431728864"/>
        <c:scaling>
          <c:orientation val="minMax"/>
          <c:max val="1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r>
                  <a:rPr lang="en-US" sz="1200"/>
                  <a:t>Units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6784"/>
        <c:crosses val="autoZero"/>
        <c:crossBetween val="between"/>
      </c:valAx>
      <c:valAx>
        <c:axId val="1484694128"/>
        <c:scaling>
          <c:orientation val="minMax"/>
          <c:min val="-500"/>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84694544"/>
        <c:crosses val="max"/>
        <c:crossBetween val="between"/>
        <c:majorUnit val="5"/>
      </c:valAx>
      <c:catAx>
        <c:axId val="1484694544"/>
        <c:scaling>
          <c:orientation val="minMax"/>
        </c:scaling>
        <c:delete val="1"/>
        <c:axPos val="b"/>
        <c:numFmt formatCode="General" sourceLinked="1"/>
        <c:majorTickMark val="out"/>
        <c:minorTickMark val="none"/>
        <c:tickLblPos val="nextTo"/>
        <c:crossAx val="1484694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Rockwell" panose="02060603020205020403" pitchFamily="18"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2583787603473"/>
          <c:y val="0.12778923467899847"/>
          <c:w val="0.75958588509769609"/>
          <c:h val="0.7266468774736492"/>
        </c:manualLayout>
      </c:layout>
      <c:barChart>
        <c:barDir val="col"/>
        <c:grouping val="stacked"/>
        <c:varyColors val="0"/>
        <c:ser>
          <c:idx val="0"/>
          <c:order val="0"/>
          <c:tx>
            <c:strRef>
              <c:f>Sheet1!$A$2</c:f>
              <c:strCache>
                <c:ptCount val="1"/>
                <c:pt idx="0">
                  <c:v>Inundation Risk</c:v>
                </c:pt>
              </c:strCache>
            </c:strRef>
          </c:tx>
          <c:spPr>
            <a:solidFill>
              <a:schemeClr val="tx2"/>
            </a:solidFill>
            <a:ln>
              <a:noFill/>
            </a:ln>
            <a:effectLst/>
          </c:spPr>
          <c:invertIfNegative val="0"/>
          <c:dLbls>
            <c:dLbl>
              <c:idx val="2"/>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fld id="{DDF91924-6E55-43F2-BB12-5AC67A3960CF}" type="VALUE">
                      <a:rPr lang="en-US" sz="800"/>
                      <a:pPr>
                        <a:defRPr sz="1000" b="1">
                          <a:solidFill>
                            <a:schemeClr val="tx1"/>
                          </a:solidFill>
                        </a:defRPr>
                      </a:pPr>
                      <a:t>[VALUE]</a:t>
                    </a:fld>
                    <a:endParaRPr lang="en-US"/>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c:f>
              <c:strCache>
                <c:ptCount val="1"/>
                <c:pt idx="0">
                  <c:v>HUD</c:v>
                </c:pt>
              </c:strCache>
            </c:strRef>
          </c:cat>
          <c:val>
            <c:numRef>
              <c:f>Sheet1!$C$2</c:f>
              <c:numCache>
                <c:formatCode>_(* #,##0_);_(* \(#,##0\);_(* "-"??_);_(@_)</c:formatCode>
                <c:ptCount val="1"/>
                <c:pt idx="0">
                  <c:v>3070</c:v>
                </c:pt>
              </c:numCache>
            </c:numRef>
          </c:val>
          <c:extLst>
            <c:ext xmlns:c16="http://schemas.microsoft.com/office/drawing/2014/chart" uri="{C3380CC4-5D6E-409C-BE32-E72D297353CC}">
              <c16:uniqueId val="{00000000-1C54-49E9-B182-1ED00099F193}"/>
            </c:ext>
          </c:extLst>
        </c:ser>
        <c:ser>
          <c:idx val="1"/>
          <c:order val="1"/>
          <c:tx>
            <c:strRef>
              <c:f>Sheet1!$A$3</c:f>
              <c:strCache>
                <c:ptCount val="1"/>
                <c:pt idx="0">
                  <c:v>Not at Risk</c:v>
                </c:pt>
              </c:strCache>
            </c:strRef>
          </c:tx>
          <c:spPr>
            <a:pattFill prst="dkUpDiag">
              <a:fgClr>
                <a:schemeClr val="tx1">
                  <a:lumMod val="75000"/>
                  <a:lumOff val="25000"/>
                </a:schemeClr>
              </a:fgClr>
              <a:bgClr>
                <a:schemeClr val="tx2">
                  <a:lumMod val="40000"/>
                  <a:lumOff val="60000"/>
                </a:schemeClr>
              </a:bgClr>
            </a:pattFill>
            <a:ln>
              <a:noFill/>
            </a:ln>
            <a:effectLst/>
          </c:spPr>
          <c:invertIfNegative val="0"/>
          <c:dLbls>
            <c:dLbl>
              <c:idx val="2"/>
              <c:tx>
                <c:rich>
                  <a:bodyPr/>
                  <a:lstStyle/>
                  <a:p>
                    <a:fld id="{6E9B06BA-9B4C-49FE-89D4-86AB95B4209C}" type="VALUE">
                      <a:rPr lang="en-US" sz="90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c:f>
              <c:strCache>
                <c:ptCount val="1"/>
                <c:pt idx="0">
                  <c:v>HUD</c:v>
                </c:pt>
              </c:strCache>
            </c:strRef>
          </c:cat>
          <c:val>
            <c:numRef>
              <c:f>Sheet1!$C$3</c:f>
              <c:numCache>
                <c:formatCode>_(* #,##0_);_(* \(#,##0\);_(* "-"??_);_(@_)</c:formatCode>
                <c:ptCount val="1"/>
                <c:pt idx="0">
                  <c:v>3033</c:v>
                </c:pt>
              </c:numCache>
            </c:numRef>
          </c:val>
          <c:extLst>
            <c:ext xmlns:c16="http://schemas.microsoft.com/office/drawing/2014/chart" uri="{C3380CC4-5D6E-409C-BE32-E72D297353CC}">
              <c16:uniqueId val="{00000001-1C54-49E9-B182-1ED00099F193}"/>
            </c:ext>
          </c:extLst>
        </c:ser>
        <c:dLbls>
          <c:showLegendKey val="0"/>
          <c:showVal val="0"/>
          <c:showCatName val="0"/>
          <c:showSerName val="0"/>
          <c:showPercent val="0"/>
          <c:showBubbleSize val="0"/>
        </c:dLbls>
        <c:gapWidth val="150"/>
        <c:overlap val="100"/>
        <c:axId val="1431726784"/>
        <c:axId val="1431728864"/>
      </c:barChart>
      <c:lineChart>
        <c:grouping val="standard"/>
        <c:varyColors val="0"/>
        <c:ser>
          <c:idx val="2"/>
          <c:order val="2"/>
          <c:tx>
            <c:v> </c:v>
          </c:tx>
          <c:spPr>
            <a:ln w="28575" cap="rnd">
              <a:noFill/>
              <a:round/>
            </a:ln>
            <a:effectLst/>
          </c:spPr>
          <c:marker>
            <c:symbol val="none"/>
          </c:marker>
          <c:dLbls>
            <c:dLbl>
              <c:idx val="0"/>
              <c:layout>
                <c:manualLayout>
                  <c:x val="-3.5780335150413893E-2"/>
                  <c:y val="-0.133973395371033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54-49E9-B182-1ED00099F193}"/>
                </c:ext>
              </c:extLst>
            </c:dLbl>
            <c:dLbl>
              <c:idx val="1"/>
              <c:layout>
                <c:manualLayout>
                  <c:x val="-4.8482106803957314E-2"/>
                  <c:y val="-0.135364073808955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54-49E9-B182-1ED00099F193}"/>
                </c:ext>
              </c:extLst>
            </c:dLbl>
            <c:dLbl>
              <c:idx val="2"/>
              <c:layout>
                <c:manualLayout>
                  <c:x val="-5.0203412073490931E-2"/>
                  <c:y val="-0.134668734589994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54-49E9-B182-1ED00099F193}"/>
                </c:ext>
              </c:extLst>
            </c:dLbl>
            <c:spPr>
              <a:noFill/>
              <a:ln>
                <a:noFill/>
              </a:ln>
              <a:effectLst/>
            </c:spPr>
            <c:txPr>
              <a:bodyPr rot="0" spcFirstLastPara="1" vertOverflow="ellipsis" horzOverflow="clip" vert="horz" wrap="square" lIns="38100" tIns="19050" rIns="38100" bIns="822960" anchor="t" anchorCtr="0">
                <a:spAutoFit/>
              </a:bodyPr>
              <a:lstStyle/>
              <a:p>
                <a:pPr>
                  <a:defRPr sz="1200" b="0" i="0" u="none" strike="noStrike" kern="1200" baseline="0">
                    <a:solidFill>
                      <a:schemeClr val="tx1">
                        <a:lumMod val="75000"/>
                        <a:lumOff val="25000"/>
                      </a:schemeClr>
                    </a:solidFill>
                    <a:latin typeface="Rockwell" panose="020606030202050204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Sheet1!$C$1</c:f>
              <c:strCache>
                <c:ptCount val="1"/>
                <c:pt idx="0">
                  <c:v>HUD</c:v>
                </c:pt>
              </c:strCache>
            </c:strRef>
          </c:cat>
          <c:val>
            <c:numRef>
              <c:f>Sheet1!$C$4</c:f>
              <c:numCache>
                <c:formatCode>0%</c:formatCode>
                <c:ptCount val="1"/>
                <c:pt idx="0">
                  <c:v>0.50303129608389319</c:v>
                </c:pt>
              </c:numCache>
            </c:numRef>
          </c:val>
          <c:smooth val="0"/>
          <c:extLst>
            <c:ext xmlns:c16="http://schemas.microsoft.com/office/drawing/2014/chart" uri="{C3380CC4-5D6E-409C-BE32-E72D297353CC}">
              <c16:uniqueId val="{00000005-1C54-49E9-B182-1ED00099F193}"/>
            </c:ext>
          </c:extLst>
        </c:ser>
        <c:dLbls>
          <c:showLegendKey val="0"/>
          <c:showVal val="0"/>
          <c:showCatName val="0"/>
          <c:showSerName val="0"/>
          <c:showPercent val="0"/>
          <c:showBubbleSize val="0"/>
        </c:dLbls>
        <c:marker val="1"/>
        <c:smooth val="0"/>
        <c:axId val="1484694544"/>
        <c:axId val="1484694128"/>
      </c:lineChart>
      <c:catAx>
        <c:axId val="143172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8864"/>
        <c:crosses val="autoZero"/>
        <c:auto val="1"/>
        <c:lblAlgn val="ctr"/>
        <c:lblOffset val="100"/>
        <c:noMultiLvlLbl val="0"/>
      </c:catAx>
      <c:valAx>
        <c:axId val="1431728864"/>
        <c:scaling>
          <c:orientation val="minMax"/>
          <c:max val="1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r>
                  <a:rPr lang="en-US" sz="1200"/>
                  <a:t>Units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6784"/>
        <c:crosses val="autoZero"/>
        <c:crossBetween val="between"/>
      </c:valAx>
      <c:valAx>
        <c:axId val="1484694128"/>
        <c:scaling>
          <c:orientation val="minMax"/>
          <c:min val="-500"/>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84694544"/>
        <c:crosses val="max"/>
        <c:crossBetween val="between"/>
        <c:majorUnit val="5"/>
      </c:valAx>
      <c:catAx>
        <c:axId val="1484694544"/>
        <c:scaling>
          <c:orientation val="minMax"/>
        </c:scaling>
        <c:delete val="1"/>
        <c:axPos val="b"/>
        <c:numFmt formatCode="General" sourceLinked="1"/>
        <c:majorTickMark val="out"/>
        <c:minorTickMark val="none"/>
        <c:tickLblPos val="nextTo"/>
        <c:crossAx val="1484694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Rockwell" panose="02060603020205020403" pitchFamily="18"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2583787603473"/>
          <c:y val="0.12778923467899847"/>
          <c:w val="0.75958588509769609"/>
          <c:h val="0.7266468774736492"/>
        </c:manualLayout>
      </c:layout>
      <c:barChart>
        <c:barDir val="col"/>
        <c:grouping val="stacked"/>
        <c:varyColors val="0"/>
        <c:ser>
          <c:idx val="0"/>
          <c:order val="0"/>
          <c:tx>
            <c:strRef>
              <c:f>Sheet1!$A$2</c:f>
              <c:strCache>
                <c:ptCount val="1"/>
                <c:pt idx="0">
                  <c:v>Inundation Risk</c:v>
                </c:pt>
              </c:strCache>
            </c:strRef>
          </c:tx>
          <c:spPr>
            <a:solidFill>
              <a:schemeClr val="tx2"/>
            </a:solidFill>
            <a:ln>
              <a:noFill/>
            </a:ln>
            <a:effectLst/>
          </c:spPr>
          <c:invertIfNegative val="0"/>
          <c:dLbls>
            <c:dLbl>
              <c:idx val="0"/>
              <c:layout>
                <c:manualLayout>
                  <c:x val="-0.21428571428571427"/>
                  <c:y val="7.936507936507838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37-4BFA-B50F-F693CFADBA30}"/>
                </c:ext>
              </c:extLst>
            </c:dLbl>
            <c:dLbl>
              <c:idx val="2"/>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fld id="{DDF91924-6E55-43F2-BB12-5AC67A3960CF}" type="VALUE">
                      <a:rPr lang="en-US" sz="800"/>
                      <a:pPr>
                        <a:defRPr sz="1000" b="1">
                          <a:solidFill>
                            <a:schemeClr val="tx1"/>
                          </a:solidFill>
                        </a:defRPr>
                      </a:pPr>
                      <a:t>[VALUE]</a:t>
                    </a:fld>
                    <a:endParaRPr lang="en-US"/>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c:f>
              <c:strCache>
                <c:ptCount val="1"/>
                <c:pt idx="0">
                  <c:v>USDA RD</c:v>
                </c:pt>
              </c:strCache>
            </c:strRef>
          </c:cat>
          <c:val>
            <c:numRef>
              <c:f>Sheet1!$D$2</c:f>
              <c:numCache>
                <c:formatCode>_(* #,##0_);_(* \(#,##0\);_(* "-"??_);_(@_)</c:formatCode>
                <c:ptCount val="1"/>
                <c:pt idx="0">
                  <c:v>612</c:v>
                </c:pt>
              </c:numCache>
            </c:numRef>
          </c:val>
          <c:extLst>
            <c:ext xmlns:c16="http://schemas.microsoft.com/office/drawing/2014/chart" uri="{C3380CC4-5D6E-409C-BE32-E72D297353CC}">
              <c16:uniqueId val="{00000000-1C54-49E9-B182-1ED00099F193}"/>
            </c:ext>
          </c:extLst>
        </c:ser>
        <c:ser>
          <c:idx val="1"/>
          <c:order val="1"/>
          <c:tx>
            <c:strRef>
              <c:f>Sheet1!$A$3</c:f>
              <c:strCache>
                <c:ptCount val="1"/>
                <c:pt idx="0">
                  <c:v>Not at Risk</c:v>
                </c:pt>
              </c:strCache>
            </c:strRef>
          </c:tx>
          <c:spPr>
            <a:pattFill prst="dkUpDiag">
              <a:fgClr>
                <a:schemeClr val="tx1">
                  <a:lumMod val="75000"/>
                  <a:lumOff val="25000"/>
                </a:schemeClr>
              </a:fgClr>
              <a:bgClr>
                <a:schemeClr val="tx2">
                  <a:lumMod val="40000"/>
                  <a:lumOff val="60000"/>
                </a:schemeClr>
              </a:bgClr>
            </a:pattFill>
            <a:ln>
              <a:noFill/>
            </a:ln>
            <a:effectLst/>
          </c:spPr>
          <c:invertIfNegative val="0"/>
          <c:dLbls>
            <c:dLbl>
              <c:idx val="0"/>
              <c:layout>
                <c:manualLayout>
                  <c:x val="-7.6719576719576715E-2"/>
                  <c:y val="-5.02645502645502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37-4BFA-B50F-F693CFADBA30}"/>
                </c:ext>
              </c:extLst>
            </c:dLbl>
            <c:dLbl>
              <c:idx val="2"/>
              <c:tx>
                <c:rich>
                  <a:bodyPr/>
                  <a:lstStyle/>
                  <a:p>
                    <a:fld id="{6E9B06BA-9B4C-49FE-89D4-86AB95B4209C}" type="VALUE">
                      <a:rPr lang="en-US" sz="90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C54-49E9-B182-1ED00099F1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Rockwell" panose="020606030202050204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c:f>
              <c:strCache>
                <c:ptCount val="1"/>
                <c:pt idx="0">
                  <c:v>USDA RD</c:v>
                </c:pt>
              </c:strCache>
            </c:strRef>
          </c:cat>
          <c:val>
            <c:numRef>
              <c:f>Sheet1!$D$3</c:f>
              <c:numCache>
                <c:formatCode>_(* #,##0_);_(* \(#,##0\);_(* "-"??_);_(@_)</c:formatCode>
                <c:ptCount val="1"/>
                <c:pt idx="0">
                  <c:v>532</c:v>
                </c:pt>
              </c:numCache>
            </c:numRef>
          </c:val>
          <c:extLst>
            <c:ext xmlns:c16="http://schemas.microsoft.com/office/drawing/2014/chart" uri="{C3380CC4-5D6E-409C-BE32-E72D297353CC}">
              <c16:uniqueId val="{00000001-1C54-49E9-B182-1ED00099F193}"/>
            </c:ext>
          </c:extLst>
        </c:ser>
        <c:dLbls>
          <c:showLegendKey val="0"/>
          <c:showVal val="0"/>
          <c:showCatName val="0"/>
          <c:showSerName val="0"/>
          <c:showPercent val="0"/>
          <c:showBubbleSize val="0"/>
        </c:dLbls>
        <c:gapWidth val="150"/>
        <c:overlap val="100"/>
        <c:axId val="1431726784"/>
        <c:axId val="1431728864"/>
      </c:barChart>
      <c:lineChart>
        <c:grouping val="standard"/>
        <c:varyColors val="0"/>
        <c:ser>
          <c:idx val="2"/>
          <c:order val="2"/>
          <c:tx>
            <c:v> </c:v>
          </c:tx>
          <c:spPr>
            <a:ln w="28575" cap="rnd">
              <a:noFill/>
              <a:round/>
            </a:ln>
            <a:effectLst/>
          </c:spPr>
          <c:marker>
            <c:symbol val="none"/>
          </c:marker>
          <c:dLbls>
            <c:dLbl>
              <c:idx val="0"/>
              <c:layout>
                <c:manualLayout>
                  <c:x val="-3.5780335150413893E-2"/>
                  <c:y val="-0.133973395371033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54-49E9-B182-1ED00099F193}"/>
                </c:ext>
              </c:extLst>
            </c:dLbl>
            <c:dLbl>
              <c:idx val="1"/>
              <c:layout>
                <c:manualLayout>
                  <c:x val="-4.8482106803957314E-2"/>
                  <c:y val="-0.135364073808955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54-49E9-B182-1ED00099F193}"/>
                </c:ext>
              </c:extLst>
            </c:dLbl>
            <c:dLbl>
              <c:idx val="2"/>
              <c:layout>
                <c:manualLayout>
                  <c:x val="-5.0203412073490931E-2"/>
                  <c:y val="-0.134668734589994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54-49E9-B182-1ED00099F193}"/>
                </c:ext>
              </c:extLst>
            </c:dLbl>
            <c:spPr>
              <a:noFill/>
              <a:ln>
                <a:noFill/>
              </a:ln>
              <a:effectLst/>
            </c:spPr>
            <c:txPr>
              <a:bodyPr rot="0" spcFirstLastPara="1" vertOverflow="ellipsis" horzOverflow="clip" vert="horz" wrap="square" lIns="38100" tIns="19050" rIns="38100" bIns="822960" anchor="t" anchorCtr="0">
                <a:spAutoFit/>
              </a:bodyPr>
              <a:lstStyle/>
              <a:p>
                <a:pPr>
                  <a:defRPr sz="1200" b="0" i="0" u="none" strike="noStrike" kern="1200" baseline="0">
                    <a:solidFill>
                      <a:schemeClr val="tx1">
                        <a:lumMod val="75000"/>
                        <a:lumOff val="25000"/>
                      </a:schemeClr>
                    </a:solidFill>
                    <a:latin typeface="Rockwell" panose="020606030202050204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Sheet1!$D$1</c:f>
              <c:strCache>
                <c:ptCount val="1"/>
                <c:pt idx="0">
                  <c:v>USDA RD</c:v>
                </c:pt>
              </c:strCache>
            </c:strRef>
          </c:cat>
          <c:val>
            <c:numRef>
              <c:f>Sheet1!$D$4</c:f>
              <c:numCache>
                <c:formatCode>0%</c:formatCode>
                <c:ptCount val="1"/>
                <c:pt idx="0">
                  <c:v>0.534965034965035</c:v>
                </c:pt>
              </c:numCache>
            </c:numRef>
          </c:val>
          <c:smooth val="0"/>
          <c:extLst>
            <c:ext xmlns:c16="http://schemas.microsoft.com/office/drawing/2014/chart" uri="{C3380CC4-5D6E-409C-BE32-E72D297353CC}">
              <c16:uniqueId val="{00000005-1C54-49E9-B182-1ED00099F193}"/>
            </c:ext>
          </c:extLst>
        </c:ser>
        <c:dLbls>
          <c:showLegendKey val="0"/>
          <c:showVal val="0"/>
          <c:showCatName val="0"/>
          <c:showSerName val="0"/>
          <c:showPercent val="0"/>
          <c:showBubbleSize val="0"/>
        </c:dLbls>
        <c:marker val="1"/>
        <c:smooth val="0"/>
        <c:axId val="1484694544"/>
        <c:axId val="1484694128"/>
      </c:lineChart>
      <c:catAx>
        <c:axId val="143172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8864"/>
        <c:crosses val="autoZero"/>
        <c:auto val="1"/>
        <c:lblAlgn val="ctr"/>
        <c:lblOffset val="100"/>
        <c:noMultiLvlLbl val="0"/>
      </c:catAx>
      <c:valAx>
        <c:axId val="1431728864"/>
        <c:scaling>
          <c:orientation val="minMax"/>
          <c:max val="1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r>
                  <a:rPr lang="en-US" sz="1200"/>
                  <a:t>Units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31726784"/>
        <c:crosses val="autoZero"/>
        <c:crossBetween val="between"/>
      </c:valAx>
      <c:valAx>
        <c:axId val="1484694128"/>
        <c:scaling>
          <c:orientation val="minMax"/>
          <c:min val="-500"/>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crossAx val="1484694544"/>
        <c:crosses val="max"/>
        <c:crossBetween val="between"/>
        <c:majorUnit val="5"/>
      </c:valAx>
      <c:catAx>
        <c:axId val="1484694544"/>
        <c:scaling>
          <c:orientation val="minMax"/>
        </c:scaling>
        <c:delete val="1"/>
        <c:axPos val="b"/>
        <c:numFmt formatCode="General" sourceLinked="1"/>
        <c:majorTickMark val="out"/>
        <c:minorTickMark val="none"/>
        <c:tickLblPos val="nextTo"/>
        <c:crossAx val="1484694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Rockwell" panose="02060603020205020403"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Rockwell" panose="02060603020205020403"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0.04808</cdr:x>
      <cdr:y>0</cdr:y>
    </cdr:from>
    <cdr:to>
      <cdr:x>0.30271</cdr:x>
      <cdr:y>0.07246</cdr:y>
    </cdr:to>
    <cdr:sp macro="" textlink="">
      <cdr:nvSpPr>
        <cdr:cNvPr id="2" name="TextBox 1"/>
        <cdr:cNvSpPr txBox="1"/>
      </cdr:nvSpPr>
      <cdr:spPr>
        <a:xfrm xmlns:a="http://schemas.openxmlformats.org/drawingml/2006/main">
          <a:off x="381000" y="0"/>
          <a:ext cx="2017892" cy="3478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latin typeface="Rockwell" panose="02060603020205020403" pitchFamily="18" charset="0"/>
            </a:rPr>
            <a:t>% of Units At Risk</a:t>
          </a:r>
        </a:p>
      </cdr:txBody>
    </cdr:sp>
  </cdr:relSizeAnchor>
</c:userShapes>
</file>

<file path=ppt/drawings/drawing2.xml><?xml version="1.0" encoding="utf-8"?>
<c:userShapes xmlns:c="http://schemas.openxmlformats.org/drawingml/2006/chart">
  <cdr:relSizeAnchor xmlns:cdr="http://schemas.openxmlformats.org/drawingml/2006/chartDrawing">
    <cdr:from>
      <cdr:x>0.04808</cdr:x>
      <cdr:y>0</cdr:y>
    </cdr:from>
    <cdr:to>
      <cdr:x>0.30271</cdr:x>
      <cdr:y>0.07246</cdr:y>
    </cdr:to>
    <cdr:sp macro="" textlink="">
      <cdr:nvSpPr>
        <cdr:cNvPr id="2" name="TextBox 1"/>
        <cdr:cNvSpPr txBox="1"/>
      </cdr:nvSpPr>
      <cdr:spPr>
        <a:xfrm xmlns:a="http://schemas.openxmlformats.org/drawingml/2006/main">
          <a:off x="381000" y="0"/>
          <a:ext cx="2017892" cy="3478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latin typeface="Rockwell" panose="02060603020205020403" pitchFamily="18" charset="0"/>
            </a:rPr>
            <a:t>% of Units At Risk</a:t>
          </a:r>
        </a:p>
      </cdr:txBody>
    </cdr:sp>
  </cdr:relSizeAnchor>
</c:userShapes>
</file>

<file path=ppt/drawings/drawing3.xml><?xml version="1.0" encoding="utf-8"?>
<c:userShapes xmlns:c="http://schemas.openxmlformats.org/drawingml/2006/chart">
  <cdr:relSizeAnchor xmlns:cdr="http://schemas.openxmlformats.org/drawingml/2006/chartDrawing">
    <cdr:from>
      <cdr:x>0.04808</cdr:x>
      <cdr:y>0</cdr:y>
    </cdr:from>
    <cdr:to>
      <cdr:x>0.30271</cdr:x>
      <cdr:y>0.07246</cdr:y>
    </cdr:to>
    <cdr:sp macro="" textlink="">
      <cdr:nvSpPr>
        <cdr:cNvPr id="2" name="TextBox 1"/>
        <cdr:cNvSpPr txBox="1"/>
      </cdr:nvSpPr>
      <cdr:spPr>
        <a:xfrm xmlns:a="http://schemas.openxmlformats.org/drawingml/2006/main">
          <a:off x="381000" y="0"/>
          <a:ext cx="2017892" cy="3478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latin typeface="Rockwell" panose="02060603020205020403" pitchFamily="18" charset="0"/>
            </a:rPr>
            <a:t>% of Units At Risk</a:t>
          </a:r>
        </a:p>
      </cdr:txBody>
    </cdr:sp>
  </cdr:relSizeAnchor>
</c:userShapes>
</file>

<file path=ppt/drawings/drawing4.xml><?xml version="1.0" encoding="utf-8"?>
<c:userShapes xmlns:c="http://schemas.openxmlformats.org/drawingml/2006/chart">
  <cdr:relSizeAnchor xmlns:cdr="http://schemas.openxmlformats.org/drawingml/2006/chartDrawing">
    <cdr:from>
      <cdr:x>0.04808</cdr:x>
      <cdr:y>0</cdr:y>
    </cdr:from>
    <cdr:to>
      <cdr:x>0.30271</cdr:x>
      <cdr:y>0.07246</cdr:y>
    </cdr:to>
    <cdr:sp macro="" textlink="">
      <cdr:nvSpPr>
        <cdr:cNvPr id="2" name="TextBox 1"/>
        <cdr:cNvSpPr txBox="1"/>
      </cdr:nvSpPr>
      <cdr:spPr>
        <a:xfrm xmlns:a="http://schemas.openxmlformats.org/drawingml/2006/main">
          <a:off x="381000" y="0"/>
          <a:ext cx="2017892" cy="3478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latin typeface="Rockwell" panose="02060603020205020403" pitchFamily="18" charset="0"/>
            </a:rPr>
            <a:t>% of Units At Risk</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66DC97A-F716-49D8-836F-D82109F0D77E}" type="datetimeFigureOut">
              <a:rPr lang="en-US" smtClean="0"/>
              <a:t>7/19/2019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433E2FC-A886-492C-83AE-FD0F401BA437}" type="slidenum">
              <a:rPr lang="en-US" smtClean="0"/>
              <a:t>‹#›</a:t>
            </a:fld>
            <a:endParaRPr lang="en-US"/>
          </a:p>
        </p:txBody>
      </p:sp>
    </p:spTree>
    <p:extLst>
      <p:ext uri="{BB962C8B-B14F-4D97-AF65-F5344CB8AC3E}">
        <p14:creationId xmlns:p14="http://schemas.microsoft.com/office/powerpoint/2010/main" val="309916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650C49-84B2-4CFA-A0F9-9F011E1054F0}" type="slidenum">
              <a:rPr lang="en-US" smtClean="0"/>
              <a:t>1</a:t>
            </a:fld>
            <a:endParaRPr lang="en-US"/>
          </a:p>
        </p:txBody>
      </p:sp>
    </p:spTree>
    <p:extLst>
      <p:ext uri="{BB962C8B-B14F-4D97-AF65-F5344CB8AC3E}">
        <p14:creationId xmlns:p14="http://schemas.microsoft.com/office/powerpoint/2010/main" val="209528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650C49-84B2-4CFA-A0F9-9F011E1054F0}" type="slidenum">
              <a:rPr lang="en-US" smtClean="0"/>
              <a:t>2</a:t>
            </a:fld>
            <a:endParaRPr lang="en-US"/>
          </a:p>
        </p:txBody>
      </p:sp>
    </p:spTree>
    <p:extLst>
      <p:ext uri="{BB962C8B-B14F-4D97-AF65-F5344CB8AC3E}">
        <p14:creationId xmlns:p14="http://schemas.microsoft.com/office/powerpoint/2010/main" val="311215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650C49-84B2-4CFA-A0F9-9F011E1054F0}" type="slidenum">
              <a:rPr lang="en-US" smtClean="0"/>
              <a:t>24</a:t>
            </a:fld>
            <a:endParaRPr lang="en-US"/>
          </a:p>
        </p:txBody>
      </p:sp>
    </p:spTree>
    <p:extLst>
      <p:ext uri="{BB962C8B-B14F-4D97-AF65-F5344CB8AC3E}">
        <p14:creationId xmlns:p14="http://schemas.microsoft.com/office/powerpoint/2010/main" val="113960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18604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51206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268489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206500"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5" name="Rectangle 4"/>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6" name="Rectangle 5"/>
          <p:cNvSpPr/>
          <p:nvPr/>
        </p:nvSpPr>
        <p:spPr>
          <a:xfrm>
            <a:off x="1206500"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7" name="Rectangle 6"/>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Rockwell" panose="02060603020205020403" pitchFamily="18"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34056597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0972800" cy="609600"/>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1906910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0972800" cy="609600"/>
          </a:xfrm>
        </p:spPr>
        <p:txBody>
          <a:bodyPr/>
          <a:lstStyle>
            <a:lvl1pPr>
              <a:defRPr sz="24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08000" y="1447800"/>
            <a:ext cx="10769600" cy="4953000"/>
          </a:xfr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451660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1379200" cy="609600"/>
          </a:xfrm>
        </p:spPr>
        <p:txBody>
          <a:bodyPr/>
          <a:lstStyle>
            <a:lvl1pPr>
              <a:defRPr sz="24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486400" y="1447800"/>
            <a:ext cx="6299200" cy="4953000"/>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20594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5C3A-7C20-40AE-8395-EAAB2D2B9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B8064-8959-4E06-B763-FA104045C0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4D124-FB1F-43E0-81BD-173A295504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357EFF3-E049-4731-97BC-0C5CAB3B5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3664E-2267-4478-8612-3570B99CE2A3}"/>
              </a:ext>
            </a:extLst>
          </p:cNvPr>
          <p:cNvSpPr>
            <a:spLocks noGrp="1"/>
          </p:cNvSpPr>
          <p:nvPr>
            <p:ph type="sldNum" sz="quarter" idx="12"/>
          </p:nvPr>
        </p:nvSpPr>
        <p:spPr/>
        <p:txBody>
          <a:bodyPr/>
          <a:lstStyle/>
          <a:p>
            <a:fld id="{FFC30E89-FA6D-45FA-92BB-EA85E37BEA55}" type="slidenum">
              <a:rPr lang="en-US" smtClean="0"/>
              <a:t>‹#›</a:t>
            </a:fld>
            <a:endParaRPr lang="en-US"/>
          </a:p>
        </p:txBody>
      </p:sp>
    </p:spTree>
    <p:extLst>
      <p:ext uri="{BB962C8B-B14F-4D97-AF65-F5344CB8AC3E}">
        <p14:creationId xmlns:p14="http://schemas.microsoft.com/office/powerpoint/2010/main" val="2177615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0972800" cy="609600"/>
          </a:xfrm>
        </p:spPr>
        <p:txBody>
          <a:bodyPr/>
          <a:lstStyle>
            <a:lvl1pPr>
              <a:defRPr sz="24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smtClean="0"/>
              <a:t>Click to edit Master text styles</a:t>
            </a:r>
          </a:p>
        </p:txBody>
      </p:sp>
      <p:sp>
        <p:nvSpPr>
          <p:cNvPr id="6" name="Text Placeholder 5"/>
          <p:cNvSpPr>
            <a:spLocks noGrp="1"/>
          </p:cNvSpPr>
          <p:nvPr>
            <p:ph type="body" sz="quarter" idx="11"/>
          </p:nvPr>
        </p:nvSpPr>
        <p:spPr>
          <a:xfrm>
            <a:off x="508000" y="1447800"/>
            <a:ext cx="10769600" cy="4953000"/>
          </a:xfr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4391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0972800" cy="609600"/>
          </a:xfrm>
        </p:spPr>
        <p:txBody>
          <a:bodyPr/>
          <a:lstStyle>
            <a:lvl1pPr>
              <a:defRPr sz="24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08000" y="1447800"/>
            <a:ext cx="10769600" cy="4953000"/>
          </a:xfr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76953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0972800" cy="609600"/>
          </a:xfrm>
        </p:spPr>
        <p:txBody>
          <a:bodyPr/>
          <a:lstStyle>
            <a:lvl1pPr>
              <a:defRPr sz="24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08000" y="1447800"/>
            <a:ext cx="10769600" cy="4953000"/>
          </a:xfr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9852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319261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8637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4275513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95317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720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132868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24383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95A6D-D117-411B-8C6D-9134E1518590}" type="slidenum">
              <a:rPr lang="en-US" smtClean="0"/>
              <a:t>‹#›</a:t>
            </a:fld>
            <a:endParaRPr lang="en-US"/>
          </a:p>
        </p:txBody>
      </p:sp>
    </p:spTree>
    <p:extLst>
      <p:ext uri="{BB962C8B-B14F-4D97-AF65-F5344CB8AC3E}">
        <p14:creationId xmlns:p14="http://schemas.microsoft.com/office/powerpoint/2010/main" val="605173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95A6D-D117-411B-8C6D-9134E1518590}" type="slidenum">
              <a:rPr lang="en-US" smtClean="0"/>
              <a:t>‹#›</a:t>
            </a:fld>
            <a:endParaRPr lang="en-US"/>
          </a:p>
        </p:txBody>
      </p:sp>
    </p:spTree>
    <p:extLst>
      <p:ext uri="{BB962C8B-B14F-4D97-AF65-F5344CB8AC3E}">
        <p14:creationId xmlns:p14="http://schemas.microsoft.com/office/powerpoint/2010/main" val="1963607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8" name="Title Placeholder 21"/>
          <p:cNvSpPr>
            <a:spLocks noGrp="1"/>
          </p:cNvSpPr>
          <p:nvPr>
            <p:ph type="title"/>
          </p:nvPr>
        </p:nvSpPr>
        <p:spPr bwMode="auto">
          <a:xfrm>
            <a:off x="609600" y="152400"/>
            <a:ext cx="109728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1749" name="Text Placeholder 12"/>
          <p:cNvSpPr>
            <a:spLocks noGrp="1"/>
          </p:cNvSpPr>
          <p:nvPr>
            <p:ph type="body" idx="1"/>
          </p:nvPr>
        </p:nvSpPr>
        <p:spPr bwMode="auto">
          <a:xfrm>
            <a:off x="609600" y="1219200"/>
            <a:ext cx="109728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168888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9" r:id="rId6"/>
    <p:sldLayoutId id="2147483671" r:id="rId7"/>
    <p:sldLayoutId id="2147483676" r:id="rId8"/>
  </p:sldLayoutIdLst>
  <p:hf sldNum="0" hdr="0" ftr="0" dt="0"/>
  <p:txStyles>
    <p:titleStyle>
      <a:lvl1pPr algn="l" rtl="0" fontAlgn="base">
        <a:spcBef>
          <a:spcPct val="0"/>
        </a:spcBef>
        <a:spcAft>
          <a:spcPct val="0"/>
        </a:spcAft>
        <a:defRPr sz="2800" kern="1200">
          <a:solidFill>
            <a:schemeClr val="tx1"/>
          </a:solidFill>
          <a:latin typeface="Bookman Old Style" panose="02050604050505020204" pitchFamily="18" charset="0"/>
          <a:ea typeface="+mj-ea"/>
          <a:cs typeface="+mj-cs"/>
        </a:defRPr>
      </a:lvl1pPr>
      <a:lvl2pPr algn="l" rtl="0" fontAlgn="base">
        <a:spcBef>
          <a:spcPct val="0"/>
        </a:spcBef>
        <a:spcAft>
          <a:spcPct val="0"/>
        </a:spcAft>
        <a:defRPr sz="3200">
          <a:solidFill>
            <a:schemeClr val="tx2"/>
          </a:solidFill>
          <a:latin typeface="Bookman Old Style" pitchFamily="18" charset="0"/>
          <a:ea typeface="ＭＳ Ｐゴシック" pitchFamily="-72" charset="-128"/>
        </a:defRPr>
      </a:lvl2pPr>
      <a:lvl3pPr algn="l" rtl="0" fontAlgn="base">
        <a:spcBef>
          <a:spcPct val="0"/>
        </a:spcBef>
        <a:spcAft>
          <a:spcPct val="0"/>
        </a:spcAft>
        <a:defRPr sz="3200">
          <a:solidFill>
            <a:schemeClr val="tx2"/>
          </a:solidFill>
          <a:latin typeface="Bookman Old Style" pitchFamily="18" charset="0"/>
          <a:ea typeface="ＭＳ Ｐゴシック" pitchFamily="-72" charset="-128"/>
        </a:defRPr>
      </a:lvl3pPr>
      <a:lvl4pPr algn="l" rtl="0" fontAlgn="base">
        <a:spcBef>
          <a:spcPct val="0"/>
        </a:spcBef>
        <a:spcAft>
          <a:spcPct val="0"/>
        </a:spcAft>
        <a:defRPr sz="3200">
          <a:solidFill>
            <a:schemeClr val="tx2"/>
          </a:solidFill>
          <a:latin typeface="Bookman Old Style" pitchFamily="18" charset="0"/>
          <a:ea typeface="ＭＳ Ｐゴシック" pitchFamily="-72" charset="-128"/>
        </a:defRPr>
      </a:lvl4pPr>
      <a:lvl5pPr algn="l" rtl="0" fontAlgn="base">
        <a:spcBef>
          <a:spcPct val="0"/>
        </a:spcBef>
        <a:spcAft>
          <a:spcPct val="0"/>
        </a:spcAft>
        <a:defRPr sz="3200">
          <a:solidFill>
            <a:schemeClr val="tx2"/>
          </a:solidFill>
          <a:latin typeface="Bookman Old Style" pitchFamily="18" charset="0"/>
          <a:ea typeface="ＭＳ Ｐゴシック" pitchFamily="-72" charset="-128"/>
        </a:defRPr>
      </a:lvl5pPr>
      <a:lvl6pPr marL="457200" algn="l" rtl="0" fontAlgn="base">
        <a:spcBef>
          <a:spcPct val="0"/>
        </a:spcBef>
        <a:spcAft>
          <a:spcPct val="0"/>
        </a:spcAft>
        <a:defRPr sz="3200">
          <a:solidFill>
            <a:schemeClr val="tx2"/>
          </a:solidFill>
          <a:latin typeface="Bookman Old Style" pitchFamily="18" charset="0"/>
          <a:ea typeface="ＭＳ Ｐゴシック" pitchFamily="-72" charset="-128"/>
        </a:defRPr>
      </a:lvl6pPr>
      <a:lvl7pPr marL="914400" algn="l" rtl="0" fontAlgn="base">
        <a:spcBef>
          <a:spcPct val="0"/>
        </a:spcBef>
        <a:spcAft>
          <a:spcPct val="0"/>
        </a:spcAft>
        <a:defRPr sz="3200">
          <a:solidFill>
            <a:schemeClr val="tx2"/>
          </a:solidFill>
          <a:latin typeface="Bookman Old Style" pitchFamily="18" charset="0"/>
          <a:ea typeface="ＭＳ Ｐゴシック" pitchFamily="-72" charset="-128"/>
        </a:defRPr>
      </a:lvl7pPr>
      <a:lvl8pPr marL="1371600" algn="l" rtl="0" fontAlgn="base">
        <a:spcBef>
          <a:spcPct val="0"/>
        </a:spcBef>
        <a:spcAft>
          <a:spcPct val="0"/>
        </a:spcAft>
        <a:defRPr sz="3200">
          <a:solidFill>
            <a:schemeClr val="tx2"/>
          </a:solidFill>
          <a:latin typeface="Bookman Old Style" pitchFamily="18" charset="0"/>
          <a:ea typeface="ＭＳ Ｐゴシック" pitchFamily="-72" charset="-128"/>
        </a:defRPr>
      </a:lvl8pPr>
      <a:lvl9pPr marL="1828800" algn="l" rtl="0" fontAlgn="base">
        <a:spcBef>
          <a:spcPct val="0"/>
        </a:spcBef>
        <a:spcAft>
          <a:spcPct val="0"/>
        </a:spcAft>
        <a:defRPr sz="3200">
          <a:solidFill>
            <a:schemeClr val="tx2"/>
          </a:solidFill>
          <a:latin typeface="Bookman Old Style" pitchFamily="18" charset="0"/>
          <a:ea typeface="ＭＳ Ｐゴシック" pitchFamily="-72" charset="-128"/>
        </a:defRPr>
      </a:lvl9pPr>
    </p:titleStyle>
    <p:bodyStyle>
      <a:lvl1pPr marL="273050" indent="-273050" algn="l" rtl="0" fontAlgn="base">
        <a:spcBef>
          <a:spcPts val="600"/>
        </a:spcBef>
        <a:spcAft>
          <a:spcPts val="600"/>
        </a:spcAft>
        <a:buClr>
          <a:schemeClr val="accent1"/>
        </a:buClr>
        <a:buSzPct val="76000"/>
        <a:buFont typeface="Wingdings 3" pitchFamily="18" charset="2"/>
        <a:buChar char=""/>
        <a:defRPr sz="2400" kern="1200">
          <a:solidFill>
            <a:schemeClr val="bg2">
              <a:lumMod val="25000"/>
            </a:schemeClr>
          </a:solidFill>
          <a:latin typeface="Rockwell" panose="02060603020205020403" pitchFamily="18" charset="0"/>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000" kern="1200">
          <a:solidFill>
            <a:schemeClr val="bg2">
              <a:lumMod val="50000"/>
            </a:schemeClr>
          </a:solidFill>
          <a:latin typeface="Rockwell" panose="02060603020205020403" pitchFamily="18" charset="0"/>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1800" kern="1200">
          <a:solidFill>
            <a:schemeClr val="bg2">
              <a:lumMod val="50000"/>
            </a:schemeClr>
          </a:solidFill>
          <a:latin typeface="Rockwell" panose="02060603020205020403" pitchFamily="18" charset="0"/>
          <a:ea typeface="+mn-ea"/>
          <a:cs typeface="+mn-cs"/>
        </a:defRPr>
      </a:lvl3pPr>
      <a:lvl4pPr marL="1096963" indent="-228600" algn="l" rtl="0" fontAlgn="base">
        <a:spcBef>
          <a:spcPts val="400"/>
        </a:spcBef>
        <a:spcAft>
          <a:spcPct val="0"/>
        </a:spcAft>
        <a:buClr>
          <a:srgbClr val="8BA2B4"/>
        </a:buClr>
        <a:buSzPct val="70000"/>
        <a:buFont typeface="Wingdings" pitchFamily="2" charset="2"/>
        <a:buChar char=""/>
        <a:defRPr sz="1600" kern="1200">
          <a:solidFill>
            <a:schemeClr val="bg2">
              <a:lumMod val="50000"/>
            </a:schemeClr>
          </a:solidFill>
          <a:latin typeface="Rockwell" panose="02060603020205020403" pitchFamily="18" charset="0"/>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400" kern="1200">
          <a:solidFill>
            <a:schemeClr val="bg2">
              <a:lumMod val="50000"/>
            </a:schemeClr>
          </a:solidFill>
          <a:latin typeface="Rockwell" panose="020606030202050204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flhousingdata.shimberg.ufl.edu/"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CD15-CAA7-4457-A6D6-35C09CDED69F}"/>
              </a:ext>
            </a:extLst>
          </p:cNvPr>
          <p:cNvSpPr>
            <a:spLocks noGrp="1"/>
          </p:cNvSpPr>
          <p:nvPr>
            <p:ph type="ctrTitle"/>
          </p:nvPr>
        </p:nvSpPr>
        <p:spPr>
          <a:xfrm>
            <a:off x="1524000" y="651308"/>
            <a:ext cx="9144000" cy="2387600"/>
          </a:xfrm>
        </p:spPr>
        <p:txBody>
          <a:bodyPr>
            <a:noAutofit/>
          </a:bodyPr>
          <a:lstStyle/>
          <a:p>
            <a:r>
              <a:rPr lang="en-US" sz="4800" dirty="0"/>
              <a:t>Storm Events, Climate Change and At-Risk Affordable Housing: </a:t>
            </a:r>
            <a:r>
              <a:rPr lang="en-US" sz="4800" dirty="0" smtClean="0"/>
              <a:t>Mapping Vulnerability</a:t>
            </a:r>
            <a:endParaRPr lang="en-US" sz="4800" dirty="0"/>
          </a:p>
        </p:txBody>
      </p:sp>
      <p:sp>
        <p:nvSpPr>
          <p:cNvPr id="3" name="Subtitle 2">
            <a:extLst>
              <a:ext uri="{FF2B5EF4-FFF2-40B4-BE49-F238E27FC236}">
                <a16:creationId xmlns:a16="http://schemas.microsoft.com/office/drawing/2014/main" id="{5435CA4B-F0C3-4971-97DF-DCC92E9BC591}"/>
              </a:ext>
            </a:extLst>
          </p:cNvPr>
          <p:cNvSpPr>
            <a:spLocks noGrp="1"/>
          </p:cNvSpPr>
          <p:nvPr>
            <p:ph type="subTitle" idx="1"/>
          </p:nvPr>
        </p:nvSpPr>
        <p:spPr/>
        <p:txBody>
          <a:bodyPr/>
          <a:lstStyle/>
          <a:p>
            <a:r>
              <a:rPr lang="en-US" dirty="0"/>
              <a:t>Shimberg Center for Housing Studies</a:t>
            </a:r>
          </a:p>
          <a:p>
            <a:r>
              <a:rPr lang="en-US" dirty="0"/>
              <a:t>University of Florida</a:t>
            </a:r>
          </a:p>
          <a:p>
            <a:r>
              <a:rPr lang="en-US" dirty="0"/>
              <a:t>In collaboration with Enterprise Community Partners</a:t>
            </a:r>
          </a:p>
        </p:txBody>
      </p:sp>
      <p:pic>
        <p:nvPicPr>
          <p:cNvPr id="6" name="Picture 5">
            <a:extLst>
              <a:ext uri="{FF2B5EF4-FFF2-40B4-BE49-F238E27FC236}">
                <a16:creationId xmlns:a16="http://schemas.microsoft.com/office/drawing/2014/main" id="{5021C16D-80F0-4ABE-9C15-5C2A0E96E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2162" y="5284119"/>
            <a:ext cx="2282312" cy="904701"/>
          </a:xfrm>
          <a:prstGeom prst="rect">
            <a:avLst/>
          </a:prstGeom>
        </p:spPr>
      </p:pic>
      <p:pic>
        <p:nvPicPr>
          <p:cNvPr id="7" name="Picture 6">
            <a:extLst>
              <a:ext uri="{FF2B5EF4-FFF2-40B4-BE49-F238E27FC236}">
                <a16:creationId xmlns:a16="http://schemas.microsoft.com/office/drawing/2014/main" id="{89AEB94E-740C-4785-BCE3-0F2629D2E4D7}"/>
              </a:ext>
            </a:extLst>
          </p:cNvPr>
          <p:cNvPicPr>
            <a:picLocks noChangeAspect="1"/>
          </p:cNvPicPr>
          <p:nvPr/>
        </p:nvPicPr>
        <p:blipFill>
          <a:blip r:embed="rId4"/>
          <a:stretch>
            <a:fillRect/>
          </a:stretch>
        </p:blipFill>
        <p:spPr>
          <a:xfrm>
            <a:off x="293470" y="5550723"/>
            <a:ext cx="2160249" cy="638097"/>
          </a:xfrm>
          <a:prstGeom prst="rect">
            <a:avLst/>
          </a:prstGeom>
        </p:spPr>
      </p:pic>
      <p:pic>
        <p:nvPicPr>
          <p:cNvPr id="9" name="Picture 8">
            <a:extLst>
              <a:ext uri="{FF2B5EF4-FFF2-40B4-BE49-F238E27FC236}">
                <a16:creationId xmlns:a16="http://schemas.microsoft.com/office/drawing/2014/main" id="{E0DDCEF9-12FF-4B01-A0A1-B7F4721718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6160" y="5284119"/>
            <a:ext cx="2650923" cy="842714"/>
          </a:xfrm>
          <a:prstGeom prst="rect">
            <a:avLst/>
          </a:prstGeom>
        </p:spPr>
      </p:pic>
    </p:spTree>
    <p:extLst>
      <p:ext uri="{BB962C8B-B14F-4D97-AF65-F5344CB8AC3E}">
        <p14:creationId xmlns:p14="http://schemas.microsoft.com/office/powerpoint/2010/main" val="761071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7903" y="167951"/>
            <a:ext cx="8691256" cy="6503437"/>
          </a:xfrm>
          <a:prstGeom prst="rect">
            <a:avLst/>
          </a:prstGeom>
        </p:spPr>
      </p:pic>
    </p:spTree>
    <p:extLst>
      <p:ext uri="{BB962C8B-B14F-4D97-AF65-F5344CB8AC3E}">
        <p14:creationId xmlns:p14="http://schemas.microsoft.com/office/powerpoint/2010/main" val="12307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0" y="5353238"/>
            <a:ext cx="3600000" cy="1504762"/>
          </a:xfrm>
          <a:prstGeom prst="rect">
            <a:avLst/>
          </a:prstGeom>
        </p:spPr>
      </p:pic>
    </p:spTree>
    <p:extLst>
      <p:ext uri="{BB962C8B-B14F-4D97-AF65-F5344CB8AC3E}">
        <p14:creationId xmlns:p14="http://schemas.microsoft.com/office/powerpoint/2010/main" val="131377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25AF5-6F60-421F-98B3-74EBB007A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p:cNvPicPr>
            <a:picLocks noChangeAspect="1"/>
          </p:cNvPicPr>
          <p:nvPr/>
        </p:nvPicPr>
        <p:blipFill>
          <a:blip r:embed="rId3"/>
          <a:stretch>
            <a:fillRect/>
          </a:stretch>
        </p:blipFill>
        <p:spPr>
          <a:xfrm>
            <a:off x="0" y="5353238"/>
            <a:ext cx="3600000" cy="1504762"/>
          </a:xfrm>
          <a:prstGeom prst="rect">
            <a:avLst/>
          </a:prstGeom>
        </p:spPr>
      </p:pic>
    </p:spTree>
    <p:extLst>
      <p:ext uri="{BB962C8B-B14F-4D97-AF65-F5344CB8AC3E}">
        <p14:creationId xmlns:p14="http://schemas.microsoft.com/office/powerpoint/2010/main" val="142920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1415F-5A56-4F29-91A1-2DA494405A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p:cNvPicPr>
            <a:picLocks noChangeAspect="1"/>
          </p:cNvPicPr>
          <p:nvPr/>
        </p:nvPicPr>
        <p:blipFill>
          <a:blip r:embed="rId3"/>
          <a:stretch>
            <a:fillRect/>
          </a:stretch>
        </p:blipFill>
        <p:spPr>
          <a:xfrm>
            <a:off x="0" y="5362762"/>
            <a:ext cx="3990476" cy="1495238"/>
          </a:xfrm>
          <a:prstGeom prst="rect">
            <a:avLst/>
          </a:prstGeom>
        </p:spPr>
      </p:pic>
    </p:spTree>
    <p:extLst>
      <p:ext uri="{BB962C8B-B14F-4D97-AF65-F5344CB8AC3E}">
        <p14:creationId xmlns:p14="http://schemas.microsoft.com/office/powerpoint/2010/main" val="3143918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p:cNvPicPr>
            <a:picLocks noChangeAspect="1"/>
          </p:cNvPicPr>
          <p:nvPr/>
        </p:nvPicPr>
        <p:blipFill>
          <a:blip r:embed="rId3"/>
          <a:stretch>
            <a:fillRect/>
          </a:stretch>
        </p:blipFill>
        <p:spPr>
          <a:xfrm>
            <a:off x="8049143" y="4438952"/>
            <a:ext cx="4142857" cy="2419048"/>
          </a:xfrm>
          <a:prstGeom prst="rect">
            <a:avLst/>
          </a:prstGeom>
        </p:spPr>
      </p:pic>
    </p:spTree>
    <p:extLst>
      <p:ext uri="{BB962C8B-B14F-4D97-AF65-F5344CB8AC3E}">
        <p14:creationId xmlns:p14="http://schemas.microsoft.com/office/powerpoint/2010/main" val="3894697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55782" y="152399"/>
            <a:ext cx="10972798" cy="937491"/>
          </a:xfrm>
        </p:spPr>
        <p:txBody>
          <a:bodyPr/>
          <a:lstStyle/>
          <a:p>
            <a:r>
              <a:rPr lang="en-US" sz="2800" dirty="0"/>
              <a:t>Average Tenant-Paid Rent by Assisted/Public Housing Type, Duval County</a:t>
            </a:r>
          </a:p>
        </p:txBody>
      </p:sp>
      <p:sp>
        <p:nvSpPr>
          <p:cNvPr id="11" name="Text Box 5"/>
          <p:cNvSpPr txBox="1">
            <a:spLocks noChangeArrowheads="1"/>
          </p:cNvSpPr>
          <p:nvPr/>
        </p:nvSpPr>
        <p:spPr bwMode="auto">
          <a:xfrm>
            <a:off x="872834" y="6003636"/>
            <a:ext cx="10538691" cy="586314"/>
          </a:xfrm>
          <a:prstGeom prst="rect">
            <a:avLst/>
          </a:prstGeom>
          <a:noFill/>
          <a:ln w="9525">
            <a:noFill/>
            <a:miter lim="800000"/>
            <a:headEnd/>
            <a:tailEnd/>
          </a:ln>
          <a:effectLst/>
        </p:spPr>
        <p:txBody>
          <a:bodyPr wrap="square">
            <a:spAutoFit/>
          </a:bodyPr>
          <a:lstStyle/>
          <a:p>
            <a:pPr>
              <a:lnSpc>
                <a:spcPct val="107000"/>
              </a:lnSpc>
              <a:spcAft>
                <a:spcPts val="800"/>
              </a:spcAft>
            </a:pPr>
            <a:r>
              <a:rPr lang="en-US" sz="1000" dirty="0" smtClean="0">
                <a:solidFill>
                  <a:srgbClr val="000000"/>
                </a:solidFill>
                <a:latin typeface="Calibri" panose="020F0502020204030204" pitchFamily="34" charset="0"/>
              </a:rPr>
              <a:t>Source: </a:t>
            </a:r>
            <a:r>
              <a:rPr lang="en-US" sz="1000" dirty="0">
                <a:latin typeface="Calibri" panose="020F0502020204030204" pitchFamily="34" charset="0"/>
                <a:ea typeface="SimSun" panose="02010600030101010101" pitchFamily="2" charset="-122"/>
                <a:cs typeface="Times New Roman" panose="02020603050405020304" pitchFamily="18" charset="0"/>
              </a:rPr>
              <a:t>HUD, Picture of Subsidized Households 2016; Florida Housing Finance Corporation, Tenant Data System; U.S. Census Bureau, 2016 1-Year American Community Survey. Includes rent to landlord and tenant-paid utilities. Includes tenant-paid portion of rent only; additional subsidies to landlords such as HUD rental assistance payments are not included. Note that “All Duval County Renters” includes residents of subsidized units as well as market rate units, so average rents in market-rate units would be higher.</a:t>
            </a:r>
          </a:p>
        </p:txBody>
      </p:sp>
      <p:graphicFrame>
        <p:nvGraphicFramePr>
          <p:cNvPr id="7" name="Content Placeholder 4"/>
          <p:cNvGraphicFramePr>
            <a:graphicFrameLocks/>
          </p:cNvGraphicFramePr>
          <p:nvPr>
            <p:extLst>
              <p:ext uri="{D42A27DB-BD31-4B8C-83A1-F6EECF244321}">
                <p14:modId xmlns:p14="http://schemas.microsoft.com/office/powerpoint/2010/main" val="3986829745"/>
              </p:ext>
            </p:extLst>
          </p:nvPr>
        </p:nvGraphicFramePr>
        <p:xfrm>
          <a:off x="655781" y="1431636"/>
          <a:ext cx="10972799"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8643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828800" y="443345"/>
            <a:ext cx="8229600" cy="765270"/>
          </a:xfrm>
        </p:spPr>
        <p:txBody>
          <a:bodyPr/>
          <a:lstStyle/>
          <a:p>
            <a:r>
              <a:rPr lang="en-US" dirty="0" smtClean="0"/>
              <a:t>Strengthening rental market: occupancy, rents rising at FHFC properties</a:t>
            </a:r>
          </a:p>
        </p:txBody>
      </p:sp>
      <p:sp>
        <p:nvSpPr>
          <p:cNvPr id="12" name="TextBox 11"/>
          <p:cNvSpPr txBox="1"/>
          <p:nvPr/>
        </p:nvSpPr>
        <p:spPr>
          <a:xfrm>
            <a:off x="1828801" y="1304926"/>
            <a:ext cx="7831015" cy="584775"/>
          </a:xfrm>
          <a:prstGeom prst="rect">
            <a:avLst/>
          </a:prstGeom>
          <a:noFill/>
        </p:spPr>
        <p:txBody>
          <a:bodyPr wrap="square" rtlCol="0">
            <a:spAutoFit/>
          </a:bodyPr>
          <a:lstStyle/>
          <a:p>
            <a:pPr fontAlgn="base">
              <a:spcBef>
                <a:spcPct val="0"/>
              </a:spcBef>
              <a:spcAft>
                <a:spcPct val="0"/>
              </a:spcAft>
            </a:pPr>
            <a:r>
              <a:rPr lang="en-US" sz="1600" dirty="0">
                <a:solidFill>
                  <a:prstClr val="black"/>
                </a:solidFill>
                <a:latin typeface="Rockwell" panose="02060603020205020403" pitchFamily="18" charset="0"/>
                <a:ea typeface="ＭＳ Ｐゴシック" pitchFamily="-72" charset="-128"/>
              </a:rPr>
              <a:t>Average Occupancy Rate, Florida Housing Developments, 2008-2017			            </a:t>
            </a:r>
          </a:p>
        </p:txBody>
      </p:sp>
      <p:sp>
        <p:nvSpPr>
          <p:cNvPr id="14" name="Text Placeholder 7"/>
          <p:cNvSpPr txBox="1">
            <a:spLocks/>
          </p:cNvSpPr>
          <p:nvPr/>
        </p:nvSpPr>
        <p:spPr bwMode="auto">
          <a:xfrm>
            <a:off x="1665228" y="5239290"/>
            <a:ext cx="8158159" cy="13737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ts val="600"/>
              </a:spcBef>
              <a:spcAft>
                <a:spcPts val="600"/>
              </a:spcAft>
              <a:buClr>
                <a:schemeClr val="accent1"/>
              </a:buClr>
              <a:buSzPct val="76000"/>
              <a:buFont typeface="Wingdings 3" pitchFamily="18" charset="2"/>
              <a:buChar char=""/>
              <a:defRPr sz="2400" kern="1200">
                <a:solidFill>
                  <a:schemeClr val="bg2">
                    <a:lumMod val="25000"/>
                  </a:schemeClr>
                </a:solidFill>
                <a:latin typeface="Rockwell" panose="02060603020205020403" pitchFamily="18" charset="0"/>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000" kern="1200">
                <a:solidFill>
                  <a:schemeClr val="bg2">
                    <a:lumMod val="25000"/>
                  </a:schemeClr>
                </a:solidFill>
                <a:latin typeface="Rockwell" panose="02060603020205020403" pitchFamily="18" charset="0"/>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1800" kern="1200">
                <a:solidFill>
                  <a:schemeClr val="bg2">
                    <a:lumMod val="25000"/>
                  </a:schemeClr>
                </a:solidFill>
                <a:latin typeface="Rockwell" panose="02060603020205020403" pitchFamily="18" charset="0"/>
                <a:ea typeface="+mn-ea"/>
                <a:cs typeface="+mn-cs"/>
              </a:defRPr>
            </a:lvl3pPr>
            <a:lvl4pPr marL="1096963" indent="-228600" algn="l" rtl="0" fontAlgn="base">
              <a:spcBef>
                <a:spcPts val="400"/>
              </a:spcBef>
              <a:spcAft>
                <a:spcPct val="0"/>
              </a:spcAft>
              <a:buClr>
                <a:srgbClr val="8BA2B4"/>
              </a:buClr>
              <a:buSzPct val="70000"/>
              <a:buFont typeface="Wingdings" pitchFamily="2" charset="2"/>
              <a:buChar char=""/>
              <a:defRPr sz="1600" kern="1200">
                <a:solidFill>
                  <a:schemeClr val="bg2">
                    <a:lumMod val="25000"/>
                  </a:schemeClr>
                </a:solidFill>
                <a:latin typeface="Rockwell" panose="02060603020205020403" pitchFamily="18" charset="0"/>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400" kern="1200">
                <a:solidFill>
                  <a:schemeClr val="bg2">
                    <a:lumMod val="25000"/>
                  </a:schemeClr>
                </a:solidFill>
                <a:latin typeface="Rockwell" panose="020606030202050204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buClr>
                <a:srgbClr val="9FB8CD"/>
              </a:buClr>
            </a:pPr>
            <a:r>
              <a:rPr lang="en-US" sz="1800" dirty="0">
                <a:solidFill>
                  <a:srgbClr val="DDE9EC">
                    <a:lumMod val="25000"/>
                  </a:srgbClr>
                </a:solidFill>
                <a:ea typeface="ＭＳ Ｐゴシック"/>
              </a:rPr>
              <a:t>Average occupancy rising throughout the county, including in districts with weaker housing markets.</a:t>
            </a:r>
          </a:p>
          <a:p>
            <a:pPr lvl="1">
              <a:buClr>
                <a:srgbClr val="9FB8CD"/>
              </a:buClr>
            </a:pPr>
            <a:r>
              <a:rPr lang="en-US" sz="1800" dirty="0">
                <a:solidFill>
                  <a:srgbClr val="DDE9EC">
                    <a:lumMod val="25000"/>
                  </a:srgbClr>
                </a:solidFill>
                <a:ea typeface="ＭＳ Ｐゴシック"/>
              </a:rPr>
              <a:t>FHFC previously limited development in Duval County due to soft market; no longer does so.</a:t>
            </a:r>
          </a:p>
        </p:txBody>
      </p:sp>
      <p:graphicFrame>
        <p:nvGraphicFramePr>
          <p:cNvPr id="8" name="Chart 7"/>
          <p:cNvGraphicFramePr>
            <a:graphicFrameLocks/>
          </p:cNvGraphicFramePr>
          <p:nvPr>
            <p:extLst/>
          </p:nvPr>
        </p:nvGraphicFramePr>
        <p:xfrm>
          <a:off x="1828800" y="1646700"/>
          <a:ext cx="8534400" cy="338250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057400" y="4993069"/>
            <a:ext cx="4642618"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pitchFamily="34" charset="0"/>
                <a:ea typeface="ＭＳ Ｐゴシック" pitchFamily="-72" charset="-128"/>
              </a:rPr>
              <a:t>Excludes homeless developments and properties with federal rental assistance</a:t>
            </a:r>
          </a:p>
        </p:txBody>
      </p:sp>
    </p:spTree>
    <p:extLst>
      <p:ext uri="{BB962C8B-B14F-4D97-AF65-F5344CB8AC3E}">
        <p14:creationId xmlns:p14="http://schemas.microsoft.com/office/powerpoint/2010/main" val="1970376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t>Strengthening</a:t>
            </a:r>
            <a:r>
              <a:rPr lang="en-US" sz="2800" dirty="0"/>
              <a:t> rental market: occupancy, rents rising at FHFC properties</a:t>
            </a:r>
          </a:p>
        </p:txBody>
      </p:sp>
      <p:sp>
        <p:nvSpPr>
          <p:cNvPr id="12" name="TextBox 11"/>
          <p:cNvSpPr txBox="1"/>
          <p:nvPr/>
        </p:nvSpPr>
        <p:spPr>
          <a:xfrm>
            <a:off x="1828800" y="1304926"/>
            <a:ext cx="8382000" cy="584775"/>
          </a:xfrm>
          <a:prstGeom prst="rect">
            <a:avLst/>
          </a:prstGeom>
          <a:noFill/>
        </p:spPr>
        <p:txBody>
          <a:bodyPr wrap="square" rtlCol="0">
            <a:spAutoFit/>
          </a:bodyPr>
          <a:lstStyle/>
          <a:p>
            <a:pPr fontAlgn="base">
              <a:spcBef>
                <a:spcPct val="0"/>
              </a:spcBef>
              <a:spcAft>
                <a:spcPct val="0"/>
              </a:spcAft>
            </a:pPr>
            <a:r>
              <a:rPr lang="en-US" sz="1600" dirty="0">
                <a:solidFill>
                  <a:prstClr val="black"/>
                </a:solidFill>
                <a:latin typeface="Rockwell" panose="02060603020205020403" pitchFamily="18" charset="0"/>
                <a:ea typeface="ＭＳ Ｐゴシック" pitchFamily="-72" charset="-128"/>
              </a:rPr>
              <a:t>Average % of Maximum Rents Charged, Florida Housing Developments, 2008-2017			            </a:t>
            </a:r>
          </a:p>
        </p:txBody>
      </p:sp>
      <p:sp>
        <p:nvSpPr>
          <p:cNvPr id="14" name="Text Placeholder 7"/>
          <p:cNvSpPr txBox="1">
            <a:spLocks/>
          </p:cNvSpPr>
          <p:nvPr/>
        </p:nvSpPr>
        <p:spPr bwMode="auto">
          <a:xfrm>
            <a:off x="1660882" y="5054289"/>
            <a:ext cx="8539160" cy="16023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ts val="600"/>
              </a:spcBef>
              <a:spcAft>
                <a:spcPts val="600"/>
              </a:spcAft>
              <a:buClr>
                <a:schemeClr val="accent1"/>
              </a:buClr>
              <a:buSzPct val="76000"/>
              <a:buFont typeface="Wingdings 3" pitchFamily="18" charset="2"/>
              <a:buChar char=""/>
              <a:defRPr sz="2400" kern="1200">
                <a:solidFill>
                  <a:schemeClr val="bg2">
                    <a:lumMod val="25000"/>
                  </a:schemeClr>
                </a:solidFill>
                <a:latin typeface="Rockwell" panose="02060603020205020403" pitchFamily="18" charset="0"/>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000" kern="1200">
                <a:solidFill>
                  <a:schemeClr val="bg2">
                    <a:lumMod val="25000"/>
                  </a:schemeClr>
                </a:solidFill>
                <a:latin typeface="Rockwell" panose="02060603020205020403" pitchFamily="18" charset="0"/>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1800" kern="1200">
                <a:solidFill>
                  <a:schemeClr val="bg2">
                    <a:lumMod val="25000"/>
                  </a:schemeClr>
                </a:solidFill>
                <a:latin typeface="Rockwell" panose="02060603020205020403" pitchFamily="18" charset="0"/>
                <a:ea typeface="+mn-ea"/>
                <a:cs typeface="+mn-cs"/>
              </a:defRPr>
            </a:lvl3pPr>
            <a:lvl4pPr marL="1096963" indent="-228600" algn="l" rtl="0" fontAlgn="base">
              <a:spcBef>
                <a:spcPts val="400"/>
              </a:spcBef>
              <a:spcAft>
                <a:spcPct val="0"/>
              </a:spcAft>
              <a:buClr>
                <a:srgbClr val="8BA2B4"/>
              </a:buClr>
              <a:buSzPct val="70000"/>
              <a:buFont typeface="Wingdings" pitchFamily="2" charset="2"/>
              <a:buChar char=""/>
              <a:defRPr sz="1600" kern="1200">
                <a:solidFill>
                  <a:schemeClr val="bg2">
                    <a:lumMod val="25000"/>
                  </a:schemeClr>
                </a:solidFill>
                <a:latin typeface="Rockwell" panose="02060603020205020403" pitchFamily="18" charset="0"/>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400" kern="1200">
                <a:solidFill>
                  <a:schemeClr val="bg2">
                    <a:lumMod val="25000"/>
                  </a:schemeClr>
                </a:solidFill>
                <a:latin typeface="Rockwell" panose="020606030202050204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buClr>
                <a:srgbClr val="9FB8CD"/>
              </a:buClr>
            </a:pPr>
            <a:r>
              <a:rPr lang="en-US" sz="1800" dirty="0">
                <a:solidFill>
                  <a:srgbClr val="DDE9EC">
                    <a:lumMod val="25000"/>
                  </a:srgbClr>
                </a:solidFill>
                <a:ea typeface="ＭＳ Ｐゴシック"/>
              </a:rPr>
              <a:t>More developments are charging maximum rents allowed under affordability restrictions.</a:t>
            </a:r>
          </a:p>
          <a:p>
            <a:pPr lvl="1">
              <a:buClr>
                <a:srgbClr val="9FB8CD"/>
              </a:buClr>
            </a:pPr>
            <a:r>
              <a:rPr lang="en-US" sz="1800" dirty="0">
                <a:solidFill>
                  <a:srgbClr val="DDE9EC">
                    <a:lumMod val="25000"/>
                  </a:srgbClr>
                </a:solidFill>
                <a:ea typeface="ＭＳ Ｐゴシック"/>
              </a:rPr>
              <a:t>2017 maximum 60% AMI rents for Duval County: Studio: $676; 1BR $725; 2BR $870; 3BR $1,005; 4BR $1,122</a:t>
            </a:r>
          </a:p>
        </p:txBody>
      </p:sp>
      <p:graphicFrame>
        <p:nvGraphicFramePr>
          <p:cNvPr id="7" name="Chart 6"/>
          <p:cNvGraphicFramePr>
            <a:graphicFrameLocks/>
          </p:cNvGraphicFramePr>
          <p:nvPr>
            <p:extLst/>
          </p:nvPr>
        </p:nvGraphicFramePr>
        <p:xfrm>
          <a:off x="1828800" y="1743011"/>
          <a:ext cx="8610601" cy="305759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855692" y="4800602"/>
            <a:ext cx="4642618"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pitchFamily="34" charset="0"/>
                <a:ea typeface="ＭＳ Ｐゴシック" pitchFamily="-72" charset="-128"/>
              </a:rPr>
              <a:t>Excludes homeless developments and properties with federal rental assistance</a:t>
            </a:r>
          </a:p>
        </p:txBody>
      </p:sp>
    </p:spTree>
    <p:extLst>
      <p:ext uri="{BB962C8B-B14F-4D97-AF65-F5344CB8AC3E}">
        <p14:creationId xmlns:p14="http://schemas.microsoft.com/office/powerpoint/2010/main" val="172757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2" y="1208234"/>
            <a:ext cx="9144000" cy="5210645"/>
          </a:xfrm>
          <a:prstGeom prst="rect">
            <a:avLst/>
          </a:prstGeom>
        </p:spPr>
      </p:pic>
      <p:pic>
        <p:nvPicPr>
          <p:cNvPr id="2" name="Picture 1"/>
          <p:cNvPicPr>
            <a:picLocks noChangeAspect="1"/>
          </p:cNvPicPr>
          <p:nvPr/>
        </p:nvPicPr>
        <p:blipFill>
          <a:blip r:embed="rId3"/>
          <a:stretch>
            <a:fillRect/>
          </a:stretch>
        </p:blipFill>
        <p:spPr>
          <a:xfrm>
            <a:off x="7918789" y="1208234"/>
            <a:ext cx="2749213" cy="1441660"/>
          </a:xfrm>
          <a:prstGeom prst="rect">
            <a:avLst/>
          </a:prstGeom>
        </p:spPr>
      </p:pic>
      <p:sp>
        <p:nvSpPr>
          <p:cNvPr id="5" name="TextBox 4"/>
          <p:cNvSpPr txBox="1"/>
          <p:nvPr/>
        </p:nvSpPr>
        <p:spPr>
          <a:xfrm>
            <a:off x="1524002" y="295564"/>
            <a:ext cx="9060871" cy="830997"/>
          </a:xfrm>
          <a:prstGeom prst="rect">
            <a:avLst/>
          </a:prstGeom>
          <a:noFill/>
        </p:spPr>
        <p:txBody>
          <a:bodyPr wrap="square" rtlCol="0">
            <a:spAutoFit/>
          </a:bodyPr>
          <a:lstStyle/>
          <a:p>
            <a:pPr algn="ctr"/>
            <a:r>
              <a:rPr lang="en-US" sz="2400" dirty="0">
                <a:latin typeface="Bookman Old Style" panose="02050604050505020204" pitchFamily="18" charset="0"/>
                <a:ea typeface="+mj-ea"/>
                <a:cs typeface="+mj-cs"/>
              </a:rPr>
              <a:t>Subsidized Multi-family Housing Inventory </a:t>
            </a:r>
            <a:endParaRPr lang="en-US" sz="2400" dirty="0" smtClean="0">
              <a:latin typeface="Bookman Old Style" panose="02050604050505020204" pitchFamily="18" charset="0"/>
              <a:ea typeface="+mj-ea"/>
              <a:cs typeface="+mj-cs"/>
            </a:endParaRPr>
          </a:p>
          <a:p>
            <a:pPr algn="ctr"/>
            <a:r>
              <a:rPr lang="en-US" sz="2400" dirty="0" smtClean="0">
                <a:latin typeface="Bookman Old Style" panose="02050604050505020204" pitchFamily="18" charset="0"/>
                <a:ea typeface="+mj-ea"/>
                <a:cs typeface="+mj-cs"/>
              </a:rPr>
              <a:t>and </a:t>
            </a:r>
            <a:r>
              <a:rPr lang="en-US" sz="2400" dirty="0">
                <a:latin typeface="Bookman Old Style" panose="02050604050505020204" pitchFamily="18" charset="0"/>
                <a:ea typeface="+mj-ea"/>
                <a:cs typeface="+mj-cs"/>
              </a:rPr>
              <a:t>Inundation </a:t>
            </a:r>
            <a:r>
              <a:rPr lang="en-US" sz="2400" dirty="0" smtClean="0">
                <a:latin typeface="Bookman Old Style" panose="02050604050505020204" pitchFamily="18" charset="0"/>
                <a:ea typeface="+mj-ea"/>
                <a:cs typeface="+mj-cs"/>
              </a:rPr>
              <a:t>Risk – Jacksonville Metro Area</a:t>
            </a:r>
            <a:endParaRPr lang="en-US" sz="2400" dirty="0">
              <a:latin typeface="Bookman Old Style" panose="02050604050505020204" pitchFamily="18" charset="0"/>
              <a:ea typeface="+mj-ea"/>
              <a:cs typeface="+mj-cs"/>
            </a:endParaRPr>
          </a:p>
        </p:txBody>
      </p:sp>
    </p:spTree>
    <p:extLst>
      <p:ext uri="{BB962C8B-B14F-4D97-AF65-F5344CB8AC3E}">
        <p14:creationId xmlns:p14="http://schemas.microsoft.com/office/powerpoint/2010/main" val="4000018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2" y="1126561"/>
            <a:ext cx="9144000" cy="5143500"/>
          </a:xfrm>
          <a:prstGeom prst="rect">
            <a:avLst/>
          </a:prstGeom>
        </p:spPr>
      </p:pic>
      <p:pic>
        <p:nvPicPr>
          <p:cNvPr id="4" name="Picture 3"/>
          <p:cNvPicPr>
            <a:picLocks noChangeAspect="1"/>
          </p:cNvPicPr>
          <p:nvPr/>
        </p:nvPicPr>
        <p:blipFill>
          <a:blip r:embed="rId3"/>
          <a:stretch>
            <a:fillRect/>
          </a:stretch>
        </p:blipFill>
        <p:spPr>
          <a:xfrm>
            <a:off x="7994353" y="1126561"/>
            <a:ext cx="2673649" cy="1402035"/>
          </a:xfrm>
          <a:prstGeom prst="rect">
            <a:avLst/>
          </a:prstGeom>
        </p:spPr>
      </p:pic>
      <p:sp>
        <p:nvSpPr>
          <p:cNvPr id="6" name="TextBox 5"/>
          <p:cNvSpPr txBox="1"/>
          <p:nvPr/>
        </p:nvSpPr>
        <p:spPr>
          <a:xfrm>
            <a:off x="1524002" y="295564"/>
            <a:ext cx="9060871" cy="830997"/>
          </a:xfrm>
          <a:prstGeom prst="rect">
            <a:avLst/>
          </a:prstGeom>
          <a:noFill/>
        </p:spPr>
        <p:txBody>
          <a:bodyPr wrap="square" rtlCol="0">
            <a:spAutoFit/>
          </a:bodyPr>
          <a:lstStyle/>
          <a:p>
            <a:pPr algn="ctr"/>
            <a:r>
              <a:rPr lang="en-US" sz="2400" dirty="0">
                <a:latin typeface="Bookman Old Style" panose="02050604050505020204" pitchFamily="18" charset="0"/>
                <a:ea typeface="+mj-ea"/>
                <a:cs typeface="+mj-cs"/>
              </a:rPr>
              <a:t>Subsidized Multi-family Housing Inventory </a:t>
            </a:r>
            <a:endParaRPr lang="en-US" sz="2400" dirty="0" smtClean="0">
              <a:latin typeface="Bookman Old Style" panose="02050604050505020204" pitchFamily="18" charset="0"/>
              <a:ea typeface="+mj-ea"/>
              <a:cs typeface="+mj-cs"/>
            </a:endParaRPr>
          </a:p>
          <a:p>
            <a:pPr algn="ctr"/>
            <a:r>
              <a:rPr lang="en-US" sz="2400" dirty="0" smtClean="0">
                <a:latin typeface="Bookman Old Style" panose="02050604050505020204" pitchFamily="18" charset="0"/>
                <a:ea typeface="+mj-ea"/>
                <a:cs typeface="+mj-cs"/>
              </a:rPr>
              <a:t>and </a:t>
            </a:r>
            <a:r>
              <a:rPr lang="en-US" sz="2400" dirty="0">
                <a:latin typeface="Bookman Old Style" panose="02050604050505020204" pitchFamily="18" charset="0"/>
                <a:ea typeface="+mj-ea"/>
                <a:cs typeface="+mj-cs"/>
              </a:rPr>
              <a:t>Inundation </a:t>
            </a:r>
            <a:r>
              <a:rPr lang="en-US" sz="2400" dirty="0" smtClean="0">
                <a:latin typeface="Bookman Old Style" panose="02050604050505020204" pitchFamily="18" charset="0"/>
                <a:ea typeface="+mj-ea"/>
                <a:cs typeface="+mj-cs"/>
              </a:rPr>
              <a:t>Risk – Jacksonville/Duval County</a:t>
            </a:r>
            <a:endParaRPr lang="en-US" sz="2400" dirty="0">
              <a:latin typeface="Bookman Old Style" panose="02050604050505020204" pitchFamily="18" charset="0"/>
              <a:ea typeface="+mj-ea"/>
              <a:cs typeface="+mj-cs"/>
            </a:endParaRPr>
          </a:p>
        </p:txBody>
      </p:sp>
    </p:spTree>
    <p:extLst>
      <p:ext uri="{BB962C8B-B14F-4D97-AF65-F5344CB8AC3E}">
        <p14:creationId xmlns:p14="http://schemas.microsoft.com/office/powerpoint/2010/main" val="4293106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A5D1-7EBC-488C-9958-5073F626E3A2}"/>
              </a:ext>
            </a:extLst>
          </p:cNvPr>
          <p:cNvSpPr>
            <a:spLocks noGrp="1"/>
          </p:cNvSpPr>
          <p:nvPr>
            <p:ph type="title"/>
          </p:nvPr>
        </p:nvSpPr>
        <p:spPr>
          <a:xfrm>
            <a:off x="4110182" y="152401"/>
            <a:ext cx="7693892" cy="503382"/>
          </a:xfrm>
        </p:spPr>
        <p:txBody>
          <a:bodyPr/>
          <a:lstStyle/>
          <a:p>
            <a:r>
              <a:rPr lang="en-US" sz="3200" dirty="0"/>
              <a:t>Shimberg Center for Housing Studies</a:t>
            </a:r>
          </a:p>
        </p:txBody>
      </p:sp>
      <p:sp>
        <p:nvSpPr>
          <p:cNvPr id="3" name="Content Placeholder 2">
            <a:extLst>
              <a:ext uri="{FF2B5EF4-FFF2-40B4-BE49-F238E27FC236}">
                <a16:creationId xmlns:a16="http://schemas.microsoft.com/office/drawing/2014/main" id="{26AC83D3-DFC5-4A02-982E-9F90234720EB}"/>
              </a:ext>
            </a:extLst>
          </p:cNvPr>
          <p:cNvSpPr>
            <a:spLocks noGrp="1"/>
          </p:cNvSpPr>
          <p:nvPr>
            <p:ph idx="1"/>
          </p:nvPr>
        </p:nvSpPr>
        <p:spPr>
          <a:xfrm>
            <a:off x="4185325" y="655783"/>
            <a:ext cx="7942019" cy="5671126"/>
          </a:xfrm>
        </p:spPr>
        <p:txBody>
          <a:bodyPr/>
          <a:lstStyle/>
          <a:p>
            <a:r>
              <a:rPr lang="en-US" sz="2200" dirty="0"/>
              <a:t>Founded in 1988 by Florida State </a:t>
            </a:r>
            <a:r>
              <a:rPr lang="en-US" sz="2200" dirty="0" smtClean="0"/>
              <a:t>Legislature;</a:t>
            </a:r>
            <a:endParaRPr lang="en-US" sz="2200" dirty="0"/>
          </a:p>
          <a:p>
            <a:r>
              <a:rPr lang="en-US" sz="2200" dirty="0"/>
              <a:t>Mission:  To promote safe, decent and affordable housing and related community development throughout the state of </a:t>
            </a:r>
            <a:r>
              <a:rPr lang="en-US" sz="2200" dirty="0" smtClean="0"/>
              <a:t>Florida;</a:t>
            </a:r>
            <a:endParaRPr lang="en-US" sz="2200" dirty="0"/>
          </a:p>
          <a:p>
            <a:r>
              <a:rPr lang="en-US" sz="2200" dirty="0"/>
              <a:t>Produces the Florida Housing Data Clearinghouse (</a:t>
            </a:r>
            <a:r>
              <a:rPr lang="en-US" sz="2200" dirty="0">
                <a:hlinkClick r:id="rId3"/>
              </a:rPr>
              <a:t>http://flhousingdata.shimberg.ufl.edu</a:t>
            </a:r>
            <a:r>
              <a:rPr lang="en-US" sz="2200" dirty="0"/>
              <a:t>), a free source of data on housing supply and demand for Florida cities and </a:t>
            </a:r>
            <a:r>
              <a:rPr lang="en-US" sz="2200" dirty="0" smtClean="0"/>
              <a:t>counties;</a:t>
            </a:r>
          </a:p>
          <a:p>
            <a:r>
              <a:rPr lang="en-US" sz="2200" dirty="0"/>
              <a:t>Current research focuses on documenting Florida’s housing market conditions; preserving affordable rental housing; linking affordable housing with land use, transportation and resiliency decisions through GIS modeling; </a:t>
            </a:r>
            <a:r>
              <a:rPr lang="en-US" sz="2200" dirty="0" smtClean="0"/>
              <a:t>supporting </a:t>
            </a:r>
            <a:r>
              <a:rPr lang="en-US" sz="2200" dirty="0"/>
              <a:t>the development of energy efficient and healthy </a:t>
            </a:r>
            <a:r>
              <a:rPr lang="en-US" sz="2200" dirty="0" smtClean="0"/>
              <a:t>homes; and investigating the impacts of hazard and disaster on affordable housing.</a:t>
            </a:r>
            <a:endParaRPr lang="en-US" sz="2200" dirty="0"/>
          </a:p>
          <a:p>
            <a:endParaRPr lang="en-US" dirty="0"/>
          </a:p>
        </p:txBody>
      </p:sp>
      <p:grpSp>
        <p:nvGrpSpPr>
          <p:cNvPr id="4" name="Group 3"/>
          <p:cNvGrpSpPr/>
          <p:nvPr/>
        </p:nvGrpSpPr>
        <p:grpSpPr>
          <a:xfrm>
            <a:off x="10987" y="0"/>
            <a:ext cx="4174338" cy="6858000"/>
            <a:chOff x="-11913" y="-15556"/>
            <a:chExt cx="4174338" cy="6922932"/>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13" y="-15556"/>
              <a:ext cx="4174338" cy="6922932"/>
            </a:xfrm>
            <a:prstGeom prst="rect">
              <a:avLst/>
            </a:prstGeom>
          </p:spPr>
        </p:pic>
        <p:sp>
          <p:nvSpPr>
            <p:cNvPr id="6" name="Rectangle 5"/>
            <p:cNvSpPr/>
            <p:nvPr/>
          </p:nvSpPr>
          <p:spPr>
            <a:xfrm>
              <a:off x="-11913" y="0"/>
              <a:ext cx="278613" cy="498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183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2800" dirty="0"/>
              <a:t>Units at Inundation Risk by Funder</a:t>
            </a:r>
          </a:p>
        </p:txBody>
      </p:sp>
      <p:graphicFrame>
        <p:nvGraphicFramePr>
          <p:cNvPr id="6" name="Chart 5"/>
          <p:cNvGraphicFramePr>
            <a:graphicFrameLocks/>
          </p:cNvGraphicFramePr>
          <p:nvPr>
            <p:extLst/>
          </p:nvPr>
        </p:nvGraphicFramePr>
        <p:xfrm>
          <a:off x="1828800" y="1371600"/>
          <a:ext cx="79248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99865" y="6335186"/>
            <a:ext cx="7592271" cy="276999"/>
          </a:xfrm>
          <a:prstGeom prst="rect">
            <a:avLst/>
          </a:prstGeom>
          <a:noFill/>
        </p:spPr>
        <p:txBody>
          <a:bodyPr wrap="none" rtlCol="0">
            <a:spAutoFit/>
          </a:bodyPr>
          <a:lstStyle/>
          <a:p>
            <a:r>
              <a:rPr lang="en-US" sz="1200" dirty="0">
                <a:latin typeface="Rockwell" panose="02060603020205020403" pitchFamily="18" charset="0"/>
              </a:rPr>
              <a:t>Source: Shimberg Center, Assisted Housing Inventory. Units may be counted under more than one funder.</a:t>
            </a:r>
          </a:p>
        </p:txBody>
      </p:sp>
    </p:spTree>
    <p:extLst>
      <p:ext uri="{BB962C8B-B14F-4D97-AF65-F5344CB8AC3E}">
        <p14:creationId xmlns:p14="http://schemas.microsoft.com/office/powerpoint/2010/main" val="680001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2800" dirty="0"/>
              <a:t>Florida Housing Finance Corporation</a:t>
            </a:r>
          </a:p>
        </p:txBody>
      </p:sp>
      <p:graphicFrame>
        <p:nvGraphicFramePr>
          <p:cNvPr id="6" name="Chart 5"/>
          <p:cNvGraphicFramePr>
            <a:graphicFrameLocks/>
          </p:cNvGraphicFramePr>
          <p:nvPr>
            <p:extLst/>
          </p:nvPr>
        </p:nvGraphicFramePr>
        <p:xfrm>
          <a:off x="1828800" y="1371600"/>
          <a:ext cx="48006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87274" y="6335186"/>
            <a:ext cx="4008726" cy="276999"/>
          </a:xfrm>
          <a:prstGeom prst="rect">
            <a:avLst/>
          </a:prstGeom>
          <a:noFill/>
        </p:spPr>
        <p:txBody>
          <a:bodyPr wrap="none" rtlCol="0">
            <a:spAutoFit/>
          </a:bodyPr>
          <a:lstStyle/>
          <a:p>
            <a:r>
              <a:rPr lang="en-US" sz="1200" dirty="0">
                <a:latin typeface="Rockwell" panose="02060603020205020403" pitchFamily="18" charset="0"/>
              </a:rPr>
              <a:t>Source: Shimberg Center, Assisted Housing Inventory. </a:t>
            </a:r>
          </a:p>
        </p:txBody>
      </p:sp>
      <p:sp>
        <p:nvSpPr>
          <p:cNvPr id="7" name="Text Placeholder 3"/>
          <p:cNvSpPr>
            <a:spLocks noGrp="1"/>
          </p:cNvSpPr>
          <p:nvPr>
            <p:ph type="body" sz="quarter" idx="11"/>
          </p:nvPr>
        </p:nvSpPr>
        <p:spPr>
          <a:xfrm>
            <a:off x="6629400" y="1371601"/>
            <a:ext cx="3733800" cy="5641779"/>
          </a:xfrm>
        </p:spPr>
        <p:txBody>
          <a:bodyPr/>
          <a:lstStyle/>
          <a:p>
            <a:r>
              <a:rPr lang="en-US" sz="2000" dirty="0"/>
              <a:t>Average tenant income: $21,002</a:t>
            </a:r>
          </a:p>
          <a:p>
            <a:r>
              <a:rPr lang="en-US" sz="2000" dirty="0"/>
              <a:t>Average rent: $631 (Duval Co. properties)</a:t>
            </a:r>
          </a:p>
          <a:p>
            <a:r>
              <a:rPr lang="en-US" sz="2000" dirty="0"/>
              <a:t>Households with children: 51%</a:t>
            </a:r>
          </a:p>
          <a:p>
            <a:r>
              <a:rPr lang="en-US" sz="2000" dirty="0"/>
              <a:t>Households with seniors (62+): 23% </a:t>
            </a:r>
          </a:p>
          <a:p>
            <a:pPr lvl="1"/>
            <a:endParaRPr lang="en-US" dirty="0"/>
          </a:p>
        </p:txBody>
      </p:sp>
    </p:spTree>
    <p:extLst>
      <p:ext uri="{BB962C8B-B14F-4D97-AF65-F5344CB8AC3E}">
        <p14:creationId xmlns:p14="http://schemas.microsoft.com/office/powerpoint/2010/main" val="3130355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2800" dirty="0"/>
              <a:t>HUD Project-Based Rental Assistance</a:t>
            </a:r>
          </a:p>
        </p:txBody>
      </p:sp>
      <p:graphicFrame>
        <p:nvGraphicFramePr>
          <p:cNvPr id="6" name="Chart 5"/>
          <p:cNvGraphicFramePr>
            <a:graphicFrameLocks/>
          </p:cNvGraphicFramePr>
          <p:nvPr>
            <p:extLst/>
          </p:nvPr>
        </p:nvGraphicFramePr>
        <p:xfrm>
          <a:off x="1828800" y="1371600"/>
          <a:ext cx="48006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87274" y="6335186"/>
            <a:ext cx="4008726" cy="276999"/>
          </a:xfrm>
          <a:prstGeom prst="rect">
            <a:avLst/>
          </a:prstGeom>
          <a:noFill/>
        </p:spPr>
        <p:txBody>
          <a:bodyPr wrap="none" rtlCol="0">
            <a:spAutoFit/>
          </a:bodyPr>
          <a:lstStyle/>
          <a:p>
            <a:r>
              <a:rPr lang="en-US" sz="1200" dirty="0">
                <a:latin typeface="Rockwell" panose="02060603020205020403" pitchFamily="18" charset="0"/>
              </a:rPr>
              <a:t>Source: Shimberg Center, Assisted Housing Inventory. </a:t>
            </a:r>
          </a:p>
        </p:txBody>
      </p:sp>
      <p:sp>
        <p:nvSpPr>
          <p:cNvPr id="7" name="Text Placeholder 3"/>
          <p:cNvSpPr>
            <a:spLocks noGrp="1"/>
          </p:cNvSpPr>
          <p:nvPr>
            <p:ph type="body" sz="quarter" idx="11"/>
          </p:nvPr>
        </p:nvSpPr>
        <p:spPr>
          <a:xfrm>
            <a:off x="6781800" y="1371600"/>
            <a:ext cx="3733800" cy="5641779"/>
          </a:xfrm>
        </p:spPr>
        <p:txBody>
          <a:bodyPr/>
          <a:lstStyle/>
          <a:p>
            <a:r>
              <a:rPr lang="en-US" sz="2000" dirty="0"/>
              <a:t>Average tenant income: $12,601</a:t>
            </a:r>
          </a:p>
          <a:p>
            <a:r>
              <a:rPr lang="en-US" sz="2000" dirty="0"/>
              <a:t>Average rent: $227 (Duval Co. Properties)</a:t>
            </a:r>
          </a:p>
          <a:p>
            <a:r>
              <a:rPr lang="en-US" sz="2000" dirty="0"/>
              <a:t>Households with children: 57%</a:t>
            </a:r>
          </a:p>
          <a:p>
            <a:r>
              <a:rPr lang="en-US" sz="2000" dirty="0"/>
              <a:t>Households with seniors (62+): 22% </a:t>
            </a:r>
          </a:p>
          <a:p>
            <a:pPr lvl="1"/>
            <a:endParaRPr lang="en-US" dirty="0"/>
          </a:p>
        </p:txBody>
      </p:sp>
    </p:spTree>
    <p:extLst>
      <p:ext uri="{BB962C8B-B14F-4D97-AF65-F5344CB8AC3E}">
        <p14:creationId xmlns:p14="http://schemas.microsoft.com/office/powerpoint/2010/main" val="1340384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2800" dirty="0"/>
              <a:t>USDA Rural Development</a:t>
            </a:r>
          </a:p>
        </p:txBody>
      </p:sp>
      <p:graphicFrame>
        <p:nvGraphicFramePr>
          <p:cNvPr id="6" name="Chart 5"/>
          <p:cNvGraphicFramePr>
            <a:graphicFrameLocks/>
          </p:cNvGraphicFramePr>
          <p:nvPr>
            <p:extLst/>
          </p:nvPr>
        </p:nvGraphicFramePr>
        <p:xfrm>
          <a:off x="1828800" y="1371600"/>
          <a:ext cx="48006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87275" y="6335186"/>
            <a:ext cx="6852325" cy="276999"/>
          </a:xfrm>
          <a:prstGeom prst="rect">
            <a:avLst/>
          </a:prstGeom>
          <a:noFill/>
        </p:spPr>
        <p:txBody>
          <a:bodyPr wrap="none" rtlCol="0">
            <a:spAutoFit/>
          </a:bodyPr>
          <a:lstStyle/>
          <a:p>
            <a:r>
              <a:rPr lang="en-US" sz="1200" dirty="0">
                <a:latin typeface="Rockwell" panose="02060603020205020403" pitchFamily="18" charset="0"/>
              </a:rPr>
              <a:t>Source: Shimberg Center, Assisted Housing Inventory. Rent data and % of children unavailable. </a:t>
            </a:r>
          </a:p>
        </p:txBody>
      </p:sp>
      <p:sp>
        <p:nvSpPr>
          <p:cNvPr id="7" name="Text Placeholder 3"/>
          <p:cNvSpPr>
            <a:spLocks noGrp="1"/>
          </p:cNvSpPr>
          <p:nvPr>
            <p:ph type="body" sz="quarter" idx="11"/>
          </p:nvPr>
        </p:nvSpPr>
        <p:spPr>
          <a:xfrm>
            <a:off x="6781800" y="1371600"/>
            <a:ext cx="3733800" cy="5641779"/>
          </a:xfrm>
        </p:spPr>
        <p:txBody>
          <a:bodyPr/>
          <a:lstStyle/>
          <a:p>
            <a:r>
              <a:rPr lang="en-US" sz="2000" dirty="0"/>
              <a:t>Average tenant income: $16,979</a:t>
            </a:r>
          </a:p>
          <a:p>
            <a:r>
              <a:rPr lang="en-US" sz="2000" dirty="0"/>
              <a:t>Households with seniors (62+): 42% </a:t>
            </a:r>
          </a:p>
          <a:p>
            <a:pPr lvl="1"/>
            <a:endParaRPr lang="en-US" dirty="0"/>
          </a:p>
        </p:txBody>
      </p:sp>
    </p:spTree>
    <p:extLst>
      <p:ext uri="{BB962C8B-B14F-4D97-AF65-F5344CB8AC3E}">
        <p14:creationId xmlns:p14="http://schemas.microsoft.com/office/powerpoint/2010/main" val="254194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C3DE4-024D-4558-9FE7-66F831CCD10F}"/>
              </a:ext>
            </a:extLst>
          </p:cNvPr>
          <p:cNvSpPr>
            <a:spLocks noGrp="1"/>
          </p:cNvSpPr>
          <p:nvPr>
            <p:ph type="title"/>
          </p:nvPr>
        </p:nvSpPr>
        <p:spPr>
          <a:xfrm>
            <a:off x="838200" y="365125"/>
            <a:ext cx="10515600" cy="834501"/>
          </a:xfrm>
        </p:spPr>
        <p:txBody>
          <a:bodyPr/>
          <a:lstStyle/>
          <a:p>
            <a:r>
              <a:rPr lang="en-US" dirty="0"/>
              <a:t>Additional data layers</a:t>
            </a:r>
          </a:p>
        </p:txBody>
      </p:sp>
      <p:sp>
        <p:nvSpPr>
          <p:cNvPr id="3" name="Content Placeholder 2">
            <a:extLst>
              <a:ext uri="{FF2B5EF4-FFF2-40B4-BE49-F238E27FC236}">
                <a16:creationId xmlns:a16="http://schemas.microsoft.com/office/drawing/2014/main" id="{F65355F9-D5CF-440E-989B-4525B78C34DC}"/>
              </a:ext>
            </a:extLst>
          </p:cNvPr>
          <p:cNvSpPr>
            <a:spLocks noGrp="1"/>
          </p:cNvSpPr>
          <p:nvPr>
            <p:ph idx="1"/>
          </p:nvPr>
        </p:nvSpPr>
        <p:spPr>
          <a:xfrm>
            <a:off x="838200" y="1381008"/>
            <a:ext cx="10515600" cy="4351338"/>
          </a:xfrm>
        </p:spPr>
        <p:txBody>
          <a:bodyPr>
            <a:normAutofit/>
          </a:bodyPr>
          <a:lstStyle/>
          <a:p>
            <a:pPr lvl="1"/>
            <a:r>
              <a:rPr lang="en-US" dirty="0"/>
              <a:t>Demographic data</a:t>
            </a:r>
          </a:p>
          <a:p>
            <a:pPr lvl="2"/>
            <a:r>
              <a:rPr lang="en-US" dirty="0" smtClean="0"/>
              <a:t>Household types, owner/tenant characteristics, etc.</a:t>
            </a:r>
            <a:endParaRPr lang="en-US" dirty="0"/>
          </a:p>
          <a:p>
            <a:pPr lvl="1"/>
            <a:r>
              <a:rPr lang="en-US" dirty="0"/>
              <a:t>Economic Data</a:t>
            </a:r>
          </a:p>
          <a:p>
            <a:pPr lvl="2"/>
            <a:r>
              <a:rPr lang="en-US" dirty="0"/>
              <a:t>Household income</a:t>
            </a:r>
          </a:p>
          <a:p>
            <a:pPr lvl="2"/>
            <a:r>
              <a:rPr lang="en-US" dirty="0" smtClean="0"/>
              <a:t>Rent</a:t>
            </a:r>
            <a:endParaRPr lang="en-US" dirty="0"/>
          </a:p>
          <a:p>
            <a:pPr lvl="2"/>
            <a:r>
              <a:rPr lang="en-US" dirty="0" smtClean="0"/>
              <a:t>Price</a:t>
            </a:r>
            <a:endParaRPr lang="en-US" dirty="0"/>
          </a:p>
          <a:p>
            <a:pPr lvl="1"/>
            <a:r>
              <a:rPr lang="en-US" dirty="0"/>
              <a:t>Examples of measures of Community well-being and opportunity</a:t>
            </a:r>
          </a:p>
          <a:p>
            <a:pPr lvl="2"/>
            <a:r>
              <a:rPr lang="en-US" dirty="0"/>
              <a:t>Economic Innovation Group Distressed Communities Index (zip code)</a:t>
            </a:r>
          </a:p>
          <a:p>
            <a:pPr lvl="2"/>
            <a:r>
              <a:rPr lang="en-US" dirty="0" smtClean="0"/>
              <a:t>Social Vulnerability Indices</a:t>
            </a:r>
            <a:endParaRPr lang="en-US" dirty="0"/>
          </a:p>
          <a:p>
            <a:pPr lvl="2"/>
            <a:r>
              <a:rPr lang="en-US" dirty="0"/>
              <a:t>Naturally Occurring Affordable Housing (NOAH)</a:t>
            </a:r>
          </a:p>
          <a:p>
            <a:pPr lvl="1"/>
            <a:r>
              <a:rPr lang="en-US" dirty="0"/>
              <a:t>Other data layers??</a:t>
            </a:r>
          </a:p>
          <a:p>
            <a:pPr marL="914400" lvl="2" indent="0">
              <a:buNone/>
            </a:pPr>
            <a:r>
              <a:rPr lang="en-US" dirty="0"/>
              <a:t>				</a:t>
            </a:r>
          </a:p>
          <a:p>
            <a:pPr lvl="1"/>
            <a:endParaRPr lang="en-US" dirty="0"/>
          </a:p>
          <a:p>
            <a:pPr lvl="1"/>
            <a:endParaRPr lang="en-US" dirty="0"/>
          </a:p>
        </p:txBody>
      </p:sp>
    </p:spTree>
    <p:extLst>
      <p:ext uri="{BB962C8B-B14F-4D97-AF65-F5344CB8AC3E}">
        <p14:creationId xmlns:p14="http://schemas.microsoft.com/office/powerpoint/2010/main" val="149683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b="3704"/>
          <a:stretch/>
        </p:blipFill>
        <p:spPr>
          <a:xfrm>
            <a:off x="1524000" y="0"/>
            <a:ext cx="9217936" cy="5943600"/>
          </a:xfrm>
          <a:prstGeom prst="rect">
            <a:avLst/>
          </a:prstGeom>
        </p:spPr>
      </p:pic>
      <p:sp>
        <p:nvSpPr>
          <p:cNvPr id="7" name="Content Placeholder 2"/>
          <p:cNvSpPr>
            <a:spLocks noGrp="1"/>
          </p:cNvSpPr>
          <p:nvPr>
            <p:ph idx="4294967295"/>
          </p:nvPr>
        </p:nvSpPr>
        <p:spPr>
          <a:xfrm>
            <a:off x="1524000" y="4495800"/>
            <a:ext cx="9217936" cy="2286000"/>
          </a:xfrm>
          <a:solidFill>
            <a:schemeClr val="bg1"/>
          </a:solidFill>
        </p:spPr>
        <p:txBody>
          <a:bodyPr/>
          <a:lstStyle/>
          <a:p>
            <a:pPr marL="0" indent="0">
              <a:spcBef>
                <a:spcPts val="0"/>
              </a:spcBef>
              <a:buNone/>
            </a:pPr>
            <a:r>
              <a:rPr lang="en-US" sz="1800" dirty="0"/>
              <a:t>Contact:  </a:t>
            </a:r>
            <a:r>
              <a:rPr lang="en-US" sz="1800" dirty="0" smtClean="0"/>
              <a:t>Bill O’Dell, Russ Watkins, Anne </a:t>
            </a:r>
            <a:r>
              <a:rPr lang="en-US" sz="1800" dirty="0"/>
              <a:t>Ray, </a:t>
            </a:r>
            <a:r>
              <a:rPr lang="en-US" sz="1800" dirty="0" smtClean="0"/>
              <a:t>Shimberg </a:t>
            </a:r>
            <a:r>
              <a:rPr lang="en-US" sz="1800" dirty="0"/>
              <a:t>Center for Housing Studies</a:t>
            </a:r>
          </a:p>
          <a:p>
            <a:pPr marL="0" indent="0">
              <a:spcBef>
                <a:spcPts val="0"/>
              </a:spcBef>
              <a:buNone/>
            </a:pPr>
            <a:r>
              <a:rPr lang="en-US" sz="1800" dirty="0" smtClean="0"/>
              <a:t>352-273-1192 Main Office</a:t>
            </a:r>
            <a:endParaRPr lang="en-US" sz="1800" dirty="0"/>
          </a:p>
          <a:p>
            <a:pPr marL="0" indent="0">
              <a:spcBef>
                <a:spcPts val="0"/>
              </a:spcBef>
              <a:buNone/>
            </a:pPr>
            <a:r>
              <a:rPr lang="en-US" sz="1800" dirty="0" smtClean="0"/>
              <a:t>billo@ufl.edu</a:t>
            </a:r>
            <a:endParaRPr lang="en-US" sz="1800" dirty="0"/>
          </a:p>
          <a:p>
            <a:pPr marL="0" indent="0">
              <a:spcBef>
                <a:spcPts val="0"/>
              </a:spcBef>
              <a:buNone/>
            </a:pPr>
            <a:r>
              <a:rPr lang="en-US" sz="1800" dirty="0"/>
              <a:t>Main site: www.shimberg.ufl.edu</a:t>
            </a:r>
          </a:p>
          <a:p>
            <a:pPr marL="0" indent="0">
              <a:spcBef>
                <a:spcPts val="0"/>
              </a:spcBef>
              <a:buNone/>
            </a:pPr>
            <a:r>
              <a:rPr lang="en-US" sz="1800" dirty="0"/>
              <a:t>Data site: data.shimberg.ufl.edu</a:t>
            </a:r>
          </a:p>
          <a:p>
            <a:pPr marL="0" indent="0">
              <a:spcBef>
                <a:spcPts val="0"/>
              </a:spcBef>
              <a:buNone/>
            </a:pPr>
            <a:r>
              <a:rPr lang="en-US" sz="1800" dirty="0"/>
              <a:t>Housing Florida’s Older Adults: elderdata.shimberg.ufl.edu</a:t>
            </a:r>
          </a:p>
        </p:txBody>
      </p:sp>
    </p:spTree>
    <p:extLst>
      <p:ext uri="{BB962C8B-B14F-4D97-AF65-F5344CB8AC3E}">
        <p14:creationId xmlns:p14="http://schemas.microsoft.com/office/powerpoint/2010/main" val="2966407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164773" y="319003"/>
            <a:ext cx="7934036" cy="467785"/>
          </a:xfrm>
        </p:spPr>
        <p:txBody>
          <a:bodyPr/>
          <a:lstStyle/>
          <a:p>
            <a:r>
              <a:rPr lang="en-US" sz="3200" dirty="0" smtClean="0"/>
              <a:t>Basic Affordable Housing Terminology</a:t>
            </a:r>
          </a:p>
        </p:txBody>
      </p:sp>
      <p:sp>
        <p:nvSpPr>
          <p:cNvPr id="9" name="Text Placeholder 8"/>
          <p:cNvSpPr>
            <a:spLocks noGrp="1"/>
          </p:cNvSpPr>
          <p:nvPr>
            <p:ph type="body" sz="quarter" idx="11"/>
          </p:nvPr>
        </p:nvSpPr>
        <p:spPr>
          <a:xfrm>
            <a:off x="8074891" y="1014488"/>
            <a:ext cx="3731491" cy="3766128"/>
          </a:xfrm>
        </p:spPr>
        <p:txBody>
          <a:bodyPr/>
          <a:lstStyle/>
          <a:p>
            <a:pPr marL="0" indent="0">
              <a:buNone/>
            </a:pPr>
            <a:r>
              <a:rPr lang="en-US" sz="1800" u="sng" dirty="0">
                <a:solidFill>
                  <a:schemeClr val="tx1"/>
                </a:solidFill>
              </a:rPr>
              <a:t>Florida Housing Finance Corp and Tax Credits:</a:t>
            </a:r>
          </a:p>
          <a:p>
            <a:r>
              <a:rPr lang="en-US" sz="1800" dirty="0" smtClean="0">
                <a:solidFill>
                  <a:schemeClr val="tx1"/>
                </a:solidFill>
              </a:rPr>
              <a:t>Low-income</a:t>
            </a:r>
            <a:r>
              <a:rPr lang="en-US" sz="1800" dirty="0">
                <a:solidFill>
                  <a:schemeClr val="tx1"/>
                </a:solidFill>
              </a:rPr>
              <a:t>: below 60% area median income (AMI)</a:t>
            </a:r>
          </a:p>
          <a:p>
            <a:r>
              <a:rPr lang="en-US" sz="1800" dirty="0">
                <a:solidFill>
                  <a:schemeClr val="tx1"/>
                </a:solidFill>
              </a:rPr>
              <a:t>Cost burdened: paying more than 40% of income for rent</a:t>
            </a:r>
          </a:p>
          <a:p>
            <a:r>
              <a:rPr lang="en-US" sz="1800" dirty="0">
                <a:solidFill>
                  <a:schemeClr val="tx1"/>
                </a:solidFill>
              </a:rPr>
              <a:t>Affordable unit: rent does not exceed 40% of a given income threshold (% AMI), adjusted for unit size</a:t>
            </a:r>
          </a:p>
        </p:txBody>
      </p:sp>
      <p:sp>
        <p:nvSpPr>
          <p:cNvPr id="5" name="Content Placeholder 2"/>
          <p:cNvSpPr txBox="1">
            <a:spLocks/>
          </p:cNvSpPr>
          <p:nvPr/>
        </p:nvSpPr>
        <p:spPr bwMode="auto">
          <a:xfrm>
            <a:off x="4188691" y="1014489"/>
            <a:ext cx="3886200" cy="5345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ts val="600"/>
              </a:spcBef>
              <a:spcAft>
                <a:spcPct val="0"/>
              </a:spcAft>
              <a:buClr>
                <a:schemeClr val="accent1"/>
              </a:buClr>
              <a:buSzPct val="76000"/>
              <a:buFont typeface="Wingdings 3" pitchFamily="18" charset="2"/>
              <a:buChar char=""/>
              <a:defRPr sz="2400" kern="1200">
                <a:solidFill>
                  <a:schemeClr val="bg2">
                    <a:lumMod val="25000"/>
                  </a:schemeClr>
                </a:solidFill>
                <a:latin typeface="Rockwell" panose="02060603020205020403" pitchFamily="18" charset="0"/>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000" kern="1200">
                <a:solidFill>
                  <a:schemeClr val="bg2">
                    <a:lumMod val="50000"/>
                  </a:schemeClr>
                </a:solidFill>
                <a:latin typeface="Rockwell" panose="02060603020205020403" pitchFamily="18" charset="0"/>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1800" kern="1200">
                <a:solidFill>
                  <a:schemeClr val="bg2">
                    <a:lumMod val="50000"/>
                  </a:schemeClr>
                </a:solidFill>
                <a:latin typeface="Rockwell" panose="02060603020205020403" pitchFamily="18" charset="0"/>
                <a:ea typeface="+mn-ea"/>
                <a:cs typeface="+mn-cs"/>
              </a:defRPr>
            </a:lvl3pPr>
            <a:lvl4pPr marL="1096963" indent="-228600" algn="l" rtl="0" fontAlgn="base">
              <a:spcBef>
                <a:spcPts val="400"/>
              </a:spcBef>
              <a:spcAft>
                <a:spcPct val="0"/>
              </a:spcAft>
              <a:buClr>
                <a:srgbClr val="8BA2B4"/>
              </a:buClr>
              <a:buSzPct val="70000"/>
              <a:buFont typeface="Wingdings" pitchFamily="2" charset="2"/>
              <a:buChar char=""/>
              <a:defRPr sz="1600" kern="1200">
                <a:solidFill>
                  <a:schemeClr val="bg2">
                    <a:lumMod val="50000"/>
                  </a:schemeClr>
                </a:solidFill>
                <a:latin typeface="Rockwell" panose="02060603020205020403" pitchFamily="18" charset="0"/>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400" kern="1200">
                <a:solidFill>
                  <a:schemeClr val="bg2">
                    <a:lumMod val="50000"/>
                  </a:schemeClr>
                </a:solidFill>
                <a:latin typeface="Rockwell" panose="02060603020205020403" pitchFamily="18"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lvl="1" indent="0">
              <a:buNone/>
            </a:pPr>
            <a:r>
              <a:rPr lang="en-US" sz="1800" u="sng" dirty="0">
                <a:solidFill>
                  <a:schemeClr val="tx1"/>
                </a:solidFill>
              </a:rPr>
              <a:t>Conventional or typical affordable housing programs (U.S. HUD):</a:t>
            </a:r>
          </a:p>
          <a:p>
            <a:pPr marL="227013" lvl="1" indent="-227013"/>
            <a:r>
              <a:rPr lang="en-US" sz="1800" dirty="0" smtClean="0">
                <a:solidFill>
                  <a:schemeClr val="tx1"/>
                </a:solidFill>
              </a:rPr>
              <a:t>Cost </a:t>
            </a:r>
            <a:r>
              <a:rPr lang="en-US" sz="1800" dirty="0">
                <a:solidFill>
                  <a:schemeClr val="tx1"/>
                </a:solidFill>
              </a:rPr>
              <a:t>burdened: Paying more than 30% of income for housing costs</a:t>
            </a:r>
          </a:p>
          <a:p>
            <a:pPr marL="227013" lvl="1" indent="-227013"/>
            <a:r>
              <a:rPr lang="en-US" sz="1800" dirty="0">
                <a:solidFill>
                  <a:schemeClr val="tx1"/>
                </a:solidFill>
              </a:rPr>
              <a:t>Severely cost burdened: Paying more than 50% of income for housing costs</a:t>
            </a:r>
          </a:p>
          <a:p>
            <a:pPr marL="227013" lvl="1" indent="-227013"/>
            <a:r>
              <a:rPr lang="en-US" sz="1800" dirty="0">
                <a:solidFill>
                  <a:schemeClr val="tx1"/>
                </a:solidFill>
              </a:rPr>
              <a:t>Area median income (AMI): Used to create standard income measures across places and household sizes, expressed as % AMI</a:t>
            </a:r>
          </a:p>
          <a:p>
            <a:pPr marL="501650" lvl="2" indent="-227013"/>
            <a:r>
              <a:rPr lang="en-US" dirty="0"/>
              <a:t>Extremely low-income: 0-30% AMI</a:t>
            </a:r>
          </a:p>
          <a:p>
            <a:pPr marL="501650" lvl="2" indent="-227013"/>
            <a:r>
              <a:rPr lang="en-US" dirty="0">
                <a:solidFill>
                  <a:schemeClr val="tx1"/>
                </a:solidFill>
              </a:rPr>
              <a:t>Very low-income: Up to 50% AMI</a:t>
            </a:r>
          </a:p>
          <a:p>
            <a:pPr marL="501650" lvl="2" indent="-227013"/>
            <a:r>
              <a:rPr lang="en-US" dirty="0"/>
              <a:t>Low-income: Up to 80% AMI</a:t>
            </a:r>
          </a:p>
          <a:p>
            <a:pPr marL="274637" lvl="2" indent="0">
              <a:buNone/>
            </a:pPr>
            <a:endParaRPr lang="en-US" sz="1700" dirty="0"/>
          </a:p>
          <a:p>
            <a:pPr marL="0" lvl="1" indent="0">
              <a:buNone/>
            </a:pP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107373" y="1014490"/>
            <a:ext cx="4114800" cy="5345333"/>
          </a:xfrm>
          <a:prstGeom prst="rect">
            <a:avLst/>
          </a:prstGeom>
        </p:spPr>
      </p:pic>
    </p:spTree>
    <p:extLst>
      <p:ext uri="{BB962C8B-B14F-4D97-AF65-F5344CB8AC3E}">
        <p14:creationId xmlns:p14="http://schemas.microsoft.com/office/powerpoint/2010/main" val="1498108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1087" y="171414"/>
            <a:ext cx="8686628" cy="6499974"/>
          </a:xfrm>
          <a:prstGeom prst="rect">
            <a:avLst/>
          </a:prstGeom>
        </p:spPr>
      </p:pic>
    </p:spTree>
    <p:extLst>
      <p:ext uri="{BB962C8B-B14F-4D97-AF65-F5344CB8AC3E}">
        <p14:creationId xmlns:p14="http://schemas.microsoft.com/office/powerpoint/2010/main" val="323569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930" y="149290"/>
            <a:ext cx="11587084" cy="6540759"/>
          </a:xfrm>
          <a:prstGeom prst="rect">
            <a:avLst/>
          </a:prstGeom>
        </p:spPr>
      </p:pic>
    </p:spTree>
    <p:extLst>
      <p:ext uri="{BB962C8B-B14F-4D97-AF65-F5344CB8AC3E}">
        <p14:creationId xmlns:p14="http://schemas.microsoft.com/office/powerpoint/2010/main" val="3937652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8025" y="130629"/>
            <a:ext cx="8778542" cy="6568751"/>
          </a:xfrm>
          <a:prstGeom prst="rect">
            <a:avLst/>
          </a:prstGeom>
        </p:spPr>
      </p:pic>
    </p:spTree>
    <p:extLst>
      <p:ext uri="{BB962C8B-B14F-4D97-AF65-F5344CB8AC3E}">
        <p14:creationId xmlns:p14="http://schemas.microsoft.com/office/powerpoint/2010/main" val="118093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2964" y="149289"/>
            <a:ext cx="8741133" cy="6540759"/>
          </a:xfrm>
          <a:prstGeom prst="rect">
            <a:avLst/>
          </a:prstGeom>
        </p:spPr>
      </p:pic>
    </p:spTree>
    <p:extLst>
      <p:ext uri="{BB962C8B-B14F-4D97-AF65-F5344CB8AC3E}">
        <p14:creationId xmlns:p14="http://schemas.microsoft.com/office/powerpoint/2010/main" val="1785186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0494" y="139959"/>
            <a:ext cx="8778541" cy="6568751"/>
          </a:xfrm>
          <a:prstGeom prst="rect">
            <a:avLst/>
          </a:prstGeom>
        </p:spPr>
      </p:pic>
    </p:spTree>
    <p:extLst>
      <p:ext uri="{BB962C8B-B14F-4D97-AF65-F5344CB8AC3E}">
        <p14:creationId xmlns:p14="http://schemas.microsoft.com/office/powerpoint/2010/main" val="51290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7780" y="205273"/>
            <a:ext cx="8691255" cy="6503437"/>
          </a:xfrm>
          <a:prstGeom prst="rect">
            <a:avLst/>
          </a:prstGeom>
        </p:spPr>
      </p:pic>
    </p:spTree>
    <p:extLst>
      <p:ext uri="{BB962C8B-B14F-4D97-AF65-F5344CB8AC3E}">
        <p14:creationId xmlns:p14="http://schemas.microsoft.com/office/powerpoint/2010/main" val="227795955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1_Origin">
      <a:majorFont>
        <a:latin typeface=""/>
        <a:ea typeface="ＭＳ Ｐゴシック"/>
        <a:cs typeface=""/>
      </a:majorFont>
      <a:minorFont>
        <a:latin typeface=""/>
        <a:ea typeface="ＭＳ Ｐゴシック"/>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10074</TotalTime>
  <Words>801</Words>
  <Application>Microsoft Office PowerPoint</Application>
  <PresentationFormat>Widescreen</PresentationFormat>
  <Paragraphs>95</Paragraphs>
  <Slides>25</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ＭＳ Ｐゴシック</vt:lpstr>
      <vt:lpstr>SimSun</vt:lpstr>
      <vt:lpstr>Arial</vt:lpstr>
      <vt:lpstr>Bookman Old Style</vt:lpstr>
      <vt:lpstr>Calibri</vt:lpstr>
      <vt:lpstr>Calibri Light</vt:lpstr>
      <vt:lpstr>Gill Sans MT</vt:lpstr>
      <vt:lpstr>Rockwell</vt:lpstr>
      <vt:lpstr>Times New Roman</vt:lpstr>
      <vt:lpstr>Wingdings</vt:lpstr>
      <vt:lpstr>Wingdings 3</vt:lpstr>
      <vt:lpstr>Office Theme</vt:lpstr>
      <vt:lpstr>1_Origin</vt:lpstr>
      <vt:lpstr>Storm Events, Climate Change and At-Risk Affordable Housing: Mapping Vulnerability</vt:lpstr>
      <vt:lpstr>Shimberg Center for Housing Studies</vt:lpstr>
      <vt:lpstr>Basic Affordable Housing Terminology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Tenant-Paid Rent by Assisted/Public Housing Type, Duval County</vt:lpstr>
      <vt:lpstr>Strengthening rental market: occupancy, rents rising at FHFC properties</vt:lpstr>
      <vt:lpstr>Strengthening rental market: occupancy, rents rising at FHFC properties</vt:lpstr>
      <vt:lpstr>PowerPoint Presentation</vt:lpstr>
      <vt:lpstr>PowerPoint Presentation</vt:lpstr>
      <vt:lpstr>Units at Inundation Risk by Funder</vt:lpstr>
      <vt:lpstr>Florida Housing Finance Corporation</vt:lpstr>
      <vt:lpstr>HUD Project-Based Rental Assistance</vt:lpstr>
      <vt:lpstr>USDA Rural Development</vt:lpstr>
      <vt:lpstr>Additional data layers</vt:lpstr>
      <vt:lpstr>PowerPoint Presentation</vt:lpstr>
    </vt:vector>
  </TitlesOfParts>
  <Company>University of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O'Dell,William J</dc:creator>
  <cp:lastModifiedBy>Ray,Anne L</cp:lastModifiedBy>
  <cp:revision>50</cp:revision>
  <cp:lastPrinted>2019-05-13T20:44:57Z</cp:lastPrinted>
  <dcterms:created xsi:type="dcterms:W3CDTF">2019-03-10T22:34:04Z</dcterms:created>
  <dcterms:modified xsi:type="dcterms:W3CDTF">2019-07-19T21:07:57Z</dcterms:modified>
</cp:coreProperties>
</file>