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39" r:id="rId4"/>
    <p:sldMasterId id="2147483745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54" y="102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Sumter!$D$12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Sumter!$C$13:$C$33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Sumter!$D$13:$D$33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60A-42FA-8207-D8E58B25D666}"/>
            </c:ext>
          </c:extLst>
        </c:ser>
        <c:ser>
          <c:idx val="0"/>
          <c:order val="1"/>
          <c:tx>
            <c:strRef>
              <c:f>Sumter!$E$12</c:f>
              <c:strCache>
                <c:ptCount val="1"/>
                <c:pt idx="0">
                  <c:v>Sumter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Sumter!$C$13:$C$33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Sumter!$E$13:$E$33</c:f>
              <c:numCache>
                <c:formatCode>"$"#,##0</c:formatCode>
                <c:ptCount val="21"/>
                <c:pt idx="0">
                  <c:v>203963.64128000001</c:v>
                </c:pt>
                <c:pt idx="1">
                  <c:v>272593.96503999998</c:v>
                </c:pt>
                <c:pt idx="2">
                  <c:v>305536.61041999998</c:v>
                </c:pt>
                <c:pt idx="3">
                  <c:v>330545.63497999997</c:v>
                </c:pt>
                <c:pt idx="4">
                  <c:v>322844.93482000002</c:v>
                </c:pt>
                <c:pt idx="5">
                  <c:v>280178.98278999998</c:v>
                </c:pt>
                <c:pt idx="6">
                  <c:v>285813.33331000002</c:v>
                </c:pt>
                <c:pt idx="7">
                  <c:v>282484.45659999998</c:v>
                </c:pt>
                <c:pt idx="8">
                  <c:v>276098.26585000003</c:v>
                </c:pt>
                <c:pt idx="9">
                  <c:v>278361.93378000002</c:v>
                </c:pt>
                <c:pt idx="10">
                  <c:v>297505</c:v>
                </c:pt>
                <c:pt idx="11">
                  <c:v>319919.72950000002</c:v>
                </c:pt>
                <c:pt idx="12">
                  <c:v>332295.35872000002</c:v>
                </c:pt>
                <c:pt idx="13">
                  <c:v>320379.85408000002</c:v>
                </c:pt>
                <c:pt idx="14">
                  <c:v>304012.23979999998</c:v>
                </c:pt>
                <c:pt idx="15">
                  <c:v>320873.75552000001</c:v>
                </c:pt>
                <c:pt idx="16">
                  <c:v>331744.79861</c:v>
                </c:pt>
                <c:pt idx="17">
                  <c:v>342927.74352000002</c:v>
                </c:pt>
                <c:pt idx="18">
                  <c:v>366274.28039999999</c:v>
                </c:pt>
                <c:pt idx="19">
                  <c:v>405453.43346999999</c:v>
                </c:pt>
                <c:pt idx="20">
                  <c:v>389000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960A-42FA-8207-D8E58B25D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5.5672761368963791E-2"/>
                  <c:y val="-3.7610143993122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22-4E86-A224-773C0D9507EB}"/>
                </c:ext>
              </c:extLst>
            </c:dLbl>
            <c:dLbl>
              <c:idx val="7"/>
              <c:layout>
                <c:manualLayout>
                  <c:x val="7.0323488045006918E-2"/>
                  <c:y val="-4.0296582849774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2-4E86-A224-773C0D950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6722</c:v>
                </c:pt>
                <c:pt idx="1">
                  <c:v>3610</c:v>
                </c:pt>
                <c:pt idx="2">
                  <c:v>1992</c:v>
                </c:pt>
                <c:pt idx="3">
                  <c:v>1512</c:v>
                </c:pt>
                <c:pt idx="4">
                  <c:v>2019</c:v>
                </c:pt>
                <c:pt idx="5">
                  <c:v>858</c:v>
                </c:pt>
                <c:pt idx="6">
                  <c:v>290</c:v>
                </c:pt>
                <c:pt idx="7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2-4E86-A224-773C0D9507E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6371308016877638E-2"/>
                  <c:y val="-9.9398237696110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22-4E86-A224-773C0D9507EB}"/>
                </c:ext>
              </c:extLst>
            </c:dLbl>
            <c:dLbl>
              <c:idx val="5"/>
              <c:layout>
                <c:manualLayout>
                  <c:x val="-1.7580872011251865E-2"/>
                  <c:y val="-0.126262626262626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22-4E86-A224-773C0D9507EB}"/>
                </c:ext>
              </c:extLst>
            </c:dLbl>
            <c:dLbl>
              <c:idx val="6"/>
              <c:layout>
                <c:manualLayout>
                  <c:x val="-4.5417252695733816E-2"/>
                  <c:y val="-5.9101654846335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2-4E86-A224-773C0D950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4357</c:v>
                </c:pt>
                <c:pt idx="1">
                  <c:v>6872</c:v>
                </c:pt>
                <c:pt idx="2">
                  <c:v>10584</c:v>
                </c:pt>
                <c:pt idx="3">
                  <c:v>27324</c:v>
                </c:pt>
                <c:pt idx="4">
                  <c:v>701</c:v>
                </c:pt>
                <c:pt idx="5">
                  <c:v>724</c:v>
                </c:pt>
                <c:pt idx="6">
                  <c:v>680</c:v>
                </c:pt>
                <c:pt idx="7">
                  <c:v>2940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2-4E86-A224-773C0D9507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Sumter!$A$5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Sumter!$B$3:$U$4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Sumter!$B$5:$U$5</c:f>
              <c:numCache>
                <c:formatCode>_(* #,##0_);_(* \(#,##0\);_(* "-"??_);_(@_)</c:formatCode>
                <c:ptCount val="20"/>
                <c:pt idx="0">
                  <c:v>44</c:v>
                </c:pt>
                <c:pt idx="1">
                  <c:v>42</c:v>
                </c:pt>
                <c:pt idx="2">
                  <c:v>49</c:v>
                </c:pt>
                <c:pt idx="3">
                  <c:v>48</c:v>
                </c:pt>
                <c:pt idx="4">
                  <c:v>40</c:v>
                </c:pt>
                <c:pt idx="5">
                  <c:v>7</c:v>
                </c:pt>
                <c:pt idx="6">
                  <c:v>39</c:v>
                </c:pt>
                <c:pt idx="7">
                  <c:v>60</c:v>
                </c:pt>
                <c:pt idx="8">
                  <c:v>37</c:v>
                </c:pt>
                <c:pt idx="9">
                  <c:v>42</c:v>
                </c:pt>
                <c:pt idx="10">
                  <c:v>41</c:v>
                </c:pt>
                <c:pt idx="11">
                  <c:v>45</c:v>
                </c:pt>
                <c:pt idx="12">
                  <c:v>61</c:v>
                </c:pt>
                <c:pt idx="13">
                  <c:v>86</c:v>
                </c:pt>
                <c:pt idx="14">
                  <c:v>87</c:v>
                </c:pt>
                <c:pt idx="15">
                  <c:v>65</c:v>
                </c:pt>
                <c:pt idx="16">
                  <c:v>83</c:v>
                </c:pt>
                <c:pt idx="17">
                  <c:v>80</c:v>
                </c:pt>
                <c:pt idx="18">
                  <c:v>85</c:v>
                </c:pt>
                <c:pt idx="19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05-46E5-A301-85ED93FBF64F}"/>
            </c:ext>
          </c:extLst>
        </c:ser>
        <c:ser>
          <c:idx val="1"/>
          <c:order val="1"/>
          <c:tx>
            <c:strRef>
              <c:f>Sumter!$A$6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Sumter!$B$3:$U$4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Sumter!$B$6:$U$6</c:f>
              <c:numCache>
                <c:formatCode>_(* #,##0_);_(* \(#,##0\);_(* "-"??_);_(@_)</c:formatCode>
                <c:ptCount val="20"/>
                <c:pt idx="0">
                  <c:v>28</c:v>
                </c:pt>
                <c:pt idx="1">
                  <c:v>38</c:v>
                </c:pt>
                <c:pt idx="2">
                  <c:v>34</c:v>
                </c:pt>
                <c:pt idx="3">
                  <c:v>26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  <c:pt idx="8">
                  <c:v>7</c:v>
                </c:pt>
                <c:pt idx="9">
                  <c:v>7</c:v>
                </c:pt>
                <c:pt idx="10">
                  <c:v>12</c:v>
                </c:pt>
                <c:pt idx="11">
                  <c:v>17</c:v>
                </c:pt>
                <c:pt idx="12">
                  <c:v>17</c:v>
                </c:pt>
                <c:pt idx="13">
                  <c:v>20</c:v>
                </c:pt>
                <c:pt idx="14">
                  <c:v>33</c:v>
                </c:pt>
                <c:pt idx="15">
                  <c:v>17</c:v>
                </c:pt>
                <c:pt idx="16">
                  <c:v>44</c:v>
                </c:pt>
                <c:pt idx="17">
                  <c:v>27</c:v>
                </c:pt>
                <c:pt idx="18">
                  <c:v>29</c:v>
                </c:pt>
                <c:pt idx="1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05-46E5-A301-85ED93FBF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Auto Techs and Mechanics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BD9FA9-51E7-4125-B270-7B001EB28B5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Dental Assistants</a:t>
          </a:r>
          <a:endParaRPr lang="en-US">
            <a:latin typeface="Tw Cen MT" panose="020B0602020104020603" pitchFamily="34" charset="0"/>
          </a:endParaRPr>
        </a:p>
      </dgm:t>
    </dgm:pt>
    <dgm:pt modelId="{BB9A0929-473D-4C9D-B3CC-889EB63E6A57}" type="parTrans" cxnId="{D848D65B-D9D1-43AA-8536-8ED0E07AFB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055E12-B27A-46C6-80F9-768EE5507F74}" type="sibTrans" cxnId="{D848D65B-D9D1-43AA-8536-8ED0E07AFB0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C9896C1-CBD9-4D4B-B1D3-58A1F94AB4B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9C1133A5-1029-47F2-87BC-9548CFB4E42B}" type="parTrans" cxnId="{0D2FFBA0-7147-4569-8312-A16A67AFB3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94A9F6-682E-42E8-ABFF-F4CAFFAE340C}" type="sibTrans" cxnId="{0D2FFBA0-7147-4569-8312-A16A67AFB39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E50A209-2883-489E-8B2D-692860AB7D9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Heavy and Tractor-Trailer Truck Drivers</a:t>
          </a:r>
          <a:endParaRPr lang="en-US">
            <a:latin typeface="Tw Cen MT" panose="020B0602020104020603" pitchFamily="34" charset="0"/>
          </a:endParaRPr>
        </a:p>
      </dgm:t>
    </dgm:pt>
    <dgm:pt modelId="{9F8A5697-9084-47E4-9378-A1CBC303446F}" type="parTrans" cxnId="{73329827-35E9-41A5-91BD-B630FD5C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3169218-C86E-4955-A55B-7EF23368FD68}" type="sibTrans" cxnId="{73329827-35E9-41A5-91BD-B630FD5C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C87072-B73B-4869-8516-6571D4B5F5C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65A76007-08D6-45C3-B3F8-CD38256BD364}" type="parTrans" cxnId="{0E26AAC7-95DA-4C2E-A6E3-3389B7A1AF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97282C-379A-466B-B052-4B69CC657606}" type="sibTrans" cxnId="{0E26AAC7-95DA-4C2E-A6E3-3389B7A1AF4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27B055-9036-4919-A7A2-3A3E89D1200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dirty="0">
            <a:latin typeface="Tw Cen MT" panose="020B0602020104020603" pitchFamily="34" charset="0"/>
          </a:endParaRPr>
        </a:p>
      </dgm:t>
    </dgm:pt>
    <dgm:pt modelId="{E83EC6FF-6149-4B07-8829-BA98015B9306}" type="parTrans" cxnId="{FBF1A524-3B4F-472A-8631-92F7BEC1D9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97D71D-A88D-4B39-8206-E297CBE01E1B}" type="sibTrans" cxnId="{FBF1A524-3B4F-472A-8631-92F7BEC1D9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1E82A5-9860-4BD4-8D5D-F162143E9B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1ECF7680-C358-4E29-95D6-67EAA6EBBFEF}" type="parTrans" cxnId="{680F23F4-01A7-42E7-B9F0-396B0B557E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C2CB3C-496B-4A68-A310-C7515B9D7299}" type="sibTrans" cxnId="{680F23F4-01A7-42E7-B9F0-396B0B557E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2E8AB53-A6CF-4C33-876E-06997C4E9A6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CF69CD7F-0939-4843-8B9F-3C23E3F60E36}" type="parTrans" cxnId="{B191E4EA-779D-4E05-832A-E82D9AF38F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31CA02-A8E0-46F5-9607-0397ABD4DDFE}" type="sibTrans" cxnId="{B191E4EA-779D-4E05-832A-E82D9AF38F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7C91FDF-B59D-4D36-8459-0C57BC8DC1F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2831F5C4-A95C-4CC8-B4DE-760F5FDBCADE}" type="parTrans" cxnId="{4A73CB66-15E2-4E57-B1B3-981AAE338E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65F5C85-2206-4DD0-9AB6-2CA43A0F2FFA}" type="sibTrans" cxnId="{4A73CB66-15E2-4E57-B1B3-981AAE338EC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28DB0E-BFF6-4CC0-BE49-922CC661496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167A6F9C-6331-4B4F-8A54-6DB7137B781F}" type="parTrans" cxnId="{A47F1F80-4335-41B7-B263-ECC47E2FE4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2CD4A97-159B-48ED-BB8E-F42BE8913A2D}" type="sibTrans" cxnId="{A47F1F80-4335-41B7-B263-ECC47E2FE48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A34FA7-6753-4A33-8819-88558D4ED4C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7BE6803F-2016-4ED2-9D7B-6FA547231670}" type="parTrans" cxnId="{A2441A53-19A0-4225-918A-40A7B95F8B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A316A1C-F0F2-4947-BE61-B3938084254B}" type="sibTrans" cxnId="{A2441A53-19A0-4225-918A-40A7B95F8B8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758A10-D827-41CA-BACD-A95315CEB7C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A0D8624B-944A-4241-96B6-19C0B73153A2}" type="parTrans" cxnId="{2D428E99-74AF-4341-9860-66B5DF37C6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B25EB4-A40F-4924-8CD6-65CE4158D508}" type="sibTrans" cxnId="{2D428E99-74AF-4341-9860-66B5DF37C66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C2186A-0163-4666-A777-9DD4054642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AFCC6748-B479-42D1-AE2F-86256EA2F0B8}" type="parTrans" cxnId="{F97BEE95-4BF7-44D1-9E90-3C7DA24829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AD7676-2EB8-4B6F-95CD-1D101F2C6703}" type="sibTrans" cxnId="{F97BEE95-4BF7-44D1-9E90-3C7DA24829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8EDB6F-0BA7-4365-9400-0B3CE9F716C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596877F-5908-4E50-BBA9-B4D30351B534}" type="parTrans" cxnId="{04C9593B-4394-4E32-ADF1-E15498AFC8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55EE14-52AC-4E00-8C11-1EAC0F49665E}" type="sibTrans" cxnId="{04C9593B-4394-4E32-ADF1-E15498AFC83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361BA7-0164-4AC1-9210-102F0AD7D94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Hotel, Motel, and Resort Desk Clerks</a:t>
          </a:r>
          <a:endParaRPr lang="en-US" dirty="0">
            <a:latin typeface="Tw Cen MT" panose="020B0602020104020603" pitchFamily="34" charset="0"/>
          </a:endParaRPr>
        </a:p>
      </dgm:t>
    </dgm:pt>
    <dgm:pt modelId="{90778038-7BDB-4E1E-AB1A-7986D2F244D9}" type="parTrans" cxnId="{A7DDCA05-9A7E-4D45-93C5-132269958D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C53B04-44AF-4953-A2A4-B3ADD5DA4E10}" type="sibTrans" cxnId="{A7DDCA05-9A7E-4D45-93C5-132269958D3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F86DBF9-A593-4C78-AE8F-76497454CE2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C524A0FA-F79A-416D-8FA3-35C28A6DAC15}" type="parTrans" cxnId="{215F641C-34D1-42DD-93D2-C4300BFED96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AF574CC-46D2-4352-9173-C5D1B00B9E4A}" type="sibTrans" cxnId="{215F641C-34D1-42DD-93D2-C4300BFED96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E74D490-2175-4422-817D-A177176168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2A5D930C-2D17-4FA9-B24C-AFD28CD613A3}" type="parTrans" cxnId="{F9EF157D-39DA-4F30-9D76-A8E8E55EAB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00ECE87-5381-4A58-877D-47E3C66716F2}" type="sibTrans" cxnId="{F9EF157D-39DA-4F30-9D76-A8E8E55EAB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B667CEE-49C0-4A75-948B-A8BAD6641A9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44795DDB-2E84-4DA4-84DD-401C35DAF57A}" type="parTrans" cxnId="{F148C824-0E92-4568-BD82-D5542A6A24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1118AB-24F9-417F-B66D-7A597F7605AC}" type="sibTrans" cxnId="{F148C824-0E92-4568-BD82-D5542A6A24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E7CFE5-252A-4C7F-9B3E-EA19482ABE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7D8A4507-B40A-441B-A705-8A3621369720}" type="parTrans" cxnId="{7D510EFC-77B9-421B-8399-CD3EB9AD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AA2879-9B39-4497-9799-B6447D1656EE}" type="sibTrans" cxnId="{7D510EFC-77B9-421B-8399-CD3EB9AD8B1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9C36A7-3B88-46DE-9BC3-BA38C54C680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BA931F6B-7BAB-4A71-982D-8EFE0E5EFB6E}" type="parTrans" cxnId="{85DE72B9-52F6-451A-8331-5EBA330DCA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5DDFE9-19FE-49FE-A4E1-C2AD9FC23DF0}" type="sibTrans" cxnId="{85DE72B9-52F6-451A-8331-5EBA330DCA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B12AB44-86C4-42A0-80A7-726FECDFB13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0F5B420C-5FAB-45FE-B497-9948968F48BD}" type="parTrans" cxnId="{F71A4F9E-7050-4235-9F67-B6ADA6CF5D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F90F70-E3E8-40B0-9479-629F4A77A77B}" type="sibTrans" cxnId="{F71A4F9E-7050-4235-9F67-B6ADA6CF5D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F23784-3896-4CCD-B554-2841188BD06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4325957A-3195-4E75-9A34-B4993878B850}" type="parTrans" cxnId="{5E47CF28-91D2-4895-A0B2-5784FD00F40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C24F9E6-EB96-405D-9E6B-5E391780653C}" type="sibTrans" cxnId="{5E47CF28-91D2-4895-A0B2-5784FD00F40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743C7B6-3CA7-4B34-BF6C-7E7AE56BE3F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0EDC5B3A-5FF7-433E-BB13-707900EFDD70}" type="parTrans" cxnId="{050D95AA-6964-4AEB-9614-D32816C1C7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EF0264-152E-40AC-B46F-DF2C0060BF06}" type="sibTrans" cxnId="{050D95AA-6964-4AEB-9614-D32816C1C7A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35DBEC-E232-47E1-B490-795626B305A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6349BCB1-0EF5-45FA-8F0B-DB7E6802A041}" type="parTrans" cxnId="{16E59D35-C5C3-41AE-B80F-4D3BCC56A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00AD2D-7CBE-40AF-830D-00F851D08B9F}" type="sibTrans" cxnId="{16E59D35-C5C3-41AE-B80F-4D3BCC56A59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799E5C-DCEC-4278-A731-55CED206298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4FB9CC21-8BA8-4E21-B668-9CFD4EDC15EA}" type="parTrans" cxnId="{36A731A6-8112-4B33-A1C9-8646987326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A81F40A-76F0-48B1-B3D6-057AE7749E89}" type="sibTrans" cxnId="{36A731A6-8112-4B33-A1C9-86469873262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3D2B2D-11D8-4BCB-975C-EEFF63EBCF1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27942CD1-FDE1-48EE-BB96-940F09C2829D}" type="parTrans" cxnId="{FA269EFD-35D4-4A0D-87AB-54A098FB60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9B5447D-A94F-4269-8435-0E3ED387D088}" type="sibTrans" cxnId="{FA269EFD-35D4-4A0D-87AB-54A098FB60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BB98F09-805B-4395-94E9-53B2EB24C7F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A6D0AE2D-09E0-472E-A90A-E7115058E7AB}" type="parTrans" cxnId="{FF058A5B-4432-4AD5-A0A1-894E8F406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42DDE34-31C4-419E-89D2-811C79A78619}" type="sibTrans" cxnId="{FF058A5B-4432-4AD5-A0A1-894E8F4064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65CA9E0-D7CE-4426-8871-593E1CE578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5058EECB-72F1-4318-B5D9-AA26B88EF313}" type="parTrans" cxnId="{74534C36-FE13-4611-A873-E123F587E7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1626DA3-1F0C-448B-986D-7607594C5B65}" type="sibTrans" cxnId="{74534C36-FE13-4611-A873-E123F587E72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5AD1AB-D2F9-4B9D-980C-63BB2B2148F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89F222DE-0E7D-4DFB-959C-48C7D62D7CCE}" type="parTrans" cxnId="{9F50F75F-C9F7-4B58-9C68-DC862C13EF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029EEA0-8483-4E71-A812-E9A727CE9670}" type="sibTrans" cxnId="{9F50F75F-C9F7-4B58-9C68-DC862C13EFF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2D9B1D-68BF-4419-ACCC-8367AD9D1AE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32BFFEE8-53FA-4A93-973F-2CD1E3E009DE}" type="parTrans" cxnId="{EEBB2CD3-9B6D-42BE-AB18-310DCBF3C1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30C6073-2779-4528-9996-B7400CC99CC6}" type="sibTrans" cxnId="{EEBB2CD3-9B6D-42BE-AB18-310DCBF3C11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196EA04-BF58-405F-8551-91CCD6A8EB7D}" type="presOf" srcId="{2743C7B6-3CA7-4B34-BF6C-7E7AE56BE3F9}" destId="{11FB7C73-6081-42C7-8E15-28075061167B}" srcOrd="0" destOrd="1" presId="urn:microsoft.com/office/officeart/2005/8/layout/hList1"/>
    <dgm:cxn modelId="{A7DDCA05-9A7E-4D45-93C5-132269958D38}" srcId="{984116C9-7CB8-4743-8FBA-68A8BA0D0389}" destId="{E8361BA7-0164-4AC1-9210-102F0AD7D941}" srcOrd="9" destOrd="0" parTransId="{90778038-7BDB-4E1E-AB1A-7986D2F244D9}" sibTransId="{96C53B04-44AF-4953-A2A4-B3ADD5DA4E10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6C6FEA07-500E-4486-B6C3-F0962F1C1AA4}" type="presOf" srcId="{0E74D490-2175-4422-817D-A17717616886}" destId="{0045AAE0-9BB3-4F66-A39D-FC0233DDC39E}" srcOrd="0" destOrd="11" presId="urn:microsoft.com/office/officeart/2005/8/layout/hList1"/>
    <dgm:cxn modelId="{E588AD11-F6C7-4DE5-BAF9-1660189634CA}" type="presOf" srcId="{5A8EDB6F-0BA7-4365-9400-0B3CE9F716C4}" destId="{0045AAE0-9BB3-4F66-A39D-FC0233DDC39E}" srcOrd="0" destOrd="8" presId="urn:microsoft.com/office/officeart/2005/8/layout/hList1"/>
    <dgm:cxn modelId="{BE624F15-8EB9-4E82-956A-40CFF11D2C89}" type="presOf" srcId="{A428DB0E-BFF6-4CC0-BE49-922CC6614964}" destId="{0045AAE0-9BB3-4F66-A39D-FC0233DDC39E}" srcOrd="0" destOrd="4" presId="urn:microsoft.com/office/officeart/2005/8/layout/hList1"/>
    <dgm:cxn modelId="{215F641C-34D1-42DD-93D2-C4300BFED963}" srcId="{984116C9-7CB8-4743-8FBA-68A8BA0D0389}" destId="{EF86DBF9-A593-4C78-AE8F-76497454CE20}" srcOrd="10" destOrd="0" parTransId="{C524A0FA-F79A-416D-8FA3-35C28A6DAC15}" sibTransId="{DAF574CC-46D2-4352-9173-C5D1B00B9E4A}"/>
    <dgm:cxn modelId="{341B471E-5346-4A22-905B-802094C24E94}" type="presOf" srcId="{91C2186A-0163-4666-A777-9DD4054642C8}" destId="{0045AAE0-9BB3-4F66-A39D-FC0233DDC39E}" srcOrd="0" destOrd="7" presId="urn:microsoft.com/office/officeart/2005/8/layout/hList1"/>
    <dgm:cxn modelId="{FBF1A524-3B4F-472A-8631-92F7BEC1D9D4}" srcId="{4F795D33-588E-4F04-A4A9-549DB1C8E26C}" destId="{DF27B055-9036-4919-A7A2-3A3E89D1200A}" srcOrd="5" destOrd="0" parTransId="{E83EC6FF-6149-4B07-8829-BA98015B9306}" sibTransId="{3E97D71D-A88D-4B39-8206-E297CBE01E1B}"/>
    <dgm:cxn modelId="{F148C824-0E92-4568-BD82-D5542A6A246B}" srcId="{984116C9-7CB8-4743-8FBA-68A8BA0D0389}" destId="{1B667CEE-49C0-4A75-948B-A8BAD6641A9E}" srcOrd="12" destOrd="0" parTransId="{44795DDB-2E84-4DA4-84DD-401C35DAF57A}" sibTransId="{2A1118AB-24F9-417F-B66D-7A597F7605AC}"/>
    <dgm:cxn modelId="{73329827-35E9-41A5-91BD-B630FD5C8B19}" srcId="{4F795D33-588E-4F04-A4A9-549DB1C8E26C}" destId="{CE50A209-2883-489E-8B2D-692860AB7D95}" srcOrd="3" destOrd="0" parTransId="{9F8A5697-9084-47E4-9378-A1CBC303446F}" sibTransId="{63169218-C86E-4955-A55B-7EF23368FD68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E47CF28-91D2-4895-A0B2-5784FD00F409}" srcId="{984116C9-7CB8-4743-8FBA-68A8BA0D0389}" destId="{6EF23784-3896-4CCD-B554-2841188BD065}" srcOrd="16" destOrd="0" parTransId="{4325957A-3195-4E75-9A34-B4993878B850}" sibTransId="{3C24F9E6-EB96-405D-9E6B-5E391780653C}"/>
    <dgm:cxn modelId="{1E75EE2E-8E94-41FF-80B1-16E8C36DCEAF}" type="presOf" srcId="{4CE7CFE5-252A-4C7F-9B3E-EA19482ABE89}" destId="{0045AAE0-9BB3-4F66-A39D-FC0233DDC39E}" srcOrd="0" destOrd="13" presId="urn:microsoft.com/office/officeart/2005/8/layout/hList1"/>
    <dgm:cxn modelId="{FC671E32-8998-41F0-B721-B25E53296973}" type="presOf" srcId="{D7C91FDF-B59D-4D36-8459-0C57BC8DC1F8}" destId="{0045AAE0-9BB3-4F66-A39D-FC0233DDC39E}" srcOrd="0" destOrd="3" presId="urn:microsoft.com/office/officeart/2005/8/layout/hList1"/>
    <dgm:cxn modelId="{ED6B7D32-D481-4373-91F6-A6F87124235C}" type="presOf" srcId="{9BB98F09-805B-4395-94E9-53B2EB24C7FB}" destId="{11FB7C73-6081-42C7-8E15-28075061167B}" srcOrd="0" destOrd="5" presId="urn:microsoft.com/office/officeart/2005/8/layout/hList1"/>
    <dgm:cxn modelId="{C924CE32-3C79-42A6-BC4F-CEB5DCE96CBD}" type="presOf" srcId="{CE50A209-2883-489E-8B2D-692860AB7D95}" destId="{34083978-5BA0-40E3-AB18-2F3A89BB9529}" srcOrd="0" destOrd="3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16E59D35-C5C3-41AE-B80F-4D3BCC56A590}" srcId="{930452E1-293A-4804-9AD2-E53B94608D56}" destId="{6E35DBEC-E232-47E1-B490-795626B305A3}" srcOrd="2" destOrd="0" parTransId="{6349BCB1-0EF5-45FA-8F0B-DB7E6802A041}" sibTransId="{0100AD2D-7CBE-40AF-830D-00F851D08B9F}"/>
    <dgm:cxn modelId="{74534C36-FE13-4611-A873-E123F587E729}" srcId="{930452E1-293A-4804-9AD2-E53B94608D56}" destId="{165CA9E0-D7CE-4426-8871-593E1CE57800}" srcOrd="6" destOrd="0" parTransId="{5058EECB-72F1-4318-B5D9-AA26B88EF313}" sibTransId="{C1626DA3-1F0C-448B-986D-7607594C5B65}"/>
    <dgm:cxn modelId="{04C9593B-4394-4E32-ADF1-E15498AFC836}" srcId="{984116C9-7CB8-4743-8FBA-68A8BA0D0389}" destId="{5A8EDB6F-0BA7-4365-9400-0B3CE9F716C4}" srcOrd="8" destOrd="0" parTransId="{C596877F-5908-4E50-BBA9-B4D30351B534}" sibTransId="{1955EE14-52AC-4E00-8C11-1EAC0F49665E}"/>
    <dgm:cxn modelId="{99C0303D-2E01-4ACD-A23C-ABE0BAC13C0B}" type="presOf" srcId="{8C9896C1-CBD9-4D4B-B1D3-58A1F94AB4B9}" destId="{34083978-5BA0-40E3-AB18-2F3A89BB9529}" srcOrd="0" destOrd="2" presId="urn:microsoft.com/office/officeart/2005/8/layout/hList1"/>
    <dgm:cxn modelId="{4B34843F-4CFE-4B59-9BB6-A73EFAC74689}" type="presOf" srcId="{EF86DBF9-A593-4C78-AE8F-76497454CE20}" destId="{0045AAE0-9BB3-4F66-A39D-FC0233DDC39E}" srcOrd="0" destOrd="10" presId="urn:microsoft.com/office/officeart/2005/8/layout/hList1"/>
    <dgm:cxn modelId="{FF058A5B-4432-4AD5-A0A1-894E8F4064EB}" srcId="{930452E1-293A-4804-9AD2-E53B94608D56}" destId="{9BB98F09-805B-4395-94E9-53B2EB24C7FB}" srcOrd="5" destOrd="0" parTransId="{A6D0AE2D-09E0-472E-A90A-E7115058E7AB}" sibTransId="{442DDE34-31C4-419E-89D2-811C79A78619}"/>
    <dgm:cxn modelId="{D848D65B-D9D1-43AA-8536-8ED0E07AFB0A}" srcId="{4F795D33-588E-4F04-A4A9-549DB1C8E26C}" destId="{EBBD9FA9-51E7-4125-B270-7B001EB28B5C}" srcOrd="1" destOrd="0" parTransId="{BB9A0929-473D-4C9D-B3CC-889EB63E6A57}" sibTransId="{8F055E12-B27A-46C6-80F9-768EE5507F74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F957EF5E-549A-4837-AA09-DD394B22556C}" type="presOf" srcId="{791E82A5-9860-4BD4-8D5D-F162143E9B34}" destId="{0045AAE0-9BB3-4F66-A39D-FC0233DDC39E}" srcOrd="0" destOrd="1" presId="urn:microsoft.com/office/officeart/2005/8/layout/hList1"/>
    <dgm:cxn modelId="{9F50F75F-C9F7-4B58-9C68-DC862C13EFFD}" srcId="{930452E1-293A-4804-9AD2-E53B94608D56}" destId="{B35AD1AB-D2F9-4B9D-980C-63BB2B2148F0}" srcOrd="7" destOrd="0" parTransId="{89F222DE-0E7D-4DFB-959C-48C7D62D7CCE}" sibTransId="{D029EEA0-8483-4E71-A812-E9A727CE9670}"/>
    <dgm:cxn modelId="{EB186545-1D97-4883-87F4-283A9E4979BF}" type="presOf" srcId="{A52D9B1D-68BF-4419-ACCC-8367AD9D1AEC}" destId="{11FB7C73-6081-42C7-8E15-28075061167B}" srcOrd="0" destOrd="8" presId="urn:microsoft.com/office/officeart/2005/8/layout/hList1"/>
    <dgm:cxn modelId="{AFF0E045-53F9-4778-A535-9275D73B19CF}" type="presOf" srcId="{ABC87072-B73B-4869-8516-6571D4B5F5CF}" destId="{34083978-5BA0-40E3-AB18-2F3A89BB9529}" srcOrd="0" destOrd="4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4A73CB66-15E2-4E57-B1B3-981AAE338EC6}" srcId="{984116C9-7CB8-4743-8FBA-68A8BA0D0389}" destId="{D7C91FDF-B59D-4D36-8459-0C57BC8DC1F8}" srcOrd="3" destOrd="0" parTransId="{2831F5C4-A95C-4CC8-B4DE-760F5FDBCADE}" sibTransId="{065F5C85-2206-4DD0-9AB6-2CA43A0F2FFA}"/>
    <dgm:cxn modelId="{4AADFB67-0D58-42CB-8C4E-595B4B9268DA}" type="presOf" srcId="{E8361BA7-0164-4AC1-9210-102F0AD7D941}" destId="{0045AAE0-9BB3-4F66-A39D-FC0233DDC39E}" srcOrd="0" destOrd="9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636C056F-DAAE-46E3-9D5E-D928DE29D7D9}" type="presOf" srcId="{0B12AB44-86C4-42A0-80A7-726FECDFB133}" destId="{0045AAE0-9BB3-4F66-A39D-FC0233DDC39E}" srcOrd="0" destOrd="15" presId="urn:microsoft.com/office/officeart/2005/8/layout/hList1"/>
    <dgm:cxn modelId="{DE7BB64F-D971-4A56-99B5-2BDC4366C9AB}" type="presOf" srcId="{DF27B055-9036-4919-A7A2-3A3E89D1200A}" destId="{34083978-5BA0-40E3-AB18-2F3A89BB9529}" srcOrd="0" destOrd="5" presId="urn:microsoft.com/office/officeart/2005/8/layout/hList1"/>
    <dgm:cxn modelId="{6C3DC86F-D462-4519-A0AE-333672844535}" type="presOf" srcId="{B35AD1AB-D2F9-4B9D-980C-63BB2B2148F0}" destId="{11FB7C73-6081-42C7-8E15-28075061167B}" srcOrd="0" destOrd="7" presId="urn:microsoft.com/office/officeart/2005/8/layout/hList1"/>
    <dgm:cxn modelId="{A2441A53-19A0-4225-918A-40A7B95F8B82}" srcId="{984116C9-7CB8-4743-8FBA-68A8BA0D0389}" destId="{C0A34FA7-6753-4A33-8819-88558D4ED4C5}" srcOrd="5" destOrd="0" parTransId="{7BE6803F-2016-4ED2-9D7B-6FA547231670}" sibTransId="{CA316A1C-F0F2-4947-BE61-B3938084254B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79E89B7B-7679-4A2C-8567-7D81CE153626}" type="presOf" srcId="{AB799E5C-DCEC-4278-A731-55CED2062986}" destId="{11FB7C73-6081-42C7-8E15-28075061167B}" srcOrd="0" destOrd="3" presId="urn:microsoft.com/office/officeart/2005/8/layout/hList1"/>
    <dgm:cxn modelId="{F9EF157D-39DA-4F30-9D76-A8E8E55EABFD}" srcId="{984116C9-7CB8-4743-8FBA-68A8BA0D0389}" destId="{0E74D490-2175-4422-817D-A17717616886}" srcOrd="11" destOrd="0" parTransId="{2A5D930C-2D17-4FA9-B24C-AFD28CD613A3}" sibTransId="{100ECE87-5381-4A58-877D-47E3C66716F2}"/>
    <dgm:cxn modelId="{A47F1F80-4335-41B7-B263-ECC47E2FE480}" srcId="{984116C9-7CB8-4743-8FBA-68A8BA0D0389}" destId="{A428DB0E-BFF6-4CC0-BE49-922CC6614964}" srcOrd="4" destOrd="0" parTransId="{167A6F9C-6331-4B4F-8A54-6DB7137B781F}" sibTransId="{92CD4A97-159B-48ED-BB8E-F42BE8913A2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55F68792-92E9-43A4-A066-7C0254A6105F}" type="presOf" srcId="{C0A34FA7-6753-4A33-8819-88558D4ED4C5}" destId="{0045AAE0-9BB3-4F66-A39D-FC0233DDC39E}" srcOrd="0" destOrd="5" presId="urn:microsoft.com/office/officeart/2005/8/layout/hList1"/>
    <dgm:cxn modelId="{F97BEE95-4BF7-44D1-9E90-3C7DA248291F}" srcId="{984116C9-7CB8-4743-8FBA-68A8BA0D0389}" destId="{91C2186A-0163-4666-A777-9DD4054642C8}" srcOrd="7" destOrd="0" parTransId="{AFCC6748-B479-42D1-AE2F-86256EA2F0B8}" sibTransId="{09AD7676-2EB8-4B6F-95CD-1D101F2C6703}"/>
    <dgm:cxn modelId="{2D428E99-74AF-4341-9860-66B5DF37C661}" srcId="{984116C9-7CB8-4743-8FBA-68A8BA0D0389}" destId="{E2758A10-D827-41CA-BACD-A95315CEB7C6}" srcOrd="6" destOrd="0" parTransId="{A0D8624B-944A-4241-96B6-19C0B73153A2}" sibTransId="{4FB25EB4-A40F-4924-8CD6-65CE4158D508}"/>
    <dgm:cxn modelId="{2C28FC9A-2693-47DC-8490-B9975BC4449D}" type="presOf" srcId="{6EF23784-3896-4CCD-B554-2841188BD065}" destId="{0045AAE0-9BB3-4F66-A39D-FC0233DDC39E}" srcOrd="0" destOrd="16" presId="urn:microsoft.com/office/officeart/2005/8/layout/hList1"/>
    <dgm:cxn modelId="{F71A4F9E-7050-4235-9F67-B6ADA6CF5DD9}" srcId="{984116C9-7CB8-4743-8FBA-68A8BA0D0389}" destId="{0B12AB44-86C4-42A0-80A7-726FECDFB133}" srcOrd="15" destOrd="0" parTransId="{0F5B420C-5FAB-45FE-B497-9948968F48BD}" sibTransId="{71F90F70-E3E8-40B0-9479-629F4A77A77B}"/>
    <dgm:cxn modelId="{0D2FFBA0-7147-4569-8312-A16A67AFB395}" srcId="{4F795D33-588E-4F04-A4A9-549DB1C8E26C}" destId="{8C9896C1-CBD9-4D4B-B1D3-58A1F94AB4B9}" srcOrd="2" destOrd="0" parTransId="{9C1133A5-1029-47F2-87BC-9548CFB4E42B}" sibTransId="{7F94A9F6-682E-42E8-ABFF-F4CAFFAE340C}"/>
    <dgm:cxn modelId="{36A731A6-8112-4B33-A1C9-864698732621}" srcId="{930452E1-293A-4804-9AD2-E53B94608D56}" destId="{AB799E5C-DCEC-4278-A731-55CED2062986}" srcOrd="3" destOrd="0" parTransId="{4FB9CC21-8BA8-4E21-B668-9CFD4EDC15EA}" sibTransId="{AA81F40A-76F0-48B1-B3D6-057AE7749E89}"/>
    <dgm:cxn modelId="{105B19A8-D52D-4945-8EA8-4F4D5BCA0E00}" type="presOf" srcId="{6E35DBEC-E232-47E1-B490-795626B305A3}" destId="{11FB7C73-6081-42C7-8E15-28075061167B}" srcOrd="0" destOrd="2" presId="urn:microsoft.com/office/officeart/2005/8/layout/hList1"/>
    <dgm:cxn modelId="{050D95AA-6964-4AEB-9614-D32816C1C7A2}" srcId="{930452E1-293A-4804-9AD2-E53B94608D56}" destId="{2743C7B6-3CA7-4B34-BF6C-7E7AE56BE3F9}" srcOrd="1" destOrd="0" parTransId="{0EDC5B3A-5FF7-433E-BB13-707900EFDD70}" sibTransId="{79EF0264-152E-40AC-B46F-DF2C0060BF06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BB7F77AD-119C-4755-8897-A6FD03DEF171}" type="presOf" srcId="{579C36A7-3B88-46DE-9BC3-BA38C54C6808}" destId="{0045AAE0-9BB3-4F66-A39D-FC0233DDC39E}" srcOrd="0" destOrd="14" presId="urn:microsoft.com/office/officeart/2005/8/layout/hList1"/>
    <dgm:cxn modelId="{93FB35B1-15D0-4F9E-A6FA-5EB7E8E8CA9B}" type="presOf" srcId="{EBBD9FA9-51E7-4125-B270-7B001EB28B5C}" destId="{34083978-5BA0-40E3-AB18-2F3A89BB9529}" srcOrd="0" destOrd="1" presId="urn:microsoft.com/office/officeart/2005/8/layout/hList1"/>
    <dgm:cxn modelId="{85DE72B9-52F6-451A-8331-5EBA330DCA34}" srcId="{984116C9-7CB8-4743-8FBA-68A8BA0D0389}" destId="{579C36A7-3B88-46DE-9BC3-BA38C54C6808}" srcOrd="14" destOrd="0" parTransId="{BA931F6B-7BAB-4A71-982D-8EFE0E5EFB6E}" sibTransId="{6E5DDFE9-19FE-49FE-A4E1-C2AD9FC23DF0}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0E26AAC7-95DA-4C2E-A6E3-3389B7A1AF41}" srcId="{4F795D33-588E-4F04-A4A9-549DB1C8E26C}" destId="{ABC87072-B73B-4869-8516-6571D4B5F5CF}" srcOrd="4" destOrd="0" parTransId="{65A76007-08D6-45C3-B3F8-CD38256BD364}" sibTransId="{5997282C-379A-466B-B052-4B69CC657606}"/>
    <dgm:cxn modelId="{DEFD29C9-D6A3-4D50-81FC-EC33ED956773}" type="presOf" srcId="{1B667CEE-49C0-4A75-948B-A8BAD6641A9E}" destId="{0045AAE0-9BB3-4F66-A39D-FC0233DDC39E}" srcOrd="0" destOrd="12" presId="urn:microsoft.com/office/officeart/2005/8/layout/hList1"/>
    <dgm:cxn modelId="{DE9B1BCB-E2A8-4E05-B56A-FD81276846C9}" type="presOf" srcId="{E2758A10-D827-41CA-BACD-A95315CEB7C6}" destId="{0045AAE0-9BB3-4F66-A39D-FC0233DDC39E}" srcOrd="0" destOrd="6" presId="urn:microsoft.com/office/officeart/2005/8/layout/hList1"/>
    <dgm:cxn modelId="{EEBB2CD3-9B6D-42BE-AB18-310DCBF3C111}" srcId="{930452E1-293A-4804-9AD2-E53B94608D56}" destId="{A52D9B1D-68BF-4419-ACCC-8367AD9D1AEC}" srcOrd="8" destOrd="0" parTransId="{32BFFEE8-53FA-4A93-973F-2CD1E3E009DE}" sibTransId="{830C6073-2779-4528-9996-B7400CC99CC6}"/>
    <dgm:cxn modelId="{82EF88EA-1C80-4751-A2FA-925C9378290D}" type="presOf" srcId="{7D3D2B2D-11D8-4BCB-975C-EEFF63EBCF19}" destId="{11FB7C73-6081-42C7-8E15-28075061167B}" srcOrd="0" destOrd="4" presId="urn:microsoft.com/office/officeart/2005/8/layout/hList1"/>
    <dgm:cxn modelId="{B191E4EA-779D-4E05-832A-E82D9AF38F92}" srcId="{984116C9-7CB8-4743-8FBA-68A8BA0D0389}" destId="{42E8AB53-A6CF-4C33-876E-06997C4E9A6B}" srcOrd="2" destOrd="0" parTransId="{CF69CD7F-0939-4843-8B9F-3C23E3F60E36}" sibTransId="{F931CA02-A8E0-46F5-9607-0397ABD4DDFE}"/>
    <dgm:cxn modelId="{A28BD7EC-BD89-48B8-8BDE-88EF4F16BDBB}" type="presOf" srcId="{165CA9E0-D7CE-4426-8871-593E1CE57800}" destId="{11FB7C73-6081-42C7-8E15-28075061167B}" srcOrd="0" destOrd="6" presId="urn:microsoft.com/office/officeart/2005/8/layout/hList1"/>
    <dgm:cxn modelId="{680F23F4-01A7-42E7-B9F0-396B0B557E14}" srcId="{984116C9-7CB8-4743-8FBA-68A8BA0D0389}" destId="{791E82A5-9860-4BD4-8D5D-F162143E9B34}" srcOrd="1" destOrd="0" parTransId="{1ECF7680-C358-4E29-95D6-67EAA6EBBFEF}" sibTransId="{5FC2CB3C-496B-4A68-A310-C7515B9D7299}"/>
    <dgm:cxn modelId="{83D8ECF7-C9C7-47D5-9A22-048232827A47}" type="presOf" srcId="{42E8AB53-A6CF-4C33-876E-06997C4E9A6B}" destId="{0045AAE0-9BB3-4F66-A39D-FC0233DDC39E}" srcOrd="0" destOrd="2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D510EFC-77B9-421B-8399-CD3EB9AD8B19}" srcId="{984116C9-7CB8-4743-8FBA-68A8BA0D0389}" destId="{4CE7CFE5-252A-4C7F-9B3E-EA19482ABE89}" srcOrd="13" destOrd="0" parTransId="{7D8A4507-B40A-441B-A705-8A3621369720}" sibTransId="{C6AA2879-9B39-4497-9799-B6447D1656EE}"/>
    <dgm:cxn modelId="{FA269EFD-35D4-4A0D-87AB-54A098FB60FA}" srcId="{930452E1-293A-4804-9AD2-E53B94608D56}" destId="{7D3D2B2D-11D8-4BCB-975C-EEFF63EBCF19}" srcOrd="4" destOrd="0" parTransId="{27942CD1-FDE1-48EE-BB96-940F09C2829D}" sibTransId="{19B5447D-A94F-4269-8435-0E3ED387D088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Hotel, Motel, and Resort Desk Clerks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Auto Techs and Mechanics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Carpenters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Dental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Firefighters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Heavy and Tractor-Trailer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0.12884</cdr:x>
      <cdr:y>0.56836</cdr:y>
    </cdr:from>
    <cdr:to>
      <cdr:x>0.39476</cdr:x>
      <cdr:y>0.87395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28A87EF-5113-8D35-5693-99FDAA054139}"/>
            </a:ext>
          </a:extLst>
        </cdr:cNvPr>
        <cdr:cNvSpPr txBox="1"/>
      </cdr:nvSpPr>
      <cdr:spPr>
        <a:xfrm xmlns:a="http://schemas.openxmlformats.org/drawingml/2006/main">
          <a:off x="1058098" y="2767169"/>
          <a:ext cx="2183923" cy="14878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Sumter County's median home price rose more slowly than the state median in mid-2000s housing boom. The county median price peaked at $331,000 in 2006 (2023 $), compared to $376,000 statewide.</a:t>
          </a:r>
        </a:p>
      </cdr:txBody>
    </cdr:sp>
  </cdr:relSizeAnchor>
  <cdr:relSizeAnchor xmlns:cdr="http://schemas.openxmlformats.org/drawingml/2006/chartDrawing">
    <cdr:from>
      <cdr:x>0.33264</cdr:x>
      <cdr:y>0.13676</cdr:y>
    </cdr:from>
    <cdr:to>
      <cdr:x>0.53151</cdr:x>
      <cdr:y>0.32779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BFF7DDE-FA1B-C728-4B34-EF4A7B3631B9}"/>
            </a:ext>
          </a:extLst>
        </cdr:cNvPr>
        <cdr:cNvSpPr txBox="1"/>
      </cdr:nvSpPr>
      <cdr:spPr>
        <a:xfrm xmlns:a="http://schemas.openxmlformats.org/drawingml/2006/main">
          <a:off x="2731846" y="665839"/>
          <a:ext cx="1633225" cy="930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remained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relatively steady as prices fell elsewhere in the state.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0.70578</cdr:x>
      <cdr:y>0.38699</cdr:y>
    </cdr:from>
    <cdr:to>
      <cdr:x>0.97017</cdr:x>
      <cdr:y>0.57801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847FF94D-4DA4-973E-DA1C-C135A41AECED}"/>
            </a:ext>
          </a:extLst>
        </cdr:cNvPr>
        <cdr:cNvSpPr txBox="1"/>
      </cdr:nvSpPr>
      <cdr:spPr>
        <a:xfrm xmlns:a="http://schemas.openxmlformats.org/drawingml/2006/main">
          <a:off x="5796317" y="1884142"/>
          <a:ext cx="2171334" cy="9300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62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Sumter County median now is well above its boom-era level ($389,000 in Q1-2 2023, compared to $400,000 statewide).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0.88686</cdr:x>
      <cdr:y>0.35109</cdr:y>
    </cdr:from>
    <cdr:to>
      <cdr:x>0.98548</cdr:x>
      <cdr:y>0.43508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20194" y="1627636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0.89263</cdr:x>
      <cdr:y>0.63338</cdr:y>
    </cdr:from>
    <cdr:to>
      <cdr:x>0.99125</cdr:x>
      <cdr:y>0.71736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70389" y="2936361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6/27/2024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855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539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720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368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4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2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4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80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Sumter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539C2DD-34D8-B7FE-6725-33A6D13E3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48EDBD-2786-884D-94CE-D5C2A1FC8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94382"/>
              </p:ext>
            </p:extLst>
          </p:nvPr>
        </p:nvGraphicFramePr>
        <p:xfrm>
          <a:off x="465692" y="1261275"/>
          <a:ext cx="8212616" cy="460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Sumter County avoided the boom-bust cycle that affected most of Florida’s single family home markets in the 2000s and 2010s. Home prices now exceed previous peaks.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Sumter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84621" y="2027803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Sumter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8504" y="1800591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2024 Sumter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849492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$30,650-$43,800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$821-$1,139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$49,040-$70,080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$1,314-$1,823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$73,560-$105,120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$35-$51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$20-$26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$1,971-$2,734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Sumter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Sumter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Sumter County housing wage: $21.02/hour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$1,093/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Sumter County, 2023: $19.28/hour. A full-time, year-round worker with this wage can afford $1,003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Sumter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Sumter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17B64C2-844C-42C9-83A9-7598C33F5C0D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FE8F226-16D1-FDA9-84C6-F5D0141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state moratorium, then increased when filings were permitted again. Filings have been volatile recently but generally are returning to historic levels. 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35098</TotalTime>
  <Words>822</Words>
  <Application>Microsoft Office PowerPoint</Application>
  <PresentationFormat>On-screen Show (4:3)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Sumter County avoided the boom-bust cycle that affected most of Florida’s single family home markets in the 2000s and 2010s. Home prices now exceed previous peaks.</vt:lpstr>
      <vt:lpstr>Affordable Housing Terminology</vt:lpstr>
      <vt:lpstr>2024 Sumter County Income (% AMI) and Housing Cost Limits</vt:lpstr>
      <vt:lpstr>Very low-income homeowners make up the largest group of cost-burdened households in Sumter County.</vt:lpstr>
      <vt:lpstr>Housing costs outpace wages for many occupations. </vt:lpstr>
      <vt:lpstr>How much can workers afford to pay for housing each month?</vt:lpstr>
      <vt:lpstr>Eviction &amp; foreclosure fell sharply in Q2 2020 during state moratorium, then increased when filings were permitted again. Filings have been volatile recently but generally are returning to historic levels.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242</cp:revision>
  <cp:lastPrinted>2023-04-13T16:00:22Z</cp:lastPrinted>
  <dcterms:created xsi:type="dcterms:W3CDTF">2021-07-20T20:40:42Z</dcterms:created>
  <dcterms:modified xsi:type="dcterms:W3CDTF">2024-06-28T18:28:05Z</dcterms:modified>
</cp:coreProperties>
</file>