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4" r:id="rId2"/>
    <p:sldMasterId id="2147483716" r:id="rId3"/>
    <p:sldMasterId id="2147483719" r:id="rId4"/>
    <p:sldMasterId id="2147483725" r:id="rId5"/>
  </p:sldMasterIdLst>
  <p:notesMasterIdLst>
    <p:notesMasterId r:id="rId16"/>
  </p:notesMasterIdLst>
  <p:sldIdLst>
    <p:sldId id="257" r:id="rId6"/>
    <p:sldId id="297" r:id="rId7"/>
    <p:sldId id="285" r:id="rId8"/>
    <p:sldId id="287" r:id="rId9"/>
    <p:sldId id="277" r:id="rId10"/>
    <p:sldId id="278" r:id="rId11"/>
    <p:sldId id="296" r:id="rId12"/>
    <p:sldId id="298" r:id="rId13"/>
    <p:sldId id="291"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0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660"/>
  </p:normalViewPr>
  <p:slideViewPr>
    <p:cSldViewPr snapToGrid="0" showGuides="1">
      <p:cViewPr varScale="1">
        <p:scale>
          <a:sx n="124" d="100"/>
          <a:sy n="124" d="100"/>
        </p:scale>
        <p:origin x="1512" y="168"/>
      </p:cViewPr>
      <p:guideLst>
        <p:guide orient="horz" pos="2112"/>
        <p:guide pos="38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293990205054998E-2"/>
          <c:y val="6.0597826202423481E-2"/>
          <c:w val="0.8370996865071878"/>
          <c:h val="0.86134699984235519"/>
        </c:manualLayout>
      </c:layout>
      <c:lineChart>
        <c:grouping val="standard"/>
        <c:varyColors val="0"/>
        <c:ser>
          <c:idx val="1"/>
          <c:order val="0"/>
          <c:tx>
            <c:strRef>
              <c:f>Volusia!$D$12</c:f>
              <c:strCache>
                <c:ptCount val="1"/>
                <c:pt idx="0">
                  <c:v>Florida</c:v>
                </c:pt>
              </c:strCache>
            </c:strRef>
          </c:tx>
          <c:spPr>
            <a:ln>
              <a:solidFill>
                <a:schemeClr val="bg1">
                  <a:lumMod val="50000"/>
                </a:schemeClr>
              </a:solidFill>
              <a:prstDash val="dash"/>
            </a:ln>
          </c:spPr>
          <c:marker>
            <c:symbol val="circle"/>
            <c:size val="7"/>
            <c:spPr>
              <a:solidFill>
                <a:schemeClr val="bg1">
                  <a:lumMod val="50000"/>
                </a:schemeClr>
              </a:solidFill>
              <a:ln>
                <a:noFill/>
              </a:ln>
            </c:spPr>
          </c:marker>
          <c:cat>
            <c:strRef>
              <c:f>Volusia!$C$13:$C$33</c:f>
              <c:strCache>
                <c:ptCount val="21"/>
                <c:pt idx="0">
                  <c:v>2003</c:v>
                </c:pt>
                <c:pt idx="2">
                  <c:v>2005</c:v>
                </c:pt>
                <c:pt idx="4">
                  <c:v>2007</c:v>
                </c:pt>
                <c:pt idx="6">
                  <c:v>2009</c:v>
                </c:pt>
                <c:pt idx="8">
                  <c:v>2011</c:v>
                </c:pt>
                <c:pt idx="10">
                  <c:v>2013</c:v>
                </c:pt>
                <c:pt idx="12">
                  <c:v>2015</c:v>
                </c:pt>
                <c:pt idx="14">
                  <c:v>2017</c:v>
                </c:pt>
                <c:pt idx="16">
                  <c:v>2019</c:v>
                </c:pt>
                <c:pt idx="18">
                  <c:v>2021</c:v>
                </c:pt>
                <c:pt idx="20">
                  <c:v>2023 Q1-2</c:v>
                </c:pt>
              </c:strCache>
            </c:strRef>
          </c:cat>
          <c:val>
            <c:numRef>
              <c:f>Volusia!$D$13:$D$33</c:f>
              <c:numCache>
                <c:formatCode>"$"#,##0</c:formatCode>
                <c:ptCount val="21"/>
                <c:pt idx="0">
                  <c:v>256971.14128000001</c:v>
                </c:pt>
                <c:pt idx="1">
                  <c:v>288628.90415999998</c:v>
                </c:pt>
                <c:pt idx="2">
                  <c:v>350358.98625999998</c:v>
                </c:pt>
                <c:pt idx="3">
                  <c:v>375620.03975</c:v>
                </c:pt>
                <c:pt idx="4">
                  <c:v>350680.17359999998</c:v>
                </c:pt>
                <c:pt idx="5">
                  <c:v>273355.64325999998</c:v>
                </c:pt>
                <c:pt idx="6">
                  <c:v>232999.99997999999</c:v>
                </c:pt>
                <c:pt idx="7">
                  <c:v>220821.18289</c:v>
                </c:pt>
                <c:pt idx="8">
                  <c:v>207410.40458999999</c:v>
                </c:pt>
                <c:pt idx="9">
                  <c:v>215037.89197</c:v>
                </c:pt>
                <c:pt idx="10">
                  <c:v>240500</c:v>
                </c:pt>
                <c:pt idx="11">
                  <c:v>258495.14144000001</c:v>
                </c:pt>
                <c:pt idx="12">
                  <c:v>274782.70048</c:v>
                </c:pt>
                <c:pt idx="13">
                  <c:v>283968.74992999999</c:v>
                </c:pt>
                <c:pt idx="14">
                  <c:v>292766.25857000001</c:v>
                </c:pt>
                <c:pt idx="15">
                  <c:v>301573.0785</c:v>
                </c:pt>
                <c:pt idx="16">
                  <c:v>308704.49747</c:v>
                </c:pt>
                <c:pt idx="17">
                  <c:v>333564.52867999999</c:v>
                </c:pt>
                <c:pt idx="18">
                  <c:v>370638.94644999999</c:v>
                </c:pt>
                <c:pt idx="19">
                  <c:v>403590.70713</c:v>
                </c:pt>
                <c:pt idx="20">
                  <c:v>400000</c:v>
                </c:pt>
              </c:numCache>
            </c:numRef>
          </c:val>
          <c:smooth val="1"/>
          <c:extLst>
            <c:ext xmlns:c16="http://schemas.microsoft.com/office/drawing/2014/chart" uri="{C3380CC4-5D6E-409C-BE32-E72D297353CC}">
              <c16:uniqueId val="{00000000-8AA0-4B7D-B219-82F01BBDD1FA}"/>
            </c:ext>
          </c:extLst>
        </c:ser>
        <c:ser>
          <c:idx val="0"/>
          <c:order val="1"/>
          <c:tx>
            <c:strRef>
              <c:f>Volusia!$E$12</c:f>
              <c:strCache>
                <c:ptCount val="1"/>
                <c:pt idx="0">
                  <c:v>Volusia County</c:v>
                </c:pt>
              </c:strCache>
            </c:strRef>
          </c:tx>
          <c:spPr>
            <a:ln>
              <a:solidFill>
                <a:schemeClr val="tx2"/>
              </a:solidFill>
            </a:ln>
          </c:spPr>
          <c:marker>
            <c:symbol val="circle"/>
            <c:size val="7"/>
            <c:spPr>
              <a:solidFill>
                <a:srgbClr val="023366"/>
              </a:solidFill>
              <a:ln>
                <a:noFill/>
              </a:ln>
            </c:spPr>
          </c:marker>
          <c:cat>
            <c:strRef>
              <c:f>Volusia!$C$13:$C$33</c:f>
              <c:strCache>
                <c:ptCount val="21"/>
                <c:pt idx="0">
                  <c:v>2003</c:v>
                </c:pt>
                <c:pt idx="2">
                  <c:v>2005</c:v>
                </c:pt>
                <c:pt idx="4">
                  <c:v>2007</c:v>
                </c:pt>
                <c:pt idx="6">
                  <c:v>2009</c:v>
                </c:pt>
                <c:pt idx="8">
                  <c:v>2011</c:v>
                </c:pt>
                <c:pt idx="10">
                  <c:v>2013</c:v>
                </c:pt>
                <c:pt idx="12">
                  <c:v>2015</c:v>
                </c:pt>
                <c:pt idx="14">
                  <c:v>2017</c:v>
                </c:pt>
                <c:pt idx="16">
                  <c:v>2019</c:v>
                </c:pt>
                <c:pt idx="18">
                  <c:v>2021</c:v>
                </c:pt>
                <c:pt idx="20">
                  <c:v>2023 Q1-2</c:v>
                </c:pt>
              </c:strCache>
            </c:strRef>
          </c:cat>
          <c:val>
            <c:numRef>
              <c:f>Volusia!$E$13:$E$33</c:f>
              <c:numCache>
                <c:formatCode>"$"#,##0</c:formatCode>
                <c:ptCount val="21"/>
                <c:pt idx="0">
                  <c:v>214005.43476</c:v>
                </c:pt>
                <c:pt idx="1">
                  <c:v>240524.08679999999</c:v>
                </c:pt>
                <c:pt idx="2">
                  <c:v>293749.41123000003</c:v>
                </c:pt>
                <c:pt idx="3">
                  <c:v>327165.05462000001</c:v>
                </c:pt>
                <c:pt idx="4">
                  <c:v>292233.478</c:v>
                </c:pt>
                <c:pt idx="5">
                  <c:v>232134.23129</c:v>
                </c:pt>
                <c:pt idx="6">
                  <c:v>190636.36361999999</c:v>
                </c:pt>
                <c:pt idx="7">
                  <c:v>166657.49651999999</c:v>
                </c:pt>
                <c:pt idx="8">
                  <c:v>148150.28899</c:v>
                </c:pt>
                <c:pt idx="9">
                  <c:v>151713.85016999999</c:v>
                </c:pt>
                <c:pt idx="10">
                  <c:v>168870</c:v>
                </c:pt>
                <c:pt idx="11">
                  <c:v>185553.44310999999</c:v>
                </c:pt>
                <c:pt idx="12">
                  <c:v>201933.33338</c:v>
                </c:pt>
                <c:pt idx="13">
                  <c:v>217709.37494000001</c:v>
                </c:pt>
                <c:pt idx="14">
                  <c:v>234806.20147</c:v>
                </c:pt>
                <c:pt idx="15">
                  <c:v>253321.38594000001</c:v>
                </c:pt>
                <c:pt idx="16">
                  <c:v>266533.04655000003</c:v>
                </c:pt>
                <c:pt idx="17">
                  <c:v>286748.45448000001</c:v>
                </c:pt>
                <c:pt idx="18">
                  <c:v>315362.49073999998</c:v>
                </c:pt>
                <c:pt idx="19">
                  <c:v>351848.30878000002</c:v>
                </c:pt>
                <c:pt idx="20">
                  <c:v>330000</c:v>
                </c:pt>
              </c:numCache>
            </c:numRef>
          </c:val>
          <c:smooth val="1"/>
          <c:extLst xmlns:c15="http://schemas.microsoft.com/office/drawing/2012/chart">
            <c:ext xmlns:c16="http://schemas.microsoft.com/office/drawing/2014/chart" uri="{C3380CC4-5D6E-409C-BE32-E72D297353CC}">
              <c16:uniqueId val="{00000001-8AA0-4B7D-B219-82F01BBDD1FA}"/>
            </c:ext>
          </c:extLst>
        </c:ser>
        <c:dLbls>
          <c:showLegendKey val="0"/>
          <c:showVal val="0"/>
          <c:showCatName val="0"/>
          <c:showSerName val="0"/>
          <c:showPercent val="0"/>
          <c:showBubbleSize val="0"/>
        </c:dLbls>
        <c:marker val="1"/>
        <c:smooth val="0"/>
        <c:axId val="1456279568"/>
        <c:axId val="1096657616"/>
        <c:extLst/>
      </c:lineChart>
      <c:catAx>
        <c:axId val="1456279568"/>
        <c:scaling>
          <c:orientation val="minMax"/>
        </c:scaling>
        <c:delete val="0"/>
        <c:axPos val="b"/>
        <c:numFmt formatCode="General" sourceLinked="1"/>
        <c:majorTickMark val="none"/>
        <c:minorTickMark val="none"/>
        <c:tickLblPos val="nextTo"/>
        <c:crossAx val="1096657616"/>
        <c:crosses val="autoZero"/>
        <c:auto val="1"/>
        <c:lblAlgn val="ctr"/>
        <c:lblOffset val="100"/>
        <c:noMultiLvlLbl val="0"/>
      </c:catAx>
      <c:valAx>
        <c:axId val="1096657616"/>
        <c:scaling>
          <c:orientation val="minMax"/>
        </c:scaling>
        <c:delete val="0"/>
        <c:axPos val="l"/>
        <c:majorGridlines/>
        <c:numFmt formatCode="&quot;$&quot;#,##0" sourceLinked="1"/>
        <c:majorTickMark val="none"/>
        <c:minorTickMark val="none"/>
        <c:tickLblPos val="nextTo"/>
        <c:crossAx val="1456279568"/>
        <c:crosses val="autoZero"/>
        <c:crossBetween val="between"/>
      </c:valAx>
    </c:plotArea>
    <c:plotVisOnly val="1"/>
    <c:dispBlanksAs val="gap"/>
    <c:showDLblsOverMax val="0"/>
  </c:chart>
  <c:txPr>
    <a:bodyPr/>
    <a:lstStyle/>
    <a:p>
      <a:pPr>
        <a:defRPr sz="1100">
          <a:solidFill>
            <a:srgbClr val="000000"/>
          </a:solidFill>
          <a:latin typeface="Tw Cen MT" panose="020B0602020104020603"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2898023276249"/>
          <c:y val="3.57393204156711E-2"/>
          <c:w val="0.81944683480439684"/>
          <c:h val="0.77422704514876828"/>
        </c:manualLayout>
      </c:layout>
      <c:barChart>
        <c:barDir val="col"/>
        <c:grouping val="stacked"/>
        <c:varyColors val="0"/>
        <c:ser>
          <c:idx val="0"/>
          <c:order val="0"/>
          <c:tx>
            <c:strRef>
              <c:f>Graphs!$B$24</c:f>
              <c:strCache>
                <c:ptCount val="1"/>
                <c:pt idx="0">
                  <c:v>Cost Burdened (more than 30% of income for housing)</c:v>
                </c:pt>
              </c:strCache>
            </c:strRef>
          </c:tx>
          <c:spPr>
            <a:solidFill>
              <a:srgbClr val="023366"/>
            </a:solidFill>
            <a:ln>
              <a:noFill/>
            </a:ln>
            <a:effectLst/>
          </c:spPr>
          <c:invertIfNegative val="0"/>
          <c:dLbls>
            <c:dLbl>
              <c:idx val="3"/>
              <c:layout>
                <c:manualLayout>
                  <c:x val="5.2431511338314328E-2"/>
                  <c:y val="-5.3793808332661008E-2"/>
                </c:manualLayout>
              </c:layout>
              <c:spPr>
                <a:noFill/>
                <a:ln>
                  <a:noFill/>
                </a:ln>
                <a:effectLst/>
              </c:spPr>
              <c:txPr>
                <a:bodyPr rot="0" spcFirstLastPara="1" vertOverflow="ellipsis" vert="horz" wrap="square" anchor="ctr" anchorCtr="1"/>
                <a:lstStyle/>
                <a:p>
                  <a:pPr>
                    <a:defRPr sz="1050" b="1" i="0" u="none" strike="noStrike" kern="1200" baseline="0">
                      <a:solidFill>
                        <a:srgbClr val="080808"/>
                      </a:solidFill>
                      <a:latin typeface="Tw Cen MT" panose="020B0602020104020603"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76-4CF6-8360-5F1C2D3E6DC7}"/>
                </c:ext>
              </c:extLst>
            </c:dLbl>
            <c:dLbl>
              <c:idx val="7"/>
              <c:layout>
                <c:manualLayout>
                  <c:x val="6.4507846205945976E-2"/>
                  <c:y val="-6.1862879582560044E-2"/>
                </c:manualLayout>
              </c:layout>
              <c:spPr>
                <a:noFill/>
                <a:ln>
                  <a:noFill/>
                </a:ln>
                <a:effectLst/>
              </c:spPr>
              <c:txPr>
                <a:bodyPr rot="0" spcFirstLastPara="1" vertOverflow="ellipsis" vert="horz" wrap="square" anchor="ctr" anchorCtr="1"/>
                <a:lstStyle/>
                <a:p>
                  <a:pPr>
                    <a:defRPr sz="1050" b="1" i="0" u="none" strike="noStrike" kern="1200" baseline="0">
                      <a:solidFill>
                        <a:srgbClr val="080808"/>
                      </a:solidFill>
                      <a:latin typeface="Tw Cen MT" panose="020B0602020104020603"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76-4CF6-8360-5F1C2D3E6DC7}"/>
                </c:ext>
              </c:extLst>
            </c:dLbl>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Tw Cen MT" panose="020B06020201040206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80808"/>
                      </a:solidFill>
                      <a:round/>
                    </a:ln>
                    <a:effectLst/>
                  </c:spPr>
                </c15:leaderLines>
              </c:ext>
            </c:extLst>
          </c:dLbls>
          <c:cat>
            <c:multiLvlStrRef>
              <c:f>(Graphs!$A$13:$B$16,Graphs!$A$18:$B$21)</c:f>
              <c:multiLvlStrCache>
                <c:ptCount val="8"/>
                <c:lvl>
                  <c:pt idx="0">
                    <c:v>0-50% AMI</c:v>
                  </c:pt>
                  <c:pt idx="1">
                    <c:v>50.01-80% AMI</c:v>
                  </c:pt>
                  <c:pt idx="2">
                    <c:v>80-120% AMI</c:v>
                  </c:pt>
                  <c:pt idx="3">
                    <c:v>Above 120% AMI</c:v>
                  </c:pt>
                  <c:pt idx="4">
                    <c:v>0-50% AMI</c:v>
                  </c:pt>
                  <c:pt idx="5">
                    <c:v>50.01-80% AMI</c:v>
                  </c:pt>
                  <c:pt idx="6">
                    <c:v>80-120% AMI</c:v>
                  </c:pt>
                  <c:pt idx="7">
                    <c:v>Above 120% AMI</c:v>
                  </c:pt>
                </c:lvl>
                <c:lvl>
                  <c:pt idx="0">
                    <c:v>Owner</c:v>
                  </c:pt>
                  <c:pt idx="4">
                    <c:v>Renter</c:v>
                  </c:pt>
                </c:lvl>
              </c:multiLvlStrCache>
            </c:multiLvlStrRef>
          </c:cat>
          <c:val>
            <c:numRef>
              <c:f>(Graphs!$C$6:$C$9,Graphs!$G$6:$G$9)</c:f>
              <c:numCache>
                <c:formatCode>_(* #,##0_);_(* \(#,##0\);_(* "-"??_);_(@_)</c:formatCode>
                <c:ptCount val="8"/>
                <c:pt idx="0">
                  <c:v>20341</c:v>
                </c:pt>
                <c:pt idx="1">
                  <c:v>11752</c:v>
                </c:pt>
                <c:pt idx="2">
                  <c:v>8163</c:v>
                </c:pt>
                <c:pt idx="3">
                  <c:v>2162</c:v>
                </c:pt>
                <c:pt idx="4">
                  <c:v>17600</c:v>
                </c:pt>
                <c:pt idx="5">
                  <c:v>8143</c:v>
                </c:pt>
                <c:pt idx="6">
                  <c:v>6702</c:v>
                </c:pt>
                <c:pt idx="7">
                  <c:v>1209</c:v>
                </c:pt>
              </c:numCache>
            </c:numRef>
          </c:val>
          <c:extLst>
            <c:ext xmlns:c16="http://schemas.microsoft.com/office/drawing/2014/chart" uri="{C3380CC4-5D6E-409C-BE32-E72D297353CC}">
              <c16:uniqueId val="{00000000-A676-4CF6-8360-5F1C2D3E6DC7}"/>
            </c:ext>
          </c:extLst>
        </c:ser>
        <c:ser>
          <c:idx val="1"/>
          <c:order val="1"/>
          <c:tx>
            <c:strRef>
              <c:f>Graphs!$B$25</c:f>
              <c:strCache>
                <c:ptCount val="1"/>
                <c:pt idx="0">
                  <c:v>Not Cost Burdened</c:v>
                </c:pt>
              </c:strCache>
            </c:strRef>
          </c:tx>
          <c:spPr>
            <a:solidFill>
              <a:srgbClr val="77797D"/>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Tw Cen MT" panose="020B06020201040206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ysClr val="windowText" lastClr="000000"/>
                      </a:solidFill>
                      <a:round/>
                    </a:ln>
                    <a:effectLst/>
                  </c:spPr>
                </c15:leaderLines>
              </c:ext>
            </c:extLst>
          </c:dLbls>
          <c:cat>
            <c:multiLvlStrRef>
              <c:f>(Graphs!$A$13:$B$16,Graphs!$A$18:$B$21)</c:f>
              <c:multiLvlStrCache>
                <c:ptCount val="8"/>
                <c:lvl>
                  <c:pt idx="0">
                    <c:v>0-50% AMI</c:v>
                  </c:pt>
                  <c:pt idx="1">
                    <c:v>50.01-80% AMI</c:v>
                  </c:pt>
                  <c:pt idx="2">
                    <c:v>80-120% AMI</c:v>
                  </c:pt>
                  <c:pt idx="3">
                    <c:v>Above 120% AMI</c:v>
                  </c:pt>
                  <c:pt idx="4">
                    <c:v>0-50% AMI</c:v>
                  </c:pt>
                  <c:pt idx="5">
                    <c:v>50.01-80% AMI</c:v>
                  </c:pt>
                  <c:pt idx="6">
                    <c:v>80-120% AMI</c:v>
                  </c:pt>
                  <c:pt idx="7">
                    <c:v>Above 120% AMI</c:v>
                  </c:pt>
                </c:lvl>
                <c:lvl>
                  <c:pt idx="0">
                    <c:v>Owner</c:v>
                  </c:pt>
                  <c:pt idx="4">
                    <c:v>Renter</c:v>
                  </c:pt>
                </c:lvl>
              </c:multiLvlStrCache>
            </c:multiLvlStrRef>
          </c:cat>
          <c:val>
            <c:numRef>
              <c:f>(Graphs!$E$6:$E$9,Graphs!$I$6:$I$9)</c:f>
              <c:numCache>
                <c:formatCode>_(* #,##0_);_(* \(#,##0\);_(* "-"??_);_(@_)</c:formatCode>
                <c:ptCount val="8"/>
                <c:pt idx="0">
                  <c:v>11503</c:v>
                </c:pt>
                <c:pt idx="1">
                  <c:v>17064</c:v>
                </c:pt>
                <c:pt idx="2">
                  <c:v>29155</c:v>
                </c:pt>
                <c:pt idx="3">
                  <c:v>77055</c:v>
                </c:pt>
                <c:pt idx="4">
                  <c:v>4271</c:v>
                </c:pt>
                <c:pt idx="5">
                  <c:v>3298</c:v>
                </c:pt>
                <c:pt idx="6">
                  <c:v>8388</c:v>
                </c:pt>
                <c:pt idx="7">
                  <c:v>15065</c:v>
                </c:pt>
              </c:numCache>
            </c:numRef>
          </c:val>
          <c:extLst>
            <c:ext xmlns:c16="http://schemas.microsoft.com/office/drawing/2014/chart" uri="{C3380CC4-5D6E-409C-BE32-E72D297353CC}">
              <c16:uniqueId val="{00000001-A676-4CF6-8360-5F1C2D3E6DC7}"/>
            </c:ext>
          </c:extLst>
        </c:ser>
        <c:dLbls>
          <c:dLblPos val="inEnd"/>
          <c:showLegendKey val="0"/>
          <c:showVal val="1"/>
          <c:showCatName val="0"/>
          <c:showSerName val="0"/>
          <c:showPercent val="0"/>
          <c:showBubbleSize val="0"/>
        </c:dLbls>
        <c:gapWidth val="80"/>
        <c:overlap val="100"/>
        <c:axId val="-2055351264"/>
        <c:axId val="-2055346448"/>
      </c:barChart>
      <c:catAx>
        <c:axId val="-205535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crossAx val="-2055346448"/>
        <c:crosses val="autoZero"/>
        <c:auto val="1"/>
        <c:lblAlgn val="ctr"/>
        <c:lblOffset val="100"/>
        <c:noMultiLvlLbl val="0"/>
      </c:catAx>
      <c:valAx>
        <c:axId val="-2055346448"/>
        <c:scaling>
          <c:orientation val="minMax"/>
          <c:max val="8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r>
                  <a:rPr lang="en-US" sz="1100"/>
                  <a:t>Households</a:t>
                </a:r>
              </a:p>
            </c:rich>
          </c:tx>
          <c:layout>
            <c:manualLayout>
              <c:xMode val="edge"/>
              <c:yMode val="edge"/>
              <c:x val="2.3712139989316115E-2"/>
              <c:y val="0.358638792247752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crossAx val="-20553512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Tw Cen MT" panose="020B06020201040206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99326882264556E-2"/>
          <c:y val="4.3609492447316642E-2"/>
          <c:w val="0.81959706917656194"/>
          <c:h val="0.83255203561431479"/>
        </c:manualLayout>
      </c:layout>
      <c:lineChart>
        <c:grouping val="standard"/>
        <c:varyColors val="0"/>
        <c:ser>
          <c:idx val="0"/>
          <c:order val="0"/>
          <c:tx>
            <c:strRef>
              <c:f>Volusia!$A$5</c:f>
              <c:strCache>
                <c:ptCount val="1"/>
                <c:pt idx="0">
                  <c:v>eviction</c:v>
                </c:pt>
              </c:strCache>
            </c:strRef>
          </c:tx>
          <c:spPr>
            <a:ln w="28575" cap="rnd">
              <a:solidFill>
                <a:srgbClr val="002060"/>
              </a:solidFill>
              <a:round/>
            </a:ln>
            <a:effectLst/>
          </c:spPr>
          <c:marker>
            <c:symbol val="circle"/>
            <c:size val="7"/>
            <c:spPr>
              <a:solidFill>
                <a:srgbClr val="002060"/>
              </a:solidFill>
              <a:ln w="9525">
                <a:solidFill>
                  <a:srgbClr val="002060"/>
                </a:solidFill>
              </a:ln>
              <a:effectLst/>
            </c:spPr>
          </c:marker>
          <c:cat>
            <c:multiLvlStrRef>
              <c:f>Volusia!$B$3:$U$4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c:v>
                  </c:pt>
                  <c:pt idx="4">
                    <c:v>2020</c:v>
                  </c:pt>
                  <c:pt idx="8">
                    <c:v>2021</c:v>
                  </c:pt>
                  <c:pt idx="12">
                    <c:v>2022</c:v>
                  </c:pt>
                  <c:pt idx="16">
                    <c:v>2023</c:v>
                  </c:pt>
                </c:lvl>
              </c:multiLvlStrCache>
            </c:multiLvlStrRef>
          </c:cat>
          <c:val>
            <c:numRef>
              <c:f>Volusia!$B$5:$U$5</c:f>
              <c:numCache>
                <c:formatCode>_(* #,##0_);_(* \(#,##0\);_(* "-"??_);_(@_)</c:formatCode>
                <c:ptCount val="20"/>
                <c:pt idx="0">
                  <c:v>735</c:v>
                </c:pt>
                <c:pt idx="1">
                  <c:v>668</c:v>
                </c:pt>
                <c:pt idx="2">
                  <c:v>904</c:v>
                </c:pt>
                <c:pt idx="3">
                  <c:v>762</c:v>
                </c:pt>
                <c:pt idx="4">
                  <c:v>671</c:v>
                </c:pt>
                <c:pt idx="5">
                  <c:v>217</c:v>
                </c:pt>
                <c:pt idx="6">
                  <c:v>522</c:v>
                </c:pt>
                <c:pt idx="7">
                  <c:v>707</c:v>
                </c:pt>
                <c:pt idx="8">
                  <c:v>677</c:v>
                </c:pt>
                <c:pt idx="9">
                  <c:v>487</c:v>
                </c:pt>
                <c:pt idx="10">
                  <c:v>658</c:v>
                </c:pt>
                <c:pt idx="11">
                  <c:v>760</c:v>
                </c:pt>
                <c:pt idx="12">
                  <c:v>746</c:v>
                </c:pt>
                <c:pt idx="13">
                  <c:v>919</c:v>
                </c:pt>
                <c:pt idx="14">
                  <c:v>1019</c:v>
                </c:pt>
                <c:pt idx="15">
                  <c:v>922</c:v>
                </c:pt>
                <c:pt idx="16">
                  <c:v>813</c:v>
                </c:pt>
                <c:pt idx="17">
                  <c:v>957</c:v>
                </c:pt>
                <c:pt idx="18">
                  <c:v>996</c:v>
                </c:pt>
                <c:pt idx="19">
                  <c:v>897</c:v>
                </c:pt>
              </c:numCache>
            </c:numRef>
          </c:val>
          <c:smooth val="1"/>
          <c:extLst>
            <c:ext xmlns:c16="http://schemas.microsoft.com/office/drawing/2014/chart" uri="{C3380CC4-5D6E-409C-BE32-E72D297353CC}">
              <c16:uniqueId val="{00000000-9BD3-4C5A-AAA7-DC995B3C1726}"/>
            </c:ext>
          </c:extLst>
        </c:ser>
        <c:ser>
          <c:idx val="1"/>
          <c:order val="1"/>
          <c:tx>
            <c:strRef>
              <c:f>Volusia!$A$6</c:f>
              <c:strCache>
                <c:ptCount val="1"/>
                <c:pt idx="0">
                  <c:v>foreclosure</c:v>
                </c:pt>
              </c:strCache>
            </c:strRef>
          </c:tx>
          <c:spPr>
            <a:ln w="28575" cap="rnd">
              <a:solidFill>
                <a:schemeClr val="accent1">
                  <a:lumMod val="60000"/>
                  <a:lumOff val="40000"/>
                </a:schemeClr>
              </a:solidFill>
              <a:round/>
            </a:ln>
            <a:effectLst/>
          </c:spPr>
          <c:marker>
            <c:symbol val="circle"/>
            <c:size val="7"/>
            <c:spPr>
              <a:solidFill>
                <a:schemeClr val="accent1">
                  <a:lumMod val="60000"/>
                  <a:lumOff val="40000"/>
                </a:schemeClr>
              </a:solidFill>
              <a:ln w="9525">
                <a:solidFill>
                  <a:schemeClr val="accent1">
                    <a:lumMod val="60000"/>
                    <a:lumOff val="40000"/>
                  </a:schemeClr>
                </a:solidFill>
              </a:ln>
              <a:effectLst/>
            </c:spPr>
          </c:marker>
          <c:cat>
            <c:multiLvlStrRef>
              <c:f>Volusia!$B$3:$U$4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c:v>
                  </c:pt>
                  <c:pt idx="4">
                    <c:v>2020</c:v>
                  </c:pt>
                  <c:pt idx="8">
                    <c:v>2021</c:v>
                  </c:pt>
                  <c:pt idx="12">
                    <c:v>2022</c:v>
                  </c:pt>
                  <c:pt idx="16">
                    <c:v>2023</c:v>
                  </c:pt>
                </c:lvl>
              </c:multiLvlStrCache>
            </c:multiLvlStrRef>
          </c:cat>
          <c:val>
            <c:numRef>
              <c:f>Volusia!$B$6:$U$6</c:f>
              <c:numCache>
                <c:formatCode>_(* #,##0_);_(* \(#,##0\);_(* "-"??_);_(@_)</c:formatCode>
                <c:ptCount val="20"/>
                <c:pt idx="0">
                  <c:v>326</c:v>
                </c:pt>
                <c:pt idx="1">
                  <c:v>278</c:v>
                </c:pt>
                <c:pt idx="2">
                  <c:v>240</c:v>
                </c:pt>
                <c:pt idx="3">
                  <c:v>251</c:v>
                </c:pt>
                <c:pt idx="4">
                  <c:v>199</c:v>
                </c:pt>
                <c:pt idx="5">
                  <c:v>12</c:v>
                </c:pt>
                <c:pt idx="6">
                  <c:v>74</c:v>
                </c:pt>
                <c:pt idx="7">
                  <c:v>54</c:v>
                </c:pt>
                <c:pt idx="8">
                  <c:v>52</c:v>
                </c:pt>
                <c:pt idx="9">
                  <c:v>43</c:v>
                </c:pt>
                <c:pt idx="10">
                  <c:v>83</c:v>
                </c:pt>
                <c:pt idx="11">
                  <c:v>105</c:v>
                </c:pt>
                <c:pt idx="12">
                  <c:v>163</c:v>
                </c:pt>
                <c:pt idx="13">
                  <c:v>196</c:v>
                </c:pt>
                <c:pt idx="14">
                  <c:v>165</c:v>
                </c:pt>
                <c:pt idx="15">
                  <c:v>59</c:v>
                </c:pt>
                <c:pt idx="16">
                  <c:v>82</c:v>
                </c:pt>
                <c:pt idx="17">
                  <c:v>190</c:v>
                </c:pt>
                <c:pt idx="18">
                  <c:v>206</c:v>
                </c:pt>
                <c:pt idx="19">
                  <c:v>162</c:v>
                </c:pt>
              </c:numCache>
            </c:numRef>
          </c:val>
          <c:smooth val="0"/>
          <c:extLst>
            <c:ext xmlns:c16="http://schemas.microsoft.com/office/drawing/2014/chart" uri="{C3380CC4-5D6E-409C-BE32-E72D297353CC}">
              <c16:uniqueId val="{00000001-9BD3-4C5A-AAA7-DC995B3C1726}"/>
            </c:ext>
          </c:extLst>
        </c:ser>
        <c:dLbls>
          <c:showLegendKey val="0"/>
          <c:showVal val="0"/>
          <c:showCatName val="0"/>
          <c:showSerName val="0"/>
          <c:showPercent val="0"/>
          <c:showBubbleSize val="0"/>
        </c:dLbls>
        <c:marker val="1"/>
        <c:smooth val="0"/>
        <c:axId val="1527496463"/>
        <c:axId val="1527494063"/>
      </c:lineChart>
      <c:catAx>
        <c:axId val="152749646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w Cen MT" panose="020B0602020104020603" pitchFamily="34" charset="0"/>
                <a:ea typeface="+mn-ea"/>
                <a:cs typeface="+mn-cs"/>
              </a:defRPr>
            </a:pPr>
            <a:endParaRPr lang="en-US"/>
          </a:p>
        </c:txPr>
        <c:crossAx val="1527494063"/>
        <c:crosses val="autoZero"/>
        <c:auto val="1"/>
        <c:lblAlgn val="ctr"/>
        <c:lblOffset val="100"/>
        <c:noMultiLvlLbl val="0"/>
      </c:catAx>
      <c:valAx>
        <c:axId val="152749406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w Cen MT" panose="020B0602020104020603" pitchFamily="34" charset="0"/>
                <a:ea typeface="+mn-ea"/>
                <a:cs typeface="+mn-cs"/>
              </a:defRPr>
            </a:pPr>
            <a:endParaRPr lang="en-US"/>
          </a:p>
        </c:txPr>
        <c:crossAx val="1527496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Tw Cen MT" panose="020B0602020104020603"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C9BD3-A379-422F-8FED-8B6CAEE5E50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984116C9-7CB8-4743-8FBA-68A8BA0D0389}">
      <dgm:prSet phldrT="[Text]" custT="1"/>
      <dgm:spPr/>
      <dgm:t>
        <a:bodyPr/>
        <a:lstStyle/>
        <a:p>
          <a:pPr>
            <a:spcBef>
              <a:spcPts val="0"/>
            </a:spcBef>
            <a:spcAft>
              <a:spcPts val="600"/>
            </a:spcAft>
          </a:pPr>
          <a:r>
            <a:rPr lang="en-US" sz="2000" b="1" dirty="0">
              <a:latin typeface="Tw Cen MT" panose="020B0602020104020603" pitchFamily="34" charset="0"/>
            </a:rPr>
            <a:t>$600-799</a:t>
          </a:r>
        </a:p>
      </dgm:t>
    </dgm:pt>
    <dgm:pt modelId="{56551181-2879-4D1F-BE7F-DAEAD636B83A}" type="parTrans" cxnId="{049AA3C6-CC47-43B7-B0F1-8AE966C7B71D}">
      <dgm:prSet/>
      <dgm:spPr/>
      <dgm:t>
        <a:bodyPr/>
        <a:lstStyle/>
        <a:p>
          <a:pPr>
            <a:spcBef>
              <a:spcPts val="0"/>
            </a:spcBef>
            <a:spcAft>
              <a:spcPts val="600"/>
            </a:spcAft>
          </a:pPr>
          <a:endParaRPr lang="en-US">
            <a:latin typeface="Tw Cen MT" panose="020B0602020104020603" pitchFamily="34" charset="0"/>
          </a:endParaRPr>
        </a:p>
      </dgm:t>
    </dgm:pt>
    <dgm:pt modelId="{E2EFE677-5A73-472D-9604-E8EE162B7721}" type="sibTrans" cxnId="{049AA3C6-CC47-43B7-B0F1-8AE966C7B71D}">
      <dgm:prSet/>
      <dgm:spPr/>
      <dgm:t>
        <a:bodyPr/>
        <a:lstStyle/>
        <a:p>
          <a:pPr>
            <a:spcBef>
              <a:spcPts val="0"/>
            </a:spcBef>
            <a:spcAft>
              <a:spcPts val="600"/>
            </a:spcAft>
          </a:pPr>
          <a:endParaRPr lang="en-US">
            <a:latin typeface="Tw Cen MT" panose="020B0602020104020603" pitchFamily="34" charset="0"/>
          </a:endParaRPr>
        </a:p>
      </dgm:t>
    </dgm:pt>
    <dgm:pt modelId="{930452E1-293A-4804-9AD2-E53B94608D56}">
      <dgm:prSet phldrT="[Text]" custT="1"/>
      <dgm:spPr/>
      <dgm:t>
        <a:bodyPr/>
        <a:lstStyle/>
        <a:p>
          <a:pPr>
            <a:spcBef>
              <a:spcPts val="0"/>
            </a:spcBef>
            <a:spcAft>
              <a:spcPts val="600"/>
            </a:spcAft>
          </a:pPr>
          <a:r>
            <a:rPr lang="en-US" sz="2000" b="1" dirty="0">
              <a:latin typeface="Tw Cen MT" panose="020B0602020104020603" pitchFamily="34" charset="0"/>
            </a:rPr>
            <a:t>$800-999</a:t>
          </a:r>
        </a:p>
      </dgm:t>
    </dgm:pt>
    <dgm:pt modelId="{E210C1DE-4672-44F1-907C-D04B45F94A6B}" type="parTrans" cxnId="{D8B37D46-47F6-4E21-8D2F-31EA09D0AB6C}">
      <dgm:prSet/>
      <dgm:spPr/>
      <dgm:t>
        <a:bodyPr/>
        <a:lstStyle/>
        <a:p>
          <a:pPr>
            <a:spcBef>
              <a:spcPts val="0"/>
            </a:spcBef>
            <a:spcAft>
              <a:spcPts val="600"/>
            </a:spcAft>
          </a:pPr>
          <a:endParaRPr lang="en-US">
            <a:latin typeface="Tw Cen MT" panose="020B0602020104020603" pitchFamily="34" charset="0"/>
          </a:endParaRPr>
        </a:p>
      </dgm:t>
    </dgm:pt>
    <dgm:pt modelId="{D290115E-DB80-4D4E-BA00-6031E90A2C43}" type="sibTrans" cxnId="{D8B37D46-47F6-4E21-8D2F-31EA09D0AB6C}">
      <dgm:prSet/>
      <dgm:spPr/>
      <dgm:t>
        <a:bodyPr/>
        <a:lstStyle/>
        <a:p>
          <a:pPr>
            <a:spcBef>
              <a:spcPts val="0"/>
            </a:spcBef>
            <a:spcAft>
              <a:spcPts val="600"/>
            </a:spcAft>
          </a:pPr>
          <a:endParaRPr lang="en-US">
            <a:latin typeface="Tw Cen MT" panose="020B0602020104020603" pitchFamily="34" charset="0"/>
          </a:endParaRPr>
        </a:p>
      </dgm:t>
    </dgm:pt>
    <dgm:pt modelId="{4F795D33-588E-4F04-A4A9-549DB1C8E26C}">
      <dgm:prSet phldrT="[Text]" custT="1"/>
      <dgm:spPr/>
      <dgm:t>
        <a:bodyPr/>
        <a:lstStyle/>
        <a:p>
          <a:pPr>
            <a:spcBef>
              <a:spcPts val="0"/>
            </a:spcBef>
            <a:spcAft>
              <a:spcPts val="600"/>
            </a:spcAft>
          </a:pPr>
          <a:r>
            <a:rPr lang="en-US" sz="2000" b="1" dirty="0">
              <a:latin typeface="Tw Cen MT" panose="020B0602020104020603" pitchFamily="34" charset="0"/>
            </a:rPr>
            <a:t>$1,000-1,200</a:t>
          </a:r>
        </a:p>
      </dgm:t>
    </dgm:pt>
    <dgm:pt modelId="{CFFAE9E9-E51E-4DE2-82F4-C806E357DD59}" type="parTrans" cxnId="{FAAB645D-EE31-46F0-98EB-56CF33042DF1}">
      <dgm:prSet/>
      <dgm:spPr/>
      <dgm:t>
        <a:bodyPr/>
        <a:lstStyle/>
        <a:p>
          <a:pPr>
            <a:spcBef>
              <a:spcPts val="0"/>
            </a:spcBef>
            <a:spcAft>
              <a:spcPts val="600"/>
            </a:spcAft>
          </a:pPr>
          <a:endParaRPr lang="en-US">
            <a:latin typeface="Tw Cen MT" panose="020B0602020104020603" pitchFamily="34" charset="0"/>
          </a:endParaRPr>
        </a:p>
      </dgm:t>
    </dgm:pt>
    <dgm:pt modelId="{A7405A77-B610-4D58-B9F8-618D507318BE}" type="sibTrans" cxnId="{FAAB645D-EE31-46F0-98EB-56CF33042DF1}">
      <dgm:prSet/>
      <dgm:spPr/>
      <dgm:t>
        <a:bodyPr/>
        <a:lstStyle/>
        <a:p>
          <a:pPr>
            <a:spcBef>
              <a:spcPts val="0"/>
            </a:spcBef>
            <a:spcAft>
              <a:spcPts val="600"/>
            </a:spcAft>
          </a:pPr>
          <a:endParaRPr lang="en-US">
            <a:latin typeface="Tw Cen MT" panose="020B0602020104020603" pitchFamily="34" charset="0"/>
          </a:endParaRPr>
        </a:p>
      </dgm:t>
    </dgm:pt>
    <dgm:pt modelId="{C6EDDA3E-E1C1-43B1-BE1B-03084F584BD4}">
      <dgm:prSet/>
      <dgm:spPr/>
      <dgm:t>
        <a:bodyPr/>
        <a:lstStyle/>
        <a:p>
          <a:pPr>
            <a:spcBef>
              <a:spcPts val="0"/>
            </a:spcBef>
            <a:spcAft>
              <a:spcPts val="600"/>
            </a:spcAft>
          </a:pPr>
          <a:r>
            <a:rPr lang="en-US" b="0" i="0" u="none">
              <a:latin typeface="Tw Cen MT" panose="020B0602020104020603" pitchFamily="34" charset="0"/>
            </a:rPr>
            <a:t>Auto Techs and Mechanics</a:t>
          </a:r>
          <a:endParaRPr lang="en-US" b="1" dirty="0">
            <a:latin typeface="Tw Cen MT" panose="020B0602020104020603" pitchFamily="34" charset="0"/>
          </a:endParaRPr>
        </a:p>
      </dgm:t>
    </dgm:pt>
    <dgm:pt modelId="{F662D252-A01A-4E35-8A7D-1669BA582145}" type="parTrans" cxnId="{5E4BA327-8890-447A-A1C0-57B1187DBA61}">
      <dgm:prSet/>
      <dgm:spPr/>
      <dgm:t>
        <a:bodyPr/>
        <a:lstStyle/>
        <a:p>
          <a:pPr>
            <a:spcBef>
              <a:spcPts val="0"/>
            </a:spcBef>
            <a:spcAft>
              <a:spcPts val="600"/>
            </a:spcAft>
          </a:pPr>
          <a:endParaRPr lang="en-US">
            <a:latin typeface="Tw Cen MT" panose="020B0602020104020603" pitchFamily="34" charset="0"/>
          </a:endParaRPr>
        </a:p>
      </dgm:t>
    </dgm:pt>
    <dgm:pt modelId="{74EF5025-7093-4770-BF7A-FA7D8F8ADD92}" type="sibTrans" cxnId="{5E4BA327-8890-447A-A1C0-57B1187DBA61}">
      <dgm:prSet/>
      <dgm:spPr/>
      <dgm:t>
        <a:bodyPr/>
        <a:lstStyle/>
        <a:p>
          <a:pPr>
            <a:spcBef>
              <a:spcPts val="0"/>
            </a:spcBef>
            <a:spcAft>
              <a:spcPts val="600"/>
            </a:spcAft>
          </a:pPr>
          <a:endParaRPr lang="en-US">
            <a:latin typeface="Tw Cen MT" panose="020B0602020104020603" pitchFamily="34" charset="0"/>
          </a:endParaRPr>
        </a:p>
      </dgm:t>
    </dgm:pt>
    <dgm:pt modelId="{E346D9E4-7AFF-F44A-827B-D11B4486C98E}">
      <dgm:prSet/>
      <dgm:spPr/>
      <dgm:t>
        <a:bodyPr/>
        <a:lstStyle/>
        <a:p>
          <a:pPr>
            <a:spcBef>
              <a:spcPts val="0"/>
            </a:spcBef>
            <a:spcAft>
              <a:spcPts val="600"/>
            </a:spcAft>
          </a:pPr>
          <a:r>
            <a:rPr lang="en-US" b="0" i="0" u="none">
              <a:latin typeface="Tw Cen MT" panose="020B0602020104020603" pitchFamily="34" charset="0"/>
            </a:rPr>
            <a:t>Construction Laborers</a:t>
          </a:r>
          <a:endParaRPr lang="en-US" dirty="0">
            <a:latin typeface="Tw Cen MT" panose="020B0602020104020603" pitchFamily="34" charset="0"/>
          </a:endParaRPr>
        </a:p>
      </dgm:t>
    </dgm:pt>
    <dgm:pt modelId="{ADF4136B-B7DA-2F48-97F6-DCD318258E48}" type="parTrans" cxnId="{C358D8AC-BD2E-9343-9AB3-23D97201AAFA}">
      <dgm:prSet/>
      <dgm:spPr/>
      <dgm:t>
        <a:bodyPr/>
        <a:lstStyle/>
        <a:p>
          <a:pPr>
            <a:spcBef>
              <a:spcPts val="0"/>
            </a:spcBef>
            <a:spcAft>
              <a:spcPts val="600"/>
            </a:spcAft>
          </a:pPr>
          <a:endParaRPr lang="en-US">
            <a:latin typeface="Tw Cen MT" panose="020B0602020104020603" pitchFamily="34" charset="0"/>
          </a:endParaRPr>
        </a:p>
      </dgm:t>
    </dgm:pt>
    <dgm:pt modelId="{90388B89-FF32-3143-9C0D-00005C69A88D}" type="sibTrans" cxnId="{C358D8AC-BD2E-9343-9AB3-23D97201AAFA}">
      <dgm:prSet/>
      <dgm:spPr/>
      <dgm:t>
        <a:bodyPr/>
        <a:lstStyle/>
        <a:p>
          <a:pPr>
            <a:spcBef>
              <a:spcPts val="0"/>
            </a:spcBef>
            <a:spcAft>
              <a:spcPts val="600"/>
            </a:spcAft>
          </a:pPr>
          <a:endParaRPr lang="en-US">
            <a:latin typeface="Tw Cen MT" panose="020B0602020104020603" pitchFamily="34" charset="0"/>
          </a:endParaRPr>
        </a:p>
      </dgm:t>
    </dgm:pt>
    <dgm:pt modelId="{A46A3656-D58B-4104-AD77-164E8FD6B3BE}">
      <dgm:prSet/>
      <dgm:spPr/>
      <dgm:t>
        <a:bodyPr/>
        <a:lstStyle/>
        <a:p>
          <a:pPr>
            <a:spcBef>
              <a:spcPts val="0"/>
            </a:spcBef>
            <a:spcAft>
              <a:spcPts val="600"/>
            </a:spcAft>
          </a:pPr>
          <a:r>
            <a:rPr lang="en-US" b="0" i="0" u="none">
              <a:latin typeface="Tw Cen MT" panose="020B0602020104020603" pitchFamily="34" charset="0"/>
            </a:rPr>
            <a:t>Bartenders</a:t>
          </a:r>
          <a:endParaRPr lang="en-US" b="1" i="0" dirty="0">
            <a:latin typeface="Tw Cen MT" panose="020B0602020104020603" pitchFamily="34" charset="0"/>
          </a:endParaRPr>
        </a:p>
      </dgm:t>
    </dgm:pt>
    <dgm:pt modelId="{D96F2B39-CAAF-4805-83E2-41DA58483F62}" type="parTrans" cxnId="{6D9A2159-50AD-43A9-8F66-B5975500B1A9}">
      <dgm:prSet/>
      <dgm:spPr/>
      <dgm:t>
        <a:bodyPr/>
        <a:lstStyle/>
        <a:p>
          <a:pPr>
            <a:spcAft>
              <a:spcPts val="600"/>
            </a:spcAft>
          </a:pPr>
          <a:endParaRPr lang="en-US">
            <a:latin typeface="Tw Cen MT" panose="020B0602020104020603" pitchFamily="34" charset="0"/>
          </a:endParaRPr>
        </a:p>
      </dgm:t>
    </dgm:pt>
    <dgm:pt modelId="{35D13E60-C53F-48E1-8A0F-450DAA5363B9}" type="sibTrans" cxnId="{6D9A2159-50AD-43A9-8F66-B5975500B1A9}">
      <dgm:prSet/>
      <dgm:spPr/>
      <dgm:t>
        <a:bodyPr/>
        <a:lstStyle/>
        <a:p>
          <a:pPr>
            <a:spcAft>
              <a:spcPts val="600"/>
            </a:spcAft>
          </a:pPr>
          <a:endParaRPr lang="en-US">
            <a:latin typeface="Tw Cen MT" panose="020B0602020104020603" pitchFamily="34" charset="0"/>
          </a:endParaRPr>
        </a:p>
      </dgm:t>
    </dgm:pt>
    <dgm:pt modelId="{11B9027E-908E-4A29-95AD-73FB6390E4AE}">
      <dgm:prSet/>
      <dgm:spPr/>
      <dgm:t>
        <a:bodyPr/>
        <a:lstStyle/>
        <a:p>
          <a:pPr>
            <a:spcAft>
              <a:spcPts val="600"/>
            </a:spcAft>
          </a:pPr>
          <a:r>
            <a:rPr lang="en-US" b="0" i="0" u="none">
              <a:latin typeface="Tw Cen MT" panose="020B0602020104020603" pitchFamily="34" charset="0"/>
            </a:rPr>
            <a:t>Carpenters</a:t>
          </a:r>
          <a:endParaRPr lang="en-US">
            <a:latin typeface="Tw Cen MT" panose="020B0602020104020603" pitchFamily="34" charset="0"/>
          </a:endParaRPr>
        </a:p>
      </dgm:t>
    </dgm:pt>
    <dgm:pt modelId="{E7078A4B-09B9-45B1-9646-AE57733EFBA4}" type="parTrans" cxnId="{F6F4A7D5-6752-48AD-82B0-B3058AD93AD8}">
      <dgm:prSet/>
      <dgm:spPr/>
      <dgm:t>
        <a:bodyPr/>
        <a:lstStyle/>
        <a:p>
          <a:pPr>
            <a:spcAft>
              <a:spcPts val="600"/>
            </a:spcAft>
          </a:pPr>
          <a:endParaRPr lang="en-US">
            <a:latin typeface="Tw Cen MT" panose="020B0602020104020603" pitchFamily="34" charset="0"/>
          </a:endParaRPr>
        </a:p>
      </dgm:t>
    </dgm:pt>
    <dgm:pt modelId="{4DA8D901-D06F-4FE1-8707-86089E526B68}" type="sibTrans" cxnId="{F6F4A7D5-6752-48AD-82B0-B3058AD93AD8}">
      <dgm:prSet/>
      <dgm:spPr/>
      <dgm:t>
        <a:bodyPr/>
        <a:lstStyle/>
        <a:p>
          <a:pPr>
            <a:spcAft>
              <a:spcPts val="600"/>
            </a:spcAft>
          </a:pPr>
          <a:endParaRPr lang="en-US">
            <a:latin typeface="Tw Cen MT" panose="020B0602020104020603" pitchFamily="34" charset="0"/>
          </a:endParaRPr>
        </a:p>
      </dgm:t>
    </dgm:pt>
    <dgm:pt modelId="{3B8D6DD9-468F-465E-AF2E-6BCAD393419B}">
      <dgm:prSet/>
      <dgm:spPr/>
      <dgm:t>
        <a:bodyPr/>
        <a:lstStyle/>
        <a:p>
          <a:pPr>
            <a:spcAft>
              <a:spcPts val="600"/>
            </a:spcAft>
          </a:pPr>
          <a:r>
            <a:rPr lang="en-US" b="0" i="0" u="none">
              <a:latin typeface="Tw Cen MT" panose="020B0602020104020603" pitchFamily="34" charset="0"/>
            </a:rPr>
            <a:t>Child, Family, and School Social Workers</a:t>
          </a:r>
          <a:endParaRPr lang="en-US">
            <a:latin typeface="Tw Cen MT" panose="020B0602020104020603" pitchFamily="34" charset="0"/>
          </a:endParaRPr>
        </a:p>
      </dgm:t>
    </dgm:pt>
    <dgm:pt modelId="{BC8A8A57-5C8E-409E-9161-3E44E5C99D2B}" type="parTrans" cxnId="{32F99CC9-EF33-4665-B3D7-A3463B6776F3}">
      <dgm:prSet/>
      <dgm:spPr/>
      <dgm:t>
        <a:bodyPr/>
        <a:lstStyle/>
        <a:p>
          <a:pPr>
            <a:spcAft>
              <a:spcPts val="600"/>
            </a:spcAft>
          </a:pPr>
          <a:endParaRPr lang="en-US">
            <a:latin typeface="Tw Cen MT" panose="020B0602020104020603" pitchFamily="34" charset="0"/>
          </a:endParaRPr>
        </a:p>
      </dgm:t>
    </dgm:pt>
    <dgm:pt modelId="{EA1A59AF-27B8-48D0-93F7-E13483B4A177}" type="sibTrans" cxnId="{32F99CC9-EF33-4665-B3D7-A3463B6776F3}">
      <dgm:prSet/>
      <dgm:spPr/>
      <dgm:t>
        <a:bodyPr/>
        <a:lstStyle/>
        <a:p>
          <a:pPr>
            <a:spcAft>
              <a:spcPts val="600"/>
            </a:spcAft>
          </a:pPr>
          <a:endParaRPr lang="en-US">
            <a:latin typeface="Tw Cen MT" panose="020B0602020104020603" pitchFamily="34" charset="0"/>
          </a:endParaRPr>
        </a:p>
      </dgm:t>
    </dgm:pt>
    <dgm:pt modelId="{056A76BD-C821-4760-8BDF-A13B47E8A8D8}">
      <dgm:prSet/>
      <dgm:spPr/>
      <dgm:t>
        <a:bodyPr/>
        <a:lstStyle/>
        <a:p>
          <a:pPr>
            <a:spcAft>
              <a:spcPts val="600"/>
            </a:spcAft>
          </a:pPr>
          <a:r>
            <a:rPr lang="en-US" b="0" i="0" u="none">
              <a:latin typeface="Tw Cen MT" panose="020B0602020104020603" pitchFamily="34" charset="0"/>
            </a:rPr>
            <a:t>Correctional Officers</a:t>
          </a:r>
          <a:endParaRPr lang="en-US">
            <a:latin typeface="Tw Cen MT" panose="020B0602020104020603" pitchFamily="34" charset="0"/>
          </a:endParaRPr>
        </a:p>
      </dgm:t>
    </dgm:pt>
    <dgm:pt modelId="{C2BAC372-C1FE-48A9-8261-26E8304E1B16}" type="parTrans" cxnId="{58BCA370-3A36-47D4-8948-5C28B0DECCDA}">
      <dgm:prSet/>
      <dgm:spPr/>
      <dgm:t>
        <a:bodyPr/>
        <a:lstStyle/>
        <a:p>
          <a:pPr>
            <a:spcAft>
              <a:spcPts val="600"/>
            </a:spcAft>
          </a:pPr>
          <a:endParaRPr lang="en-US">
            <a:latin typeface="Tw Cen MT" panose="020B0602020104020603" pitchFamily="34" charset="0"/>
          </a:endParaRPr>
        </a:p>
      </dgm:t>
    </dgm:pt>
    <dgm:pt modelId="{A2517626-81ED-4B58-824E-3D4A144A4E89}" type="sibTrans" cxnId="{58BCA370-3A36-47D4-8948-5C28B0DECCDA}">
      <dgm:prSet/>
      <dgm:spPr/>
      <dgm:t>
        <a:bodyPr/>
        <a:lstStyle/>
        <a:p>
          <a:pPr>
            <a:spcAft>
              <a:spcPts val="600"/>
            </a:spcAft>
          </a:pPr>
          <a:endParaRPr lang="en-US">
            <a:latin typeface="Tw Cen MT" panose="020B0602020104020603" pitchFamily="34" charset="0"/>
          </a:endParaRPr>
        </a:p>
      </dgm:t>
    </dgm:pt>
    <dgm:pt modelId="{20485973-10C6-4EA2-A219-E78E0E56DE62}">
      <dgm:prSet/>
      <dgm:spPr/>
      <dgm:t>
        <a:bodyPr/>
        <a:lstStyle/>
        <a:p>
          <a:pPr>
            <a:spcAft>
              <a:spcPts val="600"/>
            </a:spcAft>
          </a:pPr>
          <a:r>
            <a:rPr lang="en-US" b="0" i="0" u="none">
              <a:latin typeface="Tw Cen MT" panose="020B0602020104020603" pitchFamily="34" charset="0"/>
            </a:rPr>
            <a:t>Dental Assistants</a:t>
          </a:r>
          <a:endParaRPr lang="en-US">
            <a:latin typeface="Tw Cen MT" panose="020B0602020104020603" pitchFamily="34" charset="0"/>
          </a:endParaRPr>
        </a:p>
      </dgm:t>
    </dgm:pt>
    <dgm:pt modelId="{16C4671D-3630-417B-BB07-DE03159D0EB9}" type="parTrans" cxnId="{6FAC744F-E706-4786-A34D-12C22619CFED}">
      <dgm:prSet/>
      <dgm:spPr/>
      <dgm:t>
        <a:bodyPr/>
        <a:lstStyle/>
        <a:p>
          <a:pPr>
            <a:spcAft>
              <a:spcPts val="600"/>
            </a:spcAft>
          </a:pPr>
          <a:endParaRPr lang="en-US">
            <a:latin typeface="Tw Cen MT" panose="020B0602020104020603" pitchFamily="34" charset="0"/>
          </a:endParaRPr>
        </a:p>
      </dgm:t>
    </dgm:pt>
    <dgm:pt modelId="{B37DFA1D-3A50-481F-A280-1140588595AC}" type="sibTrans" cxnId="{6FAC744F-E706-4786-A34D-12C22619CFED}">
      <dgm:prSet/>
      <dgm:spPr/>
      <dgm:t>
        <a:bodyPr/>
        <a:lstStyle/>
        <a:p>
          <a:pPr>
            <a:spcAft>
              <a:spcPts val="600"/>
            </a:spcAft>
          </a:pPr>
          <a:endParaRPr lang="en-US">
            <a:latin typeface="Tw Cen MT" panose="020B0602020104020603" pitchFamily="34" charset="0"/>
          </a:endParaRPr>
        </a:p>
      </dgm:t>
    </dgm:pt>
    <dgm:pt modelId="{1C0DB337-B735-4A24-8B69-A830CB18B4EB}">
      <dgm:prSet/>
      <dgm:spPr/>
      <dgm:t>
        <a:bodyPr/>
        <a:lstStyle/>
        <a:p>
          <a:pPr>
            <a:spcAft>
              <a:spcPts val="600"/>
            </a:spcAft>
          </a:pPr>
          <a:r>
            <a:rPr lang="en-US" b="0" i="0" u="none">
              <a:latin typeface="Tw Cen MT" panose="020B0602020104020603" pitchFamily="34" charset="0"/>
            </a:rPr>
            <a:t>Electricians</a:t>
          </a:r>
          <a:endParaRPr lang="en-US">
            <a:latin typeface="Tw Cen MT" panose="020B0602020104020603" pitchFamily="34" charset="0"/>
          </a:endParaRPr>
        </a:p>
      </dgm:t>
    </dgm:pt>
    <dgm:pt modelId="{8F293068-C7F4-4B19-9A50-9D706859EA43}" type="parTrans" cxnId="{64FCDE10-42CC-4ED6-B94F-D11E8BA48D91}">
      <dgm:prSet/>
      <dgm:spPr/>
      <dgm:t>
        <a:bodyPr/>
        <a:lstStyle/>
        <a:p>
          <a:pPr>
            <a:spcAft>
              <a:spcPts val="600"/>
            </a:spcAft>
          </a:pPr>
          <a:endParaRPr lang="en-US">
            <a:latin typeface="Tw Cen MT" panose="020B0602020104020603" pitchFamily="34" charset="0"/>
          </a:endParaRPr>
        </a:p>
      </dgm:t>
    </dgm:pt>
    <dgm:pt modelId="{4D28B6D8-99CD-4E59-B541-E9A0C6A20FA7}" type="sibTrans" cxnId="{64FCDE10-42CC-4ED6-B94F-D11E8BA48D91}">
      <dgm:prSet/>
      <dgm:spPr/>
      <dgm:t>
        <a:bodyPr/>
        <a:lstStyle/>
        <a:p>
          <a:pPr>
            <a:spcAft>
              <a:spcPts val="600"/>
            </a:spcAft>
          </a:pPr>
          <a:endParaRPr lang="en-US">
            <a:latin typeface="Tw Cen MT" panose="020B0602020104020603" pitchFamily="34" charset="0"/>
          </a:endParaRPr>
        </a:p>
      </dgm:t>
    </dgm:pt>
    <dgm:pt modelId="{D4D5292A-99E8-4C72-BA0E-FA1072E5ADC1}">
      <dgm:prSet/>
      <dgm:spPr/>
      <dgm:t>
        <a:bodyPr/>
        <a:lstStyle/>
        <a:p>
          <a:pPr>
            <a:spcAft>
              <a:spcPts val="600"/>
            </a:spcAft>
          </a:pPr>
          <a:r>
            <a:rPr lang="en-US" b="0" i="0" u="none">
              <a:latin typeface="Tw Cen MT" panose="020B0602020104020603" pitchFamily="34" charset="0"/>
            </a:rPr>
            <a:t>HVAC and Refrigeration Mechanics</a:t>
          </a:r>
          <a:endParaRPr lang="en-US">
            <a:latin typeface="Tw Cen MT" panose="020B0602020104020603" pitchFamily="34" charset="0"/>
          </a:endParaRPr>
        </a:p>
      </dgm:t>
    </dgm:pt>
    <dgm:pt modelId="{64D64E5C-E8AA-459C-80E0-E4E8F432E59A}" type="parTrans" cxnId="{9B0D1BD7-73FA-4B77-8F1F-96872ECAEA06}">
      <dgm:prSet/>
      <dgm:spPr/>
      <dgm:t>
        <a:bodyPr/>
        <a:lstStyle/>
        <a:p>
          <a:pPr>
            <a:spcAft>
              <a:spcPts val="600"/>
            </a:spcAft>
          </a:pPr>
          <a:endParaRPr lang="en-US">
            <a:latin typeface="Tw Cen MT" panose="020B0602020104020603" pitchFamily="34" charset="0"/>
          </a:endParaRPr>
        </a:p>
      </dgm:t>
    </dgm:pt>
    <dgm:pt modelId="{9250F697-48AF-4BC6-A757-28DFA84C36CA}" type="sibTrans" cxnId="{9B0D1BD7-73FA-4B77-8F1F-96872ECAEA06}">
      <dgm:prSet/>
      <dgm:spPr/>
      <dgm:t>
        <a:bodyPr/>
        <a:lstStyle/>
        <a:p>
          <a:pPr>
            <a:spcAft>
              <a:spcPts val="600"/>
            </a:spcAft>
          </a:pPr>
          <a:endParaRPr lang="en-US">
            <a:latin typeface="Tw Cen MT" panose="020B0602020104020603" pitchFamily="34" charset="0"/>
          </a:endParaRPr>
        </a:p>
      </dgm:t>
    </dgm:pt>
    <dgm:pt modelId="{C8233B67-4B90-45CF-A5F3-C6042238FB07}">
      <dgm:prSet/>
      <dgm:spPr/>
      <dgm:t>
        <a:bodyPr/>
        <a:lstStyle/>
        <a:p>
          <a:pPr>
            <a:spcAft>
              <a:spcPts val="600"/>
            </a:spcAft>
          </a:pPr>
          <a:r>
            <a:rPr lang="en-US" b="0" i="0" u="none">
              <a:latin typeface="Tw Cen MT" panose="020B0602020104020603" pitchFamily="34" charset="0"/>
            </a:rPr>
            <a:t>Heavy and Tractor-Trailer Truck Drivers</a:t>
          </a:r>
          <a:endParaRPr lang="en-US">
            <a:latin typeface="Tw Cen MT" panose="020B0602020104020603" pitchFamily="34" charset="0"/>
          </a:endParaRPr>
        </a:p>
      </dgm:t>
    </dgm:pt>
    <dgm:pt modelId="{4EF0CD54-336D-4050-80BC-677DB0678644}" type="parTrans" cxnId="{18FC610C-969F-49B4-8F33-C30E39886323}">
      <dgm:prSet/>
      <dgm:spPr/>
      <dgm:t>
        <a:bodyPr/>
        <a:lstStyle/>
        <a:p>
          <a:pPr>
            <a:spcAft>
              <a:spcPts val="600"/>
            </a:spcAft>
          </a:pPr>
          <a:endParaRPr lang="en-US">
            <a:latin typeface="Tw Cen MT" panose="020B0602020104020603" pitchFamily="34" charset="0"/>
          </a:endParaRPr>
        </a:p>
      </dgm:t>
    </dgm:pt>
    <dgm:pt modelId="{5C99DC35-57DF-4EFB-B9B0-1A28CC604A4D}" type="sibTrans" cxnId="{18FC610C-969F-49B4-8F33-C30E39886323}">
      <dgm:prSet/>
      <dgm:spPr/>
      <dgm:t>
        <a:bodyPr/>
        <a:lstStyle/>
        <a:p>
          <a:pPr>
            <a:spcAft>
              <a:spcPts val="600"/>
            </a:spcAft>
          </a:pPr>
          <a:endParaRPr lang="en-US">
            <a:latin typeface="Tw Cen MT" panose="020B0602020104020603" pitchFamily="34" charset="0"/>
          </a:endParaRPr>
        </a:p>
      </dgm:t>
    </dgm:pt>
    <dgm:pt modelId="{4BF8099A-00A5-419D-A33E-0E80CAFA40CE}">
      <dgm:prSet/>
      <dgm:spPr/>
      <dgm:t>
        <a:bodyPr/>
        <a:lstStyle/>
        <a:p>
          <a:pPr>
            <a:spcAft>
              <a:spcPts val="600"/>
            </a:spcAft>
          </a:pPr>
          <a:r>
            <a:rPr lang="en-US" b="0" i="0" u="none">
              <a:latin typeface="Tw Cen MT" panose="020B0602020104020603" pitchFamily="34" charset="0"/>
            </a:rPr>
            <a:t>Middle School Teachers</a:t>
          </a:r>
          <a:endParaRPr lang="en-US">
            <a:latin typeface="Tw Cen MT" panose="020B0602020104020603" pitchFamily="34" charset="0"/>
          </a:endParaRPr>
        </a:p>
      </dgm:t>
    </dgm:pt>
    <dgm:pt modelId="{F5CF8BE5-DA30-4896-9709-C61292170D89}" type="parTrans" cxnId="{1D532F2B-90F3-4B9D-9713-13FC5E2F46E2}">
      <dgm:prSet/>
      <dgm:spPr/>
      <dgm:t>
        <a:bodyPr/>
        <a:lstStyle/>
        <a:p>
          <a:pPr>
            <a:spcAft>
              <a:spcPts val="600"/>
            </a:spcAft>
          </a:pPr>
          <a:endParaRPr lang="en-US">
            <a:latin typeface="Tw Cen MT" panose="020B0602020104020603" pitchFamily="34" charset="0"/>
          </a:endParaRPr>
        </a:p>
      </dgm:t>
    </dgm:pt>
    <dgm:pt modelId="{57A273BF-3995-4D29-A14C-4B8D95E9E0B4}" type="sibTrans" cxnId="{1D532F2B-90F3-4B9D-9713-13FC5E2F46E2}">
      <dgm:prSet/>
      <dgm:spPr/>
      <dgm:t>
        <a:bodyPr/>
        <a:lstStyle/>
        <a:p>
          <a:pPr>
            <a:spcAft>
              <a:spcPts val="600"/>
            </a:spcAft>
          </a:pPr>
          <a:endParaRPr lang="en-US">
            <a:latin typeface="Tw Cen MT" panose="020B0602020104020603" pitchFamily="34" charset="0"/>
          </a:endParaRPr>
        </a:p>
      </dgm:t>
    </dgm:pt>
    <dgm:pt modelId="{4E631402-12C5-4C9F-BB53-CA28B6D2B7E2}">
      <dgm:prSet/>
      <dgm:spPr/>
      <dgm:t>
        <a:bodyPr/>
        <a:lstStyle/>
        <a:p>
          <a:pPr>
            <a:spcAft>
              <a:spcPts val="600"/>
            </a:spcAft>
          </a:pPr>
          <a:r>
            <a:rPr lang="en-US" b="0" i="0" u="none">
              <a:latin typeface="Tw Cen MT" panose="020B0602020104020603" pitchFamily="34" charset="0"/>
            </a:rPr>
            <a:t>Plumbers, Pipefitters, and Steamfitters</a:t>
          </a:r>
          <a:endParaRPr lang="en-US">
            <a:latin typeface="Tw Cen MT" panose="020B0602020104020603" pitchFamily="34" charset="0"/>
          </a:endParaRPr>
        </a:p>
      </dgm:t>
    </dgm:pt>
    <dgm:pt modelId="{1B6ED59E-C33A-47B8-A7E8-D4380B851D69}" type="parTrans" cxnId="{2338982D-297D-4768-8080-56FF2A9D46FE}">
      <dgm:prSet/>
      <dgm:spPr/>
      <dgm:t>
        <a:bodyPr/>
        <a:lstStyle/>
        <a:p>
          <a:pPr>
            <a:spcAft>
              <a:spcPts val="600"/>
            </a:spcAft>
          </a:pPr>
          <a:endParaRPr lang="en-US">
            <a:latin typeface="Tw Cen MT" panose="020B0602020104020603" pitchFamily="34" charset="0"/>
          </a:endParaRPr>
        </a:p>
      </dgm:t>
    </dgm:pt>
    <dgm:pt modelId="{F1503B5A-9D4D-469D-8010-909611675390}" type="sibTrans" cxnId="{2338982D-297D-4768-8080-56FF2A9D46FE}">
      <dgm:prSet/>
      <dgm:spPr/>
      <dgm:t>
        <a:bodyPr/>
        <a:lstStyle/>
        <a:p>
          <a:pPr>
            <a:spcAft>
              <a:spcPts val="600"/>
            </a:spcAft>
          </a:pPr>
          <a:endParaRPr lang="en-US">
            <a:latin typeface="Tw Cen MT" panose="020B0602020104020603" pitchFamily="34" charset="0"/>
          </a:endParaRPr>
        </a:p>
      </dgm:t>
    </dgm:pt>
    <dgm:pt modelId="{C9E5DF80-160D-4092-A934-D2A7DB19E1E5}">
      <dgm:prSet/>
      <dgm:spPr/>
      <dgm:t>
        <a:bodyPr/>
        <a:lstStyle/>
        <a:p>
          <a:pPr>
            <a:spcAft>
              <a:spcPts val="600"/>
            </a:spcAft>
          </a:pPr>
          <a:r>
            <a:rPr lang="en-US" b="0" i="0" u="none">
              <a:latin typeface="Tw Cen MT" panose="020B0602020104020603" pitchFamily="34" charset="0"/>
            </a:rPr>
            <a:t>Roofers</a:t>
          </a:r>
          <a:endParaRPr lang="en-US">
            <a:latin typeface="Tw Cen MT" panose="020B0602020104020603" pitchFamily="34" charset="0"/>
          </a:endParaRPr>
        </a:p>
      </dgm:t>
    </dgm:pt>
    <dgm:pt modelId="{5A2C7A35-3992-4D7F-A5CD-DC338B88256B}" type="parTrans" cxnId="{0EBEB7E9-2201-4BDA-AA1B-B4051ADC78FD}">
      <dgm:prSet/>
      <dgm:spPr/>
      <dgm:t>
        <a:bodyPr/>
        <a:lstStyle/>
        <a:p>
          <a:pPr>
            <a:spcAft>
              <a:spcPts val="600"/>
            </a:spcAft>
          </a:pPr>
          <a:endParaRPr lang="en-US">
            <a:latin typeface="Tw Cen MT" panose="020B0602020104020603" pitchFamily="34" charset="0"/>
          </a:endParaRPr>
        </a:p>
      </dgm:t>
    </dgm:pt>
    <dgm:pt modelId="{F3DB82D1-EF67-42C8-A709-BCE0B5F75253}" type="sibTrans" cxnId="{0EBEB7E9-2201-4BDA-AA1B-B4051ADC78FD}">
      <dgm:prSet/>
      <dgm:spPr/>
      <dgm:t>
        <a:bodyPr/>
        <a:lstStyle/>
        <a:p>
          <a:pPr>
            <a:spcAft>
              <a:spcPts val="600"/>
            </a:spcAft>
          </a:pPr>
          <a:endParaRPr lang="en-US">
            <a:latin typeface="Tw Cen MT" panose="020B0602020104020603" pitchFamily="34" charset="0"/>
          </a:endParaRPr>
        </a:p>
      </dgm:t>
    </dgm:pt>
    <dgm:pt modelId="{74C06353-2F2E-4222-A5CB-57EBFD1525DE}">
      <dgm:prSet/>
      <dgm:spPr/>
      <dgm:t>
        <a:bodyPr/>
        <a:lstStyle/>
        <a:p>
          <a:pPr>
            <a:spcAft>
              <a:spcPts val="600"/>
            </a:spcAft>
          </a:pPr>
          <a:r>
            <a:rPr lang="en-US" b="0" i="0" u="none">
              <a:latin typeface="Tw Cen MT" panose="020B0602020104020603" pitchFamily="34" charset="0"/>
            </a:rPr>
            <a:t>Tellers</a:t>
          </a:r>
          <a:endParaRPr lang="en-US">
            <a:latin typeface="Tw Cen MT" panose="020B0602020104020603" pitchFamily="34" charset="0"/>
          </a:endParaRPr>
        </a:p>
      </dgm:t>
    </dgm:pt>
    <dgm:pt modelId="{F9D797DA-72EA-443B-B49D-8D6AE93E2714}" type="parTrans" cxnId="{829638B2-BBCA-4FC4-B2B7-74508E790B51}">
      <dgm:prSet/>
      <dgm:spPr/>
      <dgm:t>
        <a:bodyPr/>
        <a:lstStyle/>
        <a:p>
          <a:pPr>
            <a:spcAft>
              <a:spcPts val="600"/>
            </a:spcAft>
          </a:pPr>
          <a:endParaRPr lang="en-US">
            <a:latin typeface="Tw Cen MT" panose="020B0602020104020603" pitchFamily="34" charset="0"/>
          </a:endParaRPr>
        </a:p>
      </dgm:t>
    </dgm:pt>
    <dgm:pt modelId="{BBF42FF3-6C4B-4027-A2CD-50843F85B396}" type="sibTrans" cxnId="{829638B2-BBCA-4FC4-B2B7-74508E790B51}">
      <dgm:prSet/>
      <dgm:spPr/>
      <dgm:t>
        <a:bodyPr/>
        <a:lstStyle/>
        <a:p>
          <a:pPr>
            <a:spcAft>
              <a:spcPts val="600"/>
            </a:spcAft>
          </a:pPr>
          <a:endParaRPr lang="en-US">
            <a:latin typeface="Tw Cen MT" panose="020B0602020104020603" pitchFamily="34" charset="0"/>
          </a:endParaRPr>
        </a:p>
      </dgm:t>
    </dgm:pt>
    <dgm:pt modelId="{C2A4F758-A4D6-4F34-BF25-6D91F74CDE90}">
      <dgm:prSet/>
      <dgm:spPr/>
      <dgm:t>
        <a:bodyPr/>
        <a:lstStyle/>
        <a:p>
          <a:pPr>
            <a:spcAft>
              <a:spcPts val="600"/>
            </a:spcAft>
          </a:pPr>
          <a:r>
            <a:rPr lang="en-US" b="0" i="0" u="none">
              <a:latin typeface="Tw Cen MT" panose="020B0602020104020603" pitchFamily="34" charset="0"/>
            </a:rPr>
            <a:t>Bus Drivers</a:t>
          </a:r>
          <a:endParaRPr lang="en-US">
            <a:latin typeface="Tw Cen MT" panose="020B0602020104020603" pitchFamily="34" charset="0"/>
          </a:endParaRPr>
        </a:p>
      </dgm:t>
    </dgm:pt>
    <dgm:pt modelId="{8633B08C-616D-4321-98D8-B378C9163DC2}" type="parTrans" cxnId="{1F54E85F-D4E4-4511-B548-0FE950F8B9E6}">
      <dgm:prSet/>
      <dgm:spPr/>
      <dgm:t>
        <a:bodyPr/>
        <a:lstStyle/>
        <a:p>
          <a:pPr>
            <a:spcAft>
              <a:spcPts val="600"/>
            </a:spcAft>
          </a:pPr>
          <a:endParaRPr lang="en-US">
            <a:latin typeface="Tw Cen MT" panose="020B0602020104020603" pitchFamily="34" charset="0"/>
          </a:endParaRPr>
        </a:p>
      </dgm:t>
    </dgm:pt>
    <dgm:pt modelId="{7058BFD4-A31F-485D-ACD7-2076A245E2ED}" type="sibTrans" cxnId="{1F54E85F-D4E4-4511-B548-0FE950F8B9E6}">
      <dgm:prSet/>
      <dgm:spPr/>
      <dgm:t>
        <a:bodyPr/>
        <a:lstStyle/>
        <a:p>
          <a:pPr>
            <a:spcAft>
              <a:spcPts val="600"/>
            </a:spcAft>
          </a:pPr>
          <a:endParaRPr lang="en-US">
            <a:latin typeface="Tw Cen MT" panose="020B0602020104020603" pitchFamily="34" charset="0"/>
          </a:endParaRPr>
        </a:p>
      </dgm:t>
    </dgm:pt>
    <dgm:pt modelId="{05BD6B54-426B-4255-918A-84FE53D9E53F}">
      <dgm:prSet/>
      <dgm:spPr/>
      <dgm:t>
        <a:bodyPr/>
        <a:lstStyle/>
        <a:p>
          <a:pPr>
            <a:spcAft>
              <a:spcPts val="600"/>
            </a:spcAft>
          </a:pPr>
          <a:r>
            <a:rPr lang="en-US" b="0" i="0" u="none">
              <a:latin typeface="Tw Cen MT" panose="020B0602020104020603" pitchFamily="34" charset="0"/>
            </a:rPr>
            <a:t>Cashiers</a:t>
          </a:r>
          <a:endParaRPr lang="en-US">
            <a:latin typeface="Tw Cen MT" panose="020B0602020104020603" pitchFamily="34" charset="0"/>
          </a:endParaRPr>
        </a:p>
      </dgm:t>
    </dgm:pt>
    <dgm:pt modelId="{5357B236-849B-459D-B991-088658ED0217}" type="parTrans" cxnId="{45E1BDDD-12B2-48A9-B7B2-0B9A0EA2E439}">
      <dgm:prSet/>
      <dgm:spPr/>
      <dgm:t>
        <a:bodyPr/>
        <a:lstStyle/>
        <a:p>
          <a:pPr>
            <a:spcAft>
              <a:spcPts val="600"/>
            </a:spcAft>
          </a:pPr>
          <a:endParaRPr lang="en-US">
            <a:latin typeface="Tw Cen MT" panose="020B0602020104020603" pitchFamily="34" charset="0"/>
          </a:endParaRPr>
        </a:p>
      </dgm:t>
    </dgm:pt>
    <dgm:pt modelId="{D83DF6AE-B055-4745-BE93-F363385B176F}" type="sibTrans" cxnId="{45E1BDDD-12B2-48A9-B7B2-0B9A0EA2E439}">
      <dgm:prSet/>
      <dgm:spPr/>
      <dgm:t>
        <a:bodyPr/>
        <a:lstStyle/>
        <a:p>
          <a:pPr>
            <a:spcAft>
              <a:spcPts val="600"/>
            </a:spcAft>
          </a:pPr>
          <a:endParaRPr lang="en-US">
            <a:latin typeface="Tw Cen MT" panose="020B0602020104020603" pitchFamily="34" charset="0"/>
          </a:endParaRPr>
        </a:p>
      </dgm:t>
    </dgm:pt>
    <dgm:pt modelId="{1DB2A5F0-1CFE-4C88-A450-F2191D9E167C}">
      <dgm:prSet/>
      <dgm:spPr/>
      <dgm:t>
        <a:bodyPr/>
        <a:lstStyle/>
        <a:p>
          <a:pPr>
            <a:spcAft>
              <a:spcPts val="600"/>
            </a:spcAft>
          </a:pPr>
          <a:r>
            <a:rPr lang="en-US" b="0" i="0" u="none">
              <a:latin typeface="Tw Cen MT" panose="020B0602020104020603" pitchFamily="34" charset="0"/>
            </a:rPr>
            <a:t>Childcare Workers</a:t>
          </a:r>
          <a:endParaRPr lang="en-US">
            <a:latin typeface="Tw Cen MT" panose="020B0602020104020603" pitchFamily="34" charset="0"/>
          </a:endParaRPr>
        </a:p>
      </dgm:t>
    </dgm:pt>
    <dgm:pt modelId="{A66F855B-81B0-440E-8697-19DA319A62B9}" type="parTrans" cxnId="{F9A47DB3-8445-471D-B6F2-B233F8738FA9}">
      <dgm:prSet/>
      <dgm:spPr/>
      <dgm:t>
        <a:bodyPr/>
        <a:lstStyle/>
        <a:p>
          <a:pPr>
            <a:spcAft>
              <a:spcPts val="600"/>
            </a:spcAft>
          </a:pPr>
          <a:endParaRPr lang="en-US">
            <a:latin typeface="Tw Cen MT" panose="020B0602020104020603" pitchFamily="34" charset="0"/>
          </a:endParaRPr>
        </a:p>
      </dgm:t>
    </dgm:pt>
    <dgm:pt modelId="{54E23747-A0AE-476E-AFDE-D2C796ECBBD4}" type="sibTrans" cxnId="{F9A47DB3-8445-471D-B6F2-B233F8738FA9}">
      <dgm:prSet/>
      <dgm:spPr/>
      <dgm:t>
        <a:bodyPr/>
        <a:lstStyle/>
        <a:p>
          <a:pPr>
            <a:spcAft>
              <a:spcPts val="600"/>
            </a:spcAft>
          </a:pPr>
          <a:endParaRPr lang="en-US">
            <a:latin typeface="Tw Cen MT" panose="020B0602020104020603" pitchFamily="34" charset="0"/>
          </a:endParaRPr>
        </a:p>
      </dgm:t>
    </dgm:pt>
    <dgm:pt modelId="{2C19A884-9EEC-4732-9916-AC992DA6E676}">
      <dgm:prSet/>
      <dgm:spPr/>
      <dgm:t>
        <a:bodyPr/>
        <a:lstStyle/>
        <a:p>
          <a:pPr>
            <a:spcAft>
              <a:spcPts val="600"/>
            </a:spcAft>
          </a:pPr>
          <a:r>
            <a:rPr lang="en-US" b="0" i="0" u="none" dirty="0">
              <a:latin typeface="Tw Cen MT" panose="020B0602020104020603" pitchFamily="34" charset="0"/>
            </a:rPr>
            <a:t>Restaurant Cooks</a:t>
          </a:r>
          <a:endParaRPr lang="en-US" dirty="0">
            <a:latin typeface="Tw Cen MT" panose="020B0602020104020603" pitchFamily="34" charset="0"/>
          </a:endParaRPr>
        </a:p>
      </dgm:t>
    </dgm:pt>
    <dgm:pt modelId="{09036F28-031A-40F1-8EDB-EF2CC7F24071}" type="parTrans" cxnId="{8632FA86-A0B7-40C6-ABF5-FF336A60B55C}">
      <dgm:prSet/>
      <dgm:spPr/>
      <dgm:t>
        <a:bodyPr/>
        <a:lstStyle/>
        <a:p>
          <a:pPr>
            <a:spcAft>
              <a:spcPts val="600"/>
            </a:spcAft>
          </a:pPr>
          <a:endParaRPr lang="en-US">
            <a:latin typeface="Tw Cen MT" panose="020B0602020104020603" pitchFamily="34" charset="0"/>
          </a:endParaRPr>
        </a:p>
      </dgm:t>
    </dgm:pt>
    <dgm:pt modelId="{DF544562-DBAC-49B4-BA31-DF3419197B90}" type="sibTrans" cxnId="{8632FA86-A0B7-40C6-ABF5-FF336A60B55C}">
      <dgm:prSet/>
      <dgm:spPr/>
      <dgm:t>
        <a:bodyPr/>
        <a:lstStyle/>
        <a:p>
          <a:pPr>
            <a:spcAft>
              <a:spcPts val="600"/>
            </a:spcAft>
          </a:pPr>
          <a:endParaRPr lang="en-US">
            <a:latin typeface="Tw Cen MT" panose="020B0602020104020603" pitchFamily="34" charset="0"/>
          </a:endParaRPr>
        </a:p>
      </dgm:t>
    </dgm:pt>
    <dgm:pt modelId="{58C5D858-77CE-43FC-8AA9-D8A380226FF9}">
      <dgm:prSet/>
      <dgm:spPr/>
      <dgm:t>
        <a:bodyPr/>
        <a:lstStyle/>
        <a:p>
          <a:pPr>
            <a:spcAft>
              <a:spcPts val="600"/>
            </a:spcAft>
          </a:pPr>
          <a:r>
            <a:rPr lang="en-US" b="0" i="0" u="none" dirty="0">
              <a:latin typeface="Tw Cen MT" panose="020B0602020104020603" pitchFamily="34" charset="0"/>
            </a:rPr>
            <a:t>Dishwashers</a:t>
          </a:r>
          <a:endParaRPr lang="en-US" dirty="0">
            <a:latin typeface="Tw Cen MT" panose="020B0602020104020603" pitchFamily="34" charset="0"/>
          </a:endParaRPr>
        </a:p>
      </dgm:t>
    </dgm:pt>
    <dgm:pt modelId="{518759A0-9B8F-4491-A83F-1A87A09E2077}" type="parTrans" cxnId="{A5845B6D-E610-4EC2-B173-0DDAB730AA36}">
      <dgm:prSet/>
      <dgm:spPr/>
      <dgm:t>
        <a:bodyPr/>
        <a:lstStyle/>
        <a:p>
          <a:pPr>
            <a:spcAft>
              <a:spcPts val="600"/>
            </a:spcAft>
          </a:pPr>
          <a:endParaRPr lang="en-US">
            <a:latin typeface="Tw Cen MT" panose="020B0602020104020603" pitchFamily="34" charset="0"/>
          </a:endParaRPr>
        </a:p>
      </dgm:t>
    </dgm:pt>
    <dgm:pt modelId="{A21BD1BE-17CD-4AE8-909C-5F8816033081}" type="sibTrans" cxnId="{A5845B6D-E610-4EC2-B173-0DDAB730AA36}">
      <dgm:prSet/>
      <dgm:spPr/>
      <dgm:t>
        <a:bodyPr/>
        <a:lstStyle/>
        <a:p>
          <a:pPr>
            <a:spcAft>
              <a:spcPts val="600"/>
            </a:spcAft>
          </a:pPr>
          <a:endParaRPr lang="en-US">
            <a:latin typeface="Tw Cen MT" panose="020B0602020104020603" pitchFamily="34" charset="0"/>
          </a:endParaRPr>
        </a:p>
      </dgm:t>
    </dgm:pt>
    <dgm:pt modelId="{557E8C83-5938-43A5-8E59-6D76A233B74F}">
      <dgm:prSet/>
      <dgm:spPr/>
      <dgm:t>
        <a:bodyPr/>
        <a:lstStyle/>
        <a:p>
          <a:pPr>
            <a:spcAft>
              <a:spcPts val="600"/>
            </a:spcAft>
          </a:pPr>
          <a:r>
            <a:rPr lang="en-US" b="0" i="0" u="none" dirty="0">
              <a:latin typeface="Tw Cen MT" panose="020B0602020104020603" pitchFamily="34" charset="0"/>
            </a:rPr>
            <a:t>Hairdressers</a:t>
          </a:r>
          <a:endParaRPr lang="en-US" dirty="0">
            <a:latin typeface="Tw Cen MT" panose="020B0602020104020603" pitchFamily="34" charset="0"/>
          </a:endParaRPr>
        </a:p>
      </dgm:t>
    </dgm:pt>
    <dgm:pt modelId="{15C3F338-3579-428B-96DC-E2EF242DCEC0}" type="parTrans" cxnId="{219EF19A-EC47-4EFF-9F9E-6DEA631B1453}">
      <dgm:prSet/>
      <dgm:spPr/>
      <dgm:t>
        <a:bodyPr/>
        <a:lstStyle/>
        <a:p>
          <a:pPr>
            <a:spcAft>
              <a:spcPts val="600"/>
            </a:spcAft>
          </a:pPr>
          <a:endParaRPr lang="en-US">
            <a:latin typeface="Tw Cen MT" panose="020B0602020104020603" pitchFamily="34" charset="0"/>
          </a:endParaRPr>
        </a:p>
      </dgm:t>
    </dgm:pt>
    <dgm:pt modelId="{BACB4E70-57B5-493E-9D22-A0B54CCCCB09}" type="sibTrans" cxnId="{219EF19A-EC47-4EFF-9F9E-6DEA631B1453}">
      <dgm:prSet/>
      <dgm:spPr/>
      <dgm:t>
        <a:bodyPr/>
        <a:lstStyle/>
        <a:p>
          <a:pPr>
            <a:spcAft>
              <a:spcPts val="600"/>
            </a:spcAft>
          </a:pPr>
          <a:endParaRPr lang="en-US">
            <a:latin typeface="Tw Cen MT" panose="020B0602020104020603" pitchFamily="34" charset="0"/>
          </a:endParaRPr>
        </a:p>
      </dgm:t>
    </dgm:pt>
    <dgm:pt modelId="{12346023-6208-4DC2-8AD3-B4D921E42729}">
      <dgm:prSet/>
      <dgm:spPr/>
      <dgm:t>
        <a:bodyPr/>
        <a:lstStyle/>
        <a:p>
          <a:pPr>
            <a:spcAft>
              <a:spcPts val="600"/>
            </a:spcAft>
          </a:pPr>
          <a:r>
            <a:rPr lang="en-US" b="0" i="0" u="none">
              <a:latin typeface="Tw Cen MT" panose="020B0602020104020603" pitchFamily="34" charset="0"/>
            </a:rPr>
            <a:t>Home Health and Personal Care Aides</a:t>
          </a:r>
          <a:endParaRPr lang="en-US">
            <a:latin typeface="Tw Cen MT" panose="020B0602020104020603" pitchFamily="34" charset="0"/>
          </a:endParaRPr>
        </a:p>
      </dgm:t>
    </dgm:pt>
    <dgm:pt modelId="{398CE301-C0BC-41C0-A202-EB177CCD1008}" type="parTrans" cxnId="{C00D4A00-7F66-42CD-AEEB-61F921CAF58C}">
      <dgm:prSet/>
      <dgm:spPr/>
      <dgm:t>
        <a:bodyPr/>
        <a:lstStyle/>
        <a:p>
          <a:pPr>
            <a:spcAft>
              <a:spcPts val="600"/>
            </a:spcAft>
          </a:pPr>
          <a:endParaRPr lang="en-US">
            <a:latin typeface="Tw Cen MT" panose="020B0602020104020603" pitchFamily="34" charset="0"/>
          </a:endParaRPr>
        </a:p>
      </dgm:t>
    </dgm:pt>
    <dgm:pt modelId="{C80D79DB-14F2-4538-89AA-55F739619D5B}" type="sibTrans" cxnId="{C00D4A00-7F66-42CD-AEEB-61F921CAF58C}">
      <dgm:prSet/>
      <dgm:spPr/>
      <dgm:t>
        <a:bodyPr/>
        <a:lstStyle/>
        <a:p>
          <a:pPr>
            <a:spcAft>
              <a:spcPts val="600"/>
            </a:spcAft>
          </a:pPr>
          <a:endParaRPr lang="en-US">
            <a:latin typeface="Tw Cen MT" panose="020B0602020104020603" pitchFamily="34" charset="0"/>
          </a:endParaRPr>
        </a:p>
      </dgm:t>
    </dgm:pt>
    <dgm:pt modelId="{B90219E2-3FA7-47E7-81E9-09E042BF0FEB}">
      <dgm:prSet/>
      <dgm:spPr/>
      <dgm:t>
        <a:bodyPr/>
        <a:lstStyle/>
        <a:p>
          <a:pPr>
            <a:spcAft>
              <a:spcPts val="600"/>
            </a:spcAft>
          </a:pPr>
          <a:r>
            <a:rPr lang="en-US" b="0" i="0" u="none">
              <a:latin typeface="Tw Cen MT" panose="020B0602020104020603" pitchFamily="34" charset="0"/>
            </a:rPr>
            <a:t>Hotel, Motel, and Resort Desk Clerks</a:t>
          </a:r>
          <a:endParaRPr lang="en-US">
            <a:latin typeface="Tw Cen MT" panose="020B0602020104020603" pitchFamily="34" charset="0"/>
          </a:endParaRPr>
        </a:p>
      </dgm:t>
    </dgm:pt>
    <dgm:pt modelId="{277B871A-A89C-40DB-AF24-6B96340DDC16}" type="parTrans" cxnId="{046DE13B-66C6-4D4B-9D4C-299F0A3F9E31}">
      <dgm:prSet/>
      <dgm:spPr/>
      <dgm:t>
        <a:bodyPr/>
        <a:lstStyle/>
        <a:p>
          <a:pPr>
            <a:spcAft>
              <a:spcPts val="600"/>
            </a:spcAft>
          </a:pPr>
          <a:endParaRPr lang="en-US">
            <a:latin typeface="Tw Cen MT" panose="020B0602020104020603" pitchFamily="34" charset="0"/>
          </a:endParaRPr>
        </a:p>
      </dgm:t>
    </dgm:pt>
    <dgm:pt modelId="{8C2A7575-40DB-4525-99B0-CE16C46067AA}" type="sibTrans" cxnId="{046DE13B-66C6-4D4B-9D4C-299F0A3F9E31}">
      <dgm:prSet/>
      <dgm:spPr/>
      <dgm:t>
        <a:bodyPr/>
        <a:lstStyle/>
        <a:p>
          <a:pPr>
            <a:spcAft>
              <a:spcPts val="600"/>
            </a:spcAft>
          </a:pPr>
          <a:endParaRPr lang="en-US">
            <a:latin typeface="Tw Cen MT" panose="020B0602020104020603" pitchFamily="34" charset="0"/>
          </a:endParaRPr>
        </a:p>
      </dgm:t>
    </dgm:pt>
    <dgm:pt modelId="{3A51C2D0-8BBE-4213-8E41-ADEB91925293}">
      <dgm:prSet/>
      <dgm:spPr/>
      <dgm:t>
        <a:bodyPr/>
        <a:lstStyle/>
        <a:p>
          <a:pPr>
            <a:spcAft>
              <a:spcPts val="600"/>
            </a:spcAft>
          </a:pPr>
          <a:r>
            <a:rPr lang="en-US" b="0" i="0" u="none">
              <a:latin typeface="Tw Cen MT" panose="020B0602020104020603" pitchFamily="34" charset="0"/>
            </a:rPr>
            <a:t>Janitors and Cleaners</a:t>
          </a:r>
          <a:endParaRPr lang="en-US">
            <a:latin typeface="Tw Cen MT" panose="020B0602020104020603" pitchFamily="34" charset="0"/>
          </a:endParaRPr>
        </a:p>
      </dgm:t>
    </dgm:pt>
    <dgm:pt modelId="{20759FA6-A1F4-4099-AFE4-C0412EC8B346}" type="parTrans" cxnId="{B83627EB-1A69-475D-A033-9394935FED00}">
      <dgm:prSet/>
      <dgm:spPr/>
      <dgm:t>
        <a:bodyPr/>
        <a:lstStyle/>
        <a:p>
          <a:pPr>
            <a:spcAft>
              <a:spcPts val="600"/>
            </a:spcAft>
          </a:pPr>
          <a:endParaRPr lang="en-US">
            <a:latin typeface="Tw Cen MT" panose="020B0602020104020603" pitchFamily="34" charset="0"/>
          </a:endParaRPr>
        </a:p>
      </dgm:t>
    </dgm:pt>
    <dgm:pt modelId="{7DD48DF2-7D43-4897-B406-5F5FAF880AD3}" type="sibTrans" cxnId="{B83627EB-1A69-475D-A033-9394935FED00}">
      <dgm:prSet/>
      <dgm:spPr/>
      <dgm:t>
        <a:bodyPr/>
        <a:lstStyle/>
        <a:p>
          <a:pPr>
            <a:spcAft>
              <a:spcPts val="600"/>
            </a:spcAft>
          </a:pPr>
          <a:endParaRPr lang="en-US">
            <a:latin typeface="Tw Cen MT" panose="020B0602020104020603" pitchFamily="34" charset="0"/>
          </a:endParaRPr>
        </a:p>
      </dgm:t>
    </dgm:pt>
    <dgm:pt modelId="{46DA71EE-ED8E-4088-80B9-E988C6D032DA}">
      <dgm:prSet/>
      <dgm:spPr/>
      <dgm:t>
        <a:bodyPr/>
        <a:lstStyle/>
        <a:p>
          <a:pPr>
            <a:spcAft>
              <a:spcPts val="600"/>
            </a:spcAft>
          </a:pPr>
          <a:r>
            <a:rPr lang="en-US" b="0" i="0" u="none">
              <a:latin typeface="Tw Cen MT" panose="020B0602020104020603" pitchFamily="34" charset="0"/>
            </a:rPr>
            <a:t>Landscaping and Groundskeeping Workers</a:t>
          </a:r>
          <a:endParaRPr lang="en-US">
            <a:latin typeface="Tw Cen MT" panose="020B0602020104020603" pitchFamily="34" charset="0"/>
          </a:endParaRPr>
        </a:p>
      </dgm:t>
    </dgm:pt>
    <dgm:pt modelId="{FE9B78FD-7041-4B06-8C03-8EF3EB1C0B19}" type="parTrans" cxnId="{76A004AE-98AB-4CF4-A9C4-923036D58F90}">
      <dgm:prSet/>
      <dgm:spPr/>
      <dgm:t>
        <a:bodyPr/>
        <a:lstStyle/>
        <a:p>
          <a:pPr>
            <a:spcAft>
              <a:spcPts val="600"/>
            </a:spcAft>
          </a:pPr>
          <a:endParaRPr lang="en-US">
            <a:latin typeface="Tw Cen MT" panose="020B0602020104020603" pitchFamily="34" charset="0"/>
          </a:endParaRPr>
        </a:p>
      </dgm:t>
    </dgm:pt>
    <dgm:pt modelId="{995205B9-77BA-42A6-8DBD-BAE012469F95}" type="sibTrans" cxnId="{76A004AE-98AB-4CF4-A9C4-923036D58F90}">
      <dgm:prSet/>
      <dgm:spPr/>
      <dgm:t>
        <a:bodyPr/>
        <a:lstStyle/>
        <a:p>
          <a:pPr>
            <a:spcAft>
              <a:spcPts val="600"/>
            </a:spcAft>
          </a:pPr>
          <a:endParaRPr lang="en-US">
            <a:latin typeface="Tw Cen MT" panose="020B0602020104020603" pitchFamily="34" charset="0"/>
          </a:endParaRPr>
        </a:p>
      </dgm:t>
    </dgm:pt>
    <dgm:pt modelId="{21EE9BA5-3828-4716-B5F2-4CC0917E02CE}">
      <dgm:prSet/>
      <dgm:spPr/>
      <dgm:t>
        <a:bodyPr/>
        <a:lstStyle/>
        <a:p>
          <a:pPr>
            <a:spcAft>
              <a:spcPts val="600"/>
            </a:spcAft>
          </a:pPr>
          <a:r>
            <a:rPr lang="en-US" b="0" i="0" u="none">
              <a:latin typeface="Tw Cen MT" panose="020B0602020104020603" pitchFamily="34" charset="0"/>
            </a:rPr>
            <a:t>Laundry and Dry-Cleaning Workers</a:t>
          </a:r>
          <a:endParaRPr lang="en-US">
            <a:latin typeface="Tw Cen MT" panose="020B0602020104020603" pitchFamily="34" charset="0"/>
          </a:endParaRPr>
        </a:p>
      </dgm:t>
    </dgm:pt>
    <dgm:pt modelId="{B73973E2-0AF7-4B0F-A9FF-5159F99F0CC7}" type="parTrans" cxnId="{268C2A9F-33A8-49D1-AC3D-3F03EAD9B4B7}">
      <dgm:prSet/>
      <dgm:spPr/>
      <dgm:t>
        <a:bodyPr/>
        <a:lstStyle/>
        <a:p>
          <a:pPr>
            <a:spcAft>
              <a:spcPts val="600"/>
            </a:spcAft>
          </a:pPr>
          <a:endParaRPr lang="en-US">
            <a:latin typeface="Tw Cen MT" panose="020B0602020104020603" pitchFamily="34" charset="0"/>
          </a:endParaRPr>
        </a:p>
      </dgm:t>
    </dgm:pt>
    <dgm:pt modelId="{7E2DD508-C021-4664-BBFB-72E477D35D96}" type="sibTrans" cxnId="{268C2A9F-33A8-49D1-AC3D-3F03EAD9B4B7}">
      <dgm:prSet/>
      <dgm:spPr/>
      <dgm:t>
        <a:bodyPr/>
        <a:lstStyle/>
        <a:p>
          <a:pPr>
            <a:spcAft>
              <a:spcPts val="600"/>
            </a:spcAft>
          </a:pPr>
          <a:endParaRPr lang="en-US">
            <a:latin typeface="Tw Cen MT" panose="020B0602020104020603" pitchFamily="34" charset="0"/>
          </a:endParaRPr>
        </a:p>
      </dgm:t>
    </dgm:pt>
    <dgm:pt modelId="{BCCA01D0-8BFA-4C48-8C64-9611993AEB8C}">
      <dgm:prSet/>
      <dgm:spPr/>
      <dgm:t>
        <a:bodyPr/>
        <a:lstStyle/>
        <a:p>
          <a:pPr>
            <a:spcAft>
              <a:spcPts val="600"/>
            </a:spcAft>
          </a:pPr>
          <a:r>
            <a:rPr lang="en-US" b="0" i="0" u="none">
              <a:latin typeface="Tw Cen MT" panose="020B0602020104020603" pitchFamily="34" charset="0"/>
            </a:rPr>
            <a:t>Maids and Housekeeping Cleaners</a:t>
          </a:r>
          <a:endParaRPr lang="en-US">
            <a:latin typeface="Tw Cen MT" panose="020B0602020104020603" pitchFamily="34" charset="0"/>
          </a:endParaRPr>
        </a:p>
      </dgm:t>
    </dgm:pt>
    <dgm:pt modelId="{144E5F72-C39D-46FA-B301-162ECB6A0F85}" type="parTrans" cxnId="{02464E6B-D9AE-4340-A785-7445365F600B}">
      <dgm:prSet/>
      <dgm:spPr/>
      <dgm:t>
        <a:bodyPr/>
        <a:lstStyle/>
        <a:p>
          <a:pPr>
            <a:spcAft>
              <a:spcPts val="600"/>
            </a:spcAft>
          </a:pPr>
          <a:endParaRPr lang="en-US">
            <a:latin typeface="Tw Cen MT" panose="020B0602020104020603" pitchFamily="34" charset="0"/>
          </a:endParaRPr>
        </a:p>
      </dgm:t>
    </dgm:pt>
    <dgm:pt modelId="{F8DD69BE-0D56-4A1C-952A-16548BAB4E0B}" type="sibTrans" cxnId="{02464E6B-D9AE-4340-A785-7445365F600B}">
      <dgm:prSet/>
      <dgm:spPr/>
      <dgm:t>
        <a:bodyPr/>
        <a:lstStyle/>
        <a:p>
          <a:pPr>
            <a:spcAft>
              <a:spcPts val="600"/>
            </a:spcAft>
          </a:pPr>
          <a:endParaRPr lang="en-US">
            <a:latin typeface="Tw Cen MT" panose="020B0602020104020603" pitchFamily="34" charset="0"/>
          </a:endParaRPr>
        </a:p>
      </dgm:t>
    </dgm:pt>
    <dgm:pt modelId="{AE0159F8-A860-4DE2-9A83-B660D39FB570}">
      <dgm:prSet/>
      <dgm:spPr/>
      <dgm:t>
        <a:bodyPr/>
        <a:lstStyle/>
        <a:p>
          <a:pPr>
            <a:spcAft>
              <a:spcPts val="600"/>
            </a:spcAft>
          </a:pPr>
          <a:r>
            <a:rPr lang="en-US" b="0" i="0" u="none">
              <a:latin typeface="Tw Cen MT" panose="020B0602020104020603" pitchFamily="34" charset="0"/>
            </a:rPr>
            <a:t>Nursing Assistants</a:t>
          </a:r>
          <a:endParaRPr lang="en-US">
            <a:latin typeface="Tw Cen MT" panose="020B0602020104020603" pitchFamily="34" charset="0"/>
          </a:endParaRPr>
        </a:p>
      </dgm:t>
    </dgm:pt>
    <dgm:pt modelId="{0A1F8C98-0D2A-469D-9017-7AB8A1CF7759}" type="parTrans" cxnId="{07604B1C-4B30-401F-919F-2CB253D77DBB}">
      <dgm:prSet/>
      <dgm:spPr/>
      <dgm:t>
        <a:bodyPr/>
        <a:lstStyle/>
        <a:p>
          <a:pPr>
            <a:spcAft>
              <a:spcPts val="600"/>
            </a:spcAft>
          </a:pPr>
          <a:endParaRPr lang="en-US">
            <a:latin typeface="Tw Cen MT" panose="020B0602020104020603" pitchFamily="34" charset="0"/>
          </a:endParaRPr>
        </a:p>
      </dgm:t>
    </dgm:pt>
    <dgm:pt modelId="{150CC3CC-80F4-4FA2-9545-F13A1411E678}" type="sibTrans" cxnId="{07604B1C-4B30-401F-919F-2CB253D77DBB}">
      <dgm:prSet/>
      <dgm:spPr/>
      <dgm:t>
        <a:bodyPr/>
        <a:lstStyle/>
        <a:p>
          <a:pPr>
            <a:spcAft>
              <a:spcPts val="600"/>
            </a:spcAft>
          </a:pPr>
          <a:endParaRPr lang="en-US">
            <a:latin typeface="Tw Cen MT" panose="020B0602020104020603" pitchFamily="34" charset="0"/>
          </a:endParaRPr>
        </a:p>
      </dgm:t>
    </dgm:pt>
    <dgm:pt modelId="{8AB12F67-F9ED-4CC6-A8F0-2C8E520A32BB}">
      <dgm:prSet/>
      <dgm:spPr/>
      <dgm:t>
        <a:bodyPr/>
        <a:lstStyle/>
        <a:p>
          <a:pPr>
            <a:spcAft>
              <a:spcPts val="600"/>
            </a:spcAft>
          </a:pPr>
          <a:r>
            <a:rPr lang="en-US" b="0" i="0" u="none">
              <a:latin typeface="Tw Cen MT" panose="020B0602020104020603" pitchFamily="34" charset="0"/>
            </a:rPr>
            <a:t>Preschool Teachers</a:t>
          </a:r>
          <a:endParaRPr lang="en-US">
            <a:latin typeface="Tw Cen MT" panose="020B0602020104020603" pitchFamily="34" charset="0"/>
          </a:endParaRPr>
        </a:p>
      </dgm:t>
    </dgm:pt>
    <dgm:pt modelId="{B83BFF45-DEFD-470C-A9BD-A9CD59E5C170}" type="parTrans" cxnId="{F67A24BA-4E7E-4558-951C-28C34A4A20DD}">
      <dgm:prSet/>
      <dgm:spPr/>
      <dgm:t>
        <a:bodyPr/>
        <a:lstStyle/>
        <a:p>
          <a:pPr>
            <a:spcAft>
              <a:spcPts val="600"/>
            </a:spcAft>
          </a:pPr>
          <a:endParaRPr lang="en-US">
            <a:latin typeface="Tw Cen MT" panose="020B0602020104020603" pitchFamily="34" charset="0"/>
          </a:endParaRPr>
        </a:p>
      </dgm:t>
    </dgm:pt>
    <dgm:pt modelId="{B1CBD89F-3834-4FEC-BA99-E26796935E80}" type="sibTrans" cxnId="{F67A24BA-4E7E-4558-951C-28C34A4A20DD}">
      <dgm:prSet/>
      <dgm:spPr/>
      <dgm:t>
        <a:bodyPr/>
        <a:lstStyle/>
        <a:p>
          <a:pPr>
            <a:spcAft>
              <a:spcPts val="600"/>
            </a:spcAft>
          </a:pPr>
          <a:endParaRPr lang="en-US">
            <a:latin typeface="Tw Cen MT" panose="020B0602020104020603" pitchFamily="34" charset="0"/>
          </a:endParaRPr>
        </a:p>
      </dgm:t>
    </dgm:pt>
    <dgm:pt modelId="{BF1E8D26-7E5D-43A4-B3C3-2C681ACE94ED}">
      <dgm:prSet/>
      <dgm:spPr/>
      <dgm:t>
        <a:bodyPr/>
        <a:lstStyle/>
        <a:p>
          <a:pPr>
            <a:spcAft>
              <a:spcPts val="600"/>
            </a:spcAft>
          </a:pPr>
          <a:r>
            <a:rPr lang="en-US" b="0" i="0" u="none">
              <a:latin typeface="Tw Cen MT" panose="020B0602020104020603" pitchFamily="34" charset="0"/>
            </a:rPr>
            <a:t>Receptionists</a:t>
          </a:r>
          <a:endParaRPr lang="en-US">
            <a:latin typeface="Tw Cen MT" panose="020B0602020104020603" pitchFamily="34" charset="0"/>
          </a:endParaRPr>
        </a:p>
      </dgm:t>
    </dgm:pt>
    <dgm:pt modelId="{42352B15-A2B8-49FB-B0DC-23C14536F136}" type="parTrans" cxnId="{87F5A664-645B-4C77-9CB6-3F3537A3C7C7}">
      <dgm:prSet/>
      <dgm:spPr/>
      <dgm:t>
        <a:bodyPr/>
        <a:lstStyle/>
        <a:p>
          <a:pPr>
            <a:spcAft>
              <a:spcPts val="600"/>
            </a:spcAft>
          </a:pPr>
          <a:endParaRPr lang="en-US">
            <a:latin typeface="Tw Cen MT" panose="020B0602020104020603" pitchFamily="34" charset="0"/>
          </a:endParaRPr>
        </a:p>
      </dgm:t>
    </dgm:pt>
    <dgm:pt modelId="{C2BC116D-8577-4CDF-BE4E-27EB4F7EEE5B}" type="sibTrans" cxnId="{87F5A664-645B-4C77-9CB6-3F3537A3C7C7}">
      <dgm:prSet/>
      <dgm:spPr/>
      <dgm:t>
        <a:bodyPr/>
        <a:lstStyle/>
        <a:p>
          <a:pPr>
            <a:spcAft>
              <a:spcPts val="600"/>
            </a:spcAft>
          </a:pPr>
          <a:endParaRPr lang="en-US">
            <a:latin typeface="Tw Cen MT" panose="020B0602020104020603" pitchFamily="34" charset="0"/>
          </a:endParaRPr>
        </a:p>
      </dgm:t>
    </dgm:pt>
    <dgm:pt modelId="{6A76E405-BA29-46D8-97E3-36FEBC539D1E}">
      <dgm:prSet/>
      <dgm:spPr/>
      <dgm:t>
        <a:bodyPr/>
        <a:lstStyle/>
        <a:p>
          <a:pPr>
            <a:spcAft>
              <a:spcPts val="600"/>
            </a:spcAft>
          </a:pPr>
          <a:r>
            <a:rPr lang="en-US" b="0" i="0" u="none">
              <a:latin typeface="Tw Cen MT" panose="020B0602020104020603" pitchFamily="34" charset="0"/>
            </a:rPr>
            <a:t>Retail Salespersons</a:t>
          </a:r>
          <a:endParaRPr lang="en-US">
            <a:latin typeface="Tw Cen MT" panose="020B0602020104020603" pitchFamily="34" charset="0"/>
          </a:endParaRPr>
        </a:p>
      </dgm:t>
    </dgm:pt>
    <dgm:pt modelId="{CD48ED79-01A1-4042-A339-17CCE1921671}" type="parTrans" cxnId="{E0423769-39F8-44B4-BBC4-2273DE95EC29}">
      <dgm:prSet/>
      <dgm:spPr/>
      <dgm:t>
        <a:bodyPr/>
        <a:lstStyle/>
        <a:p>
          <a:pPr>
            <a:spcAft>
              <a:spcPts val="600"/>
            </a:spcAft>
          </a:pPr>
          <a:endParaRPr lang="en-US">
            <a:latin typeface="Tw Cen MT" panose="020B0602020104020603" pitchFamily="34" charset="0"/>
          </a:endParaRPr>
        </a:p>
      </dgm:t>
    </dgm:pt>
    <dgm:pt modelId="{9385A65C-911B-4D76-858B-944DC83DD9E6}" type="sibTrans" cxnId="{E0423769-39F8-44B4-BBC4-2273DE95EC29}">
      <dgm:prSet/>
      <dgm:spPr/>
      <dgm:t>
        <a:bodyPr/>
        <a:lstStyle/>
        <a:p>
          <a:pPr>
            <a:spcAft>
              <a:spcPts val="600"/>
            </a:spcAft>
          </a:pPr>
          <a:endParaRPr lang="en-US">
            <a:latin typeface="Tw Cen MT" panose="020B0602020104020603" pitchFamily="34" charset="0"/>
          </a:endParaRPr>
        </a:p>
      </dgm:t>
    </dgm:pt>
    <dgm:pt modelId="{F5E7427E-C5C3-48BA-B985-56F739A8B138}">
      <dgm:prSet/>
      <dgm:spPr/>
      <dgm:t>
        <a:bodyPr/>
        <a:lstStyle/>
        <a:p>
          <a:pPr>
            <a:spcAft>
              <a:spcPts val="600"/>
            </a:spcAft>
          </a:pPr>
          <a:r>
            <a:rPr lang="en-US" b="0" i="0" u="none" dirty="0">
              <a:latin typeface="Tw Cen MT" panose="020B0602020104020603" pitchFamily="34" charset="0"/>
            </a:rPr>
            <a:t>Security Guards</a:t>
          </a:r>
          <a:endParaRPr lang="en-US" dirty="0">
            <a:latin typeface="Tw Cen MT" panose="020B0602020104020603" pitchFamily="34" charset="0"/>
          </a:endParaRPr>
        </a:p>
      </dgm:t>
    </dgm:pt>
    <dgm:pt modelId="{9387AA26-E1E5-4DE2-B368-2D03E82F99CD}" type="parTrans" cxnId="{F37AA4BD-FA35-4C85-A52C-1FEBCE82CA7B}">
      <dgm:prSet/>
      <dgm:spPr/>
      <dgm:t>
        <a:bodyPr/>
        <a:lstStyle/>
        <a:p>
          <a:pPr>
            <a:spcAft>
              <a:spcPts val="600"/>
            </a:spcAft>
          </a:pPr>
          <a:endParaRPr lang="en-US">
            <a:latin typeface="Tw Cen MT" panose="020B0602020104020603" pitchFamily="34" charset="0"/>
          </a:endParaRPr>
        </a:p>
      </dgm:t>
    </dgm:pt>
    <dgm:pt modelId="{55AE4B7C-D3E4-40E6-A1CA-BC198228956D}" type="sibTrans" cxnId="{F37AA4BD-FA35-4C85-A52C-1FEBCE82CA7B}">
      <dgm:prSet/>
      <dgm:spPr/>
      <dgm:t>
        <a:bodyPr/>
        <a:lstStyle/>
        <a:p>
          <a:pPr>
            <a:spcAft>
              <a:spcPts val="600"/>
            </a:spcAft>
          </a:pPr>
          <a:endParaRPr lang="en-US">
            <a:latin typeface="Tw Cen MT" panose="020B0602020104020603" pitchFamily="34" charset="0"/>
          </a:endParaRPr>
        </a:p>
      </dgm:t>
    </dgm:pt>
    <dgm:pt modelId="{840F474D-067C-41BB-9506-364585BB24D0}">
      <dgm:prSet/>
      <dgm:spPr/>
      <dgm:t>
        <a:bodyPr/>
        <a:lstStyle/>
        <a:p>
          <a:pPr>
            <a:spcAft>
              <a:spcPts val="600"/>
            </a:spcAft>
          </a:pPr>
          <a:r>
            <a:rPr lang="en-US" b="0" i="0" u="none">
              <a:latin typeface="Tw Cen MT" panose="020B0602020104020603" pitchFamily="34" charset="0"/>
            </a:rPr>
            <a:t>Substitute Teachers</a:t>
          </a:r>
          <a:endParaRPr lang="en-US">
            <a:latin typeface="Tw Cen MT" panose="020B0602020104020603" pitchFamily="34" charset="0"/>
          </a:endParaRPr>
        </a:p>
      </dgm:t>
    </dgm:pt>
    <dgm:pt modelId="{FC6CA524-C146-417E-9AF7-AA199D45CC85}" type="parTrans" cxnId="{26B7AB03-723A-4F52-AF79-22C3918A957D}">
      <dgm:prSet/>
      <dgm:spPr/>
      <dgm:t>
        <a:bodyPr/>
        <a:lstStyle/>
        <a:p>
          <a:pPr>
            <a:spcAft>
              <a:spcPts val="600"/>
            </a:spcAft>
          </a:pPr>
          <a:endParaRPr lang="en-US">
            <a:latin typeface="Tw Cen MT" panose="020B0602020104020603" pitchFamily="34" charset="0"/>
          </a:endParaRPr>
        </a:p>
      </dgm:t>
    </dgm:pt>
    <dgm:pt modelId="{F7B528A2-2428-47C6-9790-1CEF9AD374F3}" type="sibTrans" cxnId="{26B7AB03-723A-4F52-AF79-22C3918A957D}">
      <dgm:prSet/>
      <dgm:spPr/>
      <dgm:t>
        <a:bodyPr/>
        <a:lstStyle/>
        <a:p>
          <a:pPr>
            <a:spcAft>
              <a:spcPts val="600"/>
            </a:spcAft>
          </a:pPr>
          <a:endParaRPr lang="en-US">
            <a:latin typeface="Tw Cen MT" panose="020B0602020104020603" pitchFamily="34" charset="0"/>
          </a:endParaRPr>
        </a:p>
      </dgm:t>
    </dgm:pt>
    <dgm:pt modelId="{BDBBEDD2-F81B-4A72-A904-07A5FD1C1D1E}">
      <dgm:prSet/>
      <dgm:spPr/>
      <dgm:t>
        <a:bodyPr/>
        <a:lstStyle/>
        <a:p>
          <a:pPr>
            <a:spcAft>
              <a:spcPts val="600"/>
            </a:spcAft>
          </a:pPr>
          <a:r>
            <a:rPr lang="en-US" b="0" i="0" u="none">
              <a:latin typeface="Tw Cen MT" panose="020B0602020104020603" pitchFamily="34" charset="0"/>
            </a:rPr>
            <a:t>Waitstaff</a:t>
          </a:r>
          <a:endParaRPr lang="en-US">
            <a:latin typeface="Tw Cen MT" panose="020B0602020104020603" pitchFamily="34" charset="0"/>
          </a:endParaRPr>
        </a:p>
      </dgm:t>
    </dgm:pt>
    <dgm:pt modelId="{7F90B643-262C-47E2-8353-147AD355FC33}" type="parTrans" cxnId="{B2C8F298-C311-4F64-A6C6-53C0822C9DA7}">
      <dgm:prSet/>
      <dgm:spPr/>
      <dgm:t>
        <a:bodyPr/>
        <a:lstStyle/>
        <a:p>
          <a:pPr>
            <a:spcAft>
              <a:spcPts val="600"/>
            </a:spcAft>
          </a:pPr>
          <a:endParaRPr lang="en-US">
            <a:latin typeface="Tw Cen MT" panose="020B0602020104020603" pitchFamily="34" charset="0"/>
          </a:endParaRPr>
        </a:p>
      </dgm:t>
    </dgm:pt>
    <dgm:pt modelId="{B515822D-DD88-4609-A4D0-FAB8E5FB2F57}" type="sibTrans" cxnId="{B2C8F298-C311-4F64-A6C6-53C0822C9DA7}">
      <dgm:prSet/>
      <dgm:spPr/>
      <dgm:t>
        <a:bodyPr/>
        <a:lstStyle/>
        <a:p>
          <a:pPr>
            <a:spcAft>
              <a:spcPts val="600"/>
            </a:spcAft>
          </a:pPr>
          <a:endParaRPr lang="en-US">
            <a:latin typeface="Tw Cen MT" panose="020B0602020104020603" pitchFamily="34" charset="0"/>
          </a:endParaRPr>
        </a:p>
      </dgm:t>
    </dgm:pt>
    <dgm:pt modelId="{3226FAE1-FEE1-451F-A070-0CF1C378061E}">
      <dgm:prSet/>
      <dgm:spPr/>
      <dgm:t>
        <a:bodyPr/>
        <a:lstStyle/>
        <a:p>
          <a:pPr>
            <a:spcAft>
              <a:spcPts val="600"/>
            </a:spcAft>
          </a:pPr>
          <a:r>
            <a:rPr lang="en-US" b="0" i="0" u="none">
              <a:latin typeface="Tw Cen MT" panose="020B0602020104020603" pitchFamily="34" charset="0"/>
            </a:rPr>
            <a:t>Customer Service Reps</a:t>
          </a:r>
          <a:endParaRPr lang="en-US">
            <a:latin typeface="Tw Cen MT" panose="020B0602020104020603" pitchFamily="34" charset="0"/>
          </a:endParaRPr>
        </a:p>
      </dgm:t>
    </dgm:pt>
    <dgm:pt modelId="{E3A05959-8B34-44DD-AA8E-A1F88E59F507}" type="parTrans" cxnId="{C419E36C-5B4F-4D25-9843-94CA9D0B4211}">
      <dgm:prSet/>
      <dgm:spPr/>
      <dgm:t>
        <a:bodyPr/>
        <a:lstStyle/>
        <a:p>
          <a:pPr>
            <a:spcAft>
              <a:spcPts val="600"/>
            </a:spcAft>
          </a:pPr>
          <a:endParaRPr lang="en-US">
            <a:latin typeface="Tw Cen MT" panose="020B0602020104020603" pitchFamily="34" charset="0"/>
          </a:endParaRPr>
        </a:p>
      </dgm:t>
    </dgm:pt>
    <dgm:pt modelId="{658E6505-E6DF-4F2D-8346-375F193650D1}" type="sibTrans" cxnId="{C419E36C-5B4F-4D25-9843-94CA9D0B4211}">
      <dgm:prSet/>
      <dgm:spPr/>
      <dgm:t>
        <a:bodyPr/>
        <a:lstStyle/>
        <a:p>
          <a:pPr>
            <a:spcAft>
              <a:spcPts val="600"/>
            </a:spcAft>
          </a:pPr>
          <a:endParaRPr lang="en-US">
            <a:latin typeface="Tw Cen MT" panose="020B0602020104020603" pitchFamily="34" charset="0"/>
          </a:endParaRPr>
        </a:p>
      </dgm:t>
    </dgm:pt>
    <dgm:pt modelId="{506D9C39-0234-4A96-9621-C6EFF2823DCD}">
      <dgm:prSet/>
      <dgm:spPr/>
      <dgm:t>
        <a:bodyPr/>
        <a:lstStyle/>
        <a:p>
          <a:pPr>
            <a:spcAft>
              <a:spcPts val="600"/>
            </a:spcAft>
          </a:pPr>
          <a:r>
            <a:rPr lang="en-US" b="0" i="0" u="none">
              <a:latin typeface="Tw Cen MT" panose="020B0602020104020603" pitchFamily="34" charset="0"/>
            </a:rPr>
            <a:t>Firefighters</a:t>
          </a:r>
          <a:endParaRPr lang="en-US">
            <a:latin typeface="Tw Cen MT" panose="020B0602020104020603" pitchFamily="34" charset="0"/>
          </a:endParaRPr>
        </a:p>
      </dgm:t>
    </dgm:pt>
    <dgm:pt modelId="{68760FA2-7D67-4AC0-9284-D50796E52047}" type="parTrans" cxnId="{D8F55536-2571-42F2-B14B-888A375A00CB}">
      <dgm:prSet/>
      <dgm:spPr/>
      <dgm:t>
        <a:bodyPr/>
        <a:lstStyle/>
        <a:p>
          <a:pPr>
            <a:spcAft>
              <a:spcPts val="600"/>
            </a:spcAft>
          </a:pPr>
          <a:endParaRPr lang="en-US">
            <a:latin typeface="Tw Cen MT" panose="020B0602020104020603" pitchFamily="34" charset="0"/>
          </a:endParaRPr>
        </a:p>
      </dgm:t>
    </dgm:pt>
    <dgm:pt modelId="{E2D3C803-71E3-4C78-817A-5E9CACD6D820}" type="sibTrans" cxnId="{D8F55536-2571-42F2-B14B-888A375A00CB}">
      <dgm:prSet/>
      <dgm:spPr/>
      <dgm:t>
        <a:bodyPr/>
        <a:lstStyle/>
        <a:p>
          <a:pPr>
            <a:spcAft>
              <a:spcPts val="600"/>
            </a:spcAft>
          </a:pPr>
          <a:endParaRPr lang="en-US">
            <a:latin typeface="Tw Cen MT" panose="020B0602020104020603" pitchFamily="34" charset="0"/>
          </a:endParaRPr>
        </a:p>
      </dgm:t>
    </dgm:pt>
    <dgm:pt modelId="{5F772825-9030-4B99-93BA-C31011F99CED}">
      <dgm:prSet/>
      <dgm:spPr/>
      <dgm:t>
        <a:bodyPr/>
        <a:lstStyle/>
        <a:p>
          <a:pPr>
            <a:spcAft>
              <a:spcPts val="600"/>
            </a:spcAft>
          </a:pPr>
          <a:r>
            <a:rPr lang="en-US" b="0" i="0" u="none">
              <a:latin typeface="Tw Cen MT" panose="020B0602020104020603" pitchFamily="34" charset="0"/>
            </a:rPr>
            <a:t>Light Truck Drivers</a:t>
          </a:r>
          <a:endParaRPr lang="en-US">
            <a:latin typeface="Tw Cen MT" panose="020B0602020104020603" pitchFamily="34" charset="0"/>
          </a:endParaRPr>
        </a:p>
      </dgm:t>
    </dgm:pt>
    <dgm:pt modelId="{9075981D-E7B6-43FE-95D0-73F4AC5B9294}" type="parTrans" cxnId="{42C8BA31-2ABF-4F81-81AD-814CDFD21301}">
      <dgm:prSet/>
      <dgm:spPr/>
      <dgm:t>
        <a:bodyPr/>
        <a:lstStyle/>
        <a:p>
          <a:pPr>
            <a:spcAft>
              <a:spcPts val="600"/>
            </a:spcAft>
          </a:pPr>
          <a:endParaRPr lang="en-US">
            <a:latin typeface="Tw Cen MT" panose="020B0602020104020603" pitchFamily="34" charset="0"/>
          </a:endParaRPr>
        </a:p>
      </dgm:t>
    </dgm:pt>
    <dgm:pt modelId="{E7C7B55D-3430-4BF6-A535-F9CB76594929}" type="sibTrans" cxnId="{42C8BA31-2ABF-4F81-81AD-814CDFD21301}">
      <dgm:prSet/>
      <dgm:spPr/>
      <dgm:t>
        <a:bodyPr/>
        <a:lstStyle/>
        <a:p>
          <a:pPr>
            <a:spcAft>
              <a:spcPts val="600"/>
            </a:spcAft>
          </a:pPr>
          <a:endParaRPr lang="en-US">
            <a:latin typeface="Tw Cen MT" panose="020B0602020104020603" pitchFamily="34" charset="0"/>
          </a:endParaRPr>
        </a:p>
      </dgm:t>
    </dgm:pt>
    <dgm:pt modelId="{32D5BE50-6793-46DF-BE6B-3722A59B712E}">
      <dgm:prSet/>
      <dgm:spPr/>
      <dgm:t>
        <a:bodyPr/>
        <a:lstStyle/>
        <a:p>
          <a:pPr>
            <a:spcAft>
              <a:spcPts val="600"/>
            </a:spcAft>
          </a:pPr>
          <a:r>
            <a:rPr lang="en-US" b="1" i="0" u="none" dirty="0">
              <a:latin typeface="Tw Cen MT" panose="020B0602020104020603" pitchFamily="34" charset="0"/>
            </a:rPr>
            <a:t>Median, All Occupations</a:t>
          </a:r>
          <a:endParaRPr lang="en-US" b="1" dirty="0">
            <a:latin typeface="Tw Cen MT" panose="020B0602020104020603" pitchFamily="34" charset="0"/>
          </a:endParaRPr>
        </a:p>
      </dgm:t>
    </dgm:pt>
    <dgm:pt modelId="{F69D0F7F-AEC5-441B-8B98-E99B56007254}" type="parTrans" cxnId="{F8B73AC6-A8BF-4DE1-9E02-38312CCB3D28}">
      <dgm:prSet/>
      <dgm:spPr/>
      <dgm:t>
        <a:bodyPr/>
        <a:lstStyle/>
        <a:p>
          <a:pPr>
            <a:spcAft>
              <a:spcPts val="600"/>
            </a:spcAft>
          </a:pPr>
          <a:endParaRPr lang="en-US">
            <a:latin typeface="Tw Cen MT" panose="020B0602020104020603" pitchFamily="34" charset="0"/>
          </a:endParaRPr>
        </a:p>
      </dgm:t>
    </dgm:pt>
    <dgm:pt modelId="{C5BFFB2A-AF2F-40DD-A659-3AA5B3DCC740}" type="sibTrans" cxnId="{F8B73AC6-A8BF-4DE1-9E02-38312CCB3D28}">
      <dgm:prSet/>
      <dgm:spPr/>
      <dgm:t>
        <a:bodyPr/>
        <a:lstStyle/>
        <a:p>
          <a:pPr>
            <a:spcAft>
              <a:spcPts val="600"/>
            </a:spcAft>
          </a:pPr>
          <a:endParaRPr lang="en-US">
            <a:latin typeface="Tw Cen MT" panose="020B0602020104020603" pitchFamily="34" charset="0"/>
          </a:endParaRPr>
        </a:p>
      </dgm:t>
    </dgm:pt>
    <dgm:pt modelId="{E7FC21B0-C7A2-4327-B6FC-860D49BD73E8}">
      <dgm:prSet/>
      <dgm:spPr/>
      <dgm:t>
        <a:bodyPr/>
        <a:lstStyle/>
        <a:p>
          <a:pPr>
            <a:spcAft>
              <a:spcPts val="600"/>
            </a:spcAft>
          </a:pPr>
          <a:r>
            <a:rPr lang="en-US" b="0" i="0" u="none" dirty="0">
              <a:latin typeface="Tw Cen MT" panose="020B0602020104020603" pitchFamily="34" charset="0"/>
            </a:rPr>
            <a:t>Medical Assistants</a:t>
          </a:r>
          <a:endParaRPr lang="en-US" dirty="0">
            <a:latin typeface="Tw Cen MT" panose="020B0602020104020603" pitchFamily="34" charset="0"/>
          </a:endParaRPr>
        </a:p>
      </dgm:t>
    </dgm:pt>
    <dgm:pt modelId="{7344C9C8-DBED-42BA-97F2-E2C405A45724}" type="parTrans" cxnId="{549AA134-6F9F-498F-9FD9-2D5D61E32EB8}">
      <dgm:prSet/>
      <dgm:spPr/>
      <dgm:t>
        <a:bodyPr/>
        <a:lstStyle/>
        <a:p>
          <a:pPr>
            <a:spcAft>
              <a:spcPts val="600"/>
            </a:spcAft>
          </a:pPr>
          <a:endParaRPr lang="en-US">
            <a:latin typeface="Tw Cen MT" panose="020B0602020104020603" pitchFamily="34" charset="0"/>
          </a:endParaRPr>
        </a:p>
      </dgm:t>
    </dgm:pt>
    <dgm:pt modelId="{3AFFCE1F-B69F-458F-8B00-4097C36B93AB}" type="sibTrans" cxnId="{549AA134-6F9F-498F-9FD9-2D5D61E32EB8}">
      <dgm:prSet/>
      <dgm:spPr/>
      <dgm:t>
        <a:bodyPr/>
        <a:lstStyle/>
        <a:p>
          <a:pPr>
            <a:spcAft>
              <a:spcPts val="600"/>
            </a:spcAft>
          </a:pPr>
          <a:endParaRPr lang="en-US">
            <a:latin typeface="Tw Cen MT" panose="020B0602020104020603" pitchFamily="34" charset="0"/>
          </a:endParaRPr>
        </a:p>
      </dgm:t>
    </dgm:pt>
    <dgm:pt modelId="{4C2E9B5E-B6B3-4E49-B5E9-D98D8C2FE029}">
      <dgm:prSet/>
      <dgm:spPr/>
      <dgm:t>
        <a:bodyPr/>
        <a:lstStyle/>
        <a:p>
          <a:pPr>
            <a:spcAft>
              <a:spcPts val="600"/>
            </a:spcAft>
          </a:pPr>
          <a:r>
            <a:rPr lang="en-US" b="0" i="0" u="none">
              <a:latin typeface="Tw Cen MT" panose="020B0602020104020603" pitchFamily="34" charset="0"/>
            </a:rPr>
            <a:t>Office Clerks</a:t>
          </a:r>
          <a:endParaRPr lang="en-US">
            <a:latin typeface="Tw Cen MT" panose="020B0602020104020603" pitchFamily="34" charset="0"/>
          </a:endParaRPr>
        </a:p>
      </dgm:t>
    </dgm:pt>
    <dgm:pt modelId="{E67C3939-F749-476F-9FC7-46E570B07036}" type="parTrans" cxnId="{90DCBE19-DC72-4299-9D01-4E1CF304CAC8}">
      <dgm:prSet/>
      <dgm:spPr/>
      <dgm:t>
        <a:bodyPr/>
        <a:lstStyle/>
        <a:p>
          <a:pPr>
            <a:spcAft>
              <a:spcPts val="600"/>
            </a:spcAft>
          </a:pPr>
          <a:endParaRPr lang="en-US">
            <a:latin typeface="Tw Cen MT" panose="020B0602020104020603" pitchFamily="34" charset="0"/>
          </a:endParaRPr>
        </a:p>
      </dgm:t>
    </dgm:pt>
    <dgm:pt modelId="{2B1A5B2D-1F5F-41A6-A16F-15596F5CB0F9}" type="sibTrans" cxnId="{90DCBE19-DC72-4299-9D01-4E1CF304CAC8}">
      <dgm:prSet/>
      <dgm:spPr/>
      <dgm:t>
        <a:bodyPr/>
        <a:lstStyle/>
        <a:p>
          <a:pPr>
            <a:spcAft>
              <a:spcPts val="600"/>
            </a:spcAft>
          </a:pPr>
          <a:endParaRPr lang="en-US">
            <a:latin typeface="Tw Cen MT" panose="020B0602020104020603" pitchFamily="34" charset="0"/>
          </a:endParaRPr>
        </a:p>
      </dgm:t>
    </dgm:pt>
    <dgm:pt modelId="{539D7EDE-A48F-43B1-BDEB-83C46D35A3A3}">
      <dgm:prSet/>
      <dgm:spPr/>
      <dgm:t>
        <a:bodyPr/>
        <a:lstStyle/>
        <a:p>
          <a:pPr>
            <a:spcAft>
              <a:spcPts val="600"/>
            </a:spcAft>
          </a:pPr>
          <a:r>
            <a:rPr lang="en-US" b="0" i="0" u="none">
              <a:latin typeface="Tw Cen MT" panose="020B0602020104020603" pitchFamily="34" charset="0"/>
            </a:rPr>
            <a:t>Painters</a:t>
          </a:r>
          <a:endParaRPr lang="en-US">
            <a:latin typeface="Tw Cen MT" panose="020B0602020104020603" pitchFamily="34" charset="0"/>
          </a:endParaRPr>
        </a:p>
      </dgm:t>
    </dgm:pt>
    <dgm:pt modelId="{344A9D69-3ED6-4181-A217-45D7C7A4CB57}" type="parTrans" cxnId="{C072005A-F096-4C9B-9B99-7D4A85F151B3}">
      <dgm:prSet/>
      <dgm:spPr/>
      <dgm:t>
        <a:bodyPr/>
        <a:lstStyle/>
        <a:p>
          <a:pPr>
            <a:spcAft>
              <a:spcPts val="600"/>
            </a:spcAft>
          </a:pPr>
          <a:endParaRPr lang="en-US">
            <a:latin typeface="Tw Cen MT" panose="020B0602020104020603" pitchFamily="34" charset="0"/>
          </a:endParaRPr>
        </a:p>
      </dgm:t>
    </dgm:pt>
    <dgm:pt modelId="{E3553B5D-A7BC-4F2E-817F-E04A673D7075}" type="sibTrans" cxnId="{C072005A-F096-4C9B-9B99-7D4A85F151B3}">
      <dgm:prSet/>
      <dgm:spPr/>
      <dgm:t>
        <a:bodyPr/>
        <a:lstStyle/>
        <a:p>
          <a:pPr>
            <a:spcAft>
              <a:spcPts val="600"/>
            </a:spcAft>
          </a:pPr>
          <a:endParaRPr lang="en-US">
            <a:latin typeface="Tw Cen MT" panose="020B0602020104020603" pitchFamily="34" charset="0"/>
          </a:endParaRPr>
        </a:p>
      </dgm:t>
    </dgm:pt>
    <dgm:pt modelId="{421AD8C8-900F-40B9-BDB3-1C57A6EDEC3B}">
      <dgm:prSet/>
      <dgm:spPr/>
      <dgm:t>
        <a:bodyPr/>
        <a:lstStyle/>
        <a:p>
          <a:pPr>
            <a:spcAft>
              <a:spcPts val="600"/>
            </a:spcAft>
          </a:pPr>
          <a:r>
            <a:rPr lang="en-US" b="0" i="0" u="none">
              <a:latin typeface="Tw Cen MT" panose="020B0602020104020603" pitchFamily="34" charset="0"/>
            </a:rPr>
            <a:t>Pharmacy Techs</a:t>
          </a:r>
          <a:endParaRPr lang="en-US">
            <a:latin typeface="Tw Cen MT" panose="020B0602020104020603" pitchFamily="34" charset="0"/>
          </a:endParaRPr>
        </a:p>
      </dgm:t>
    </dgm:pt>
    <dgm:pt modelId="{6FF5F0AF-031E-4E42-B50B-CAD73D700AF3}" type="parTrans" cxnId="{43DB0B6E-6EB6-429C-8700-14F7AB2F3340}">
      <dgm:prSet/>
      <dgm:spPr/>
      <dgm:t>
        <a:bodyPr/>
        <a:lstStyle/>
        <a:p>
          <a:pPr>
            <a:spcAft>
              <a:spcPts val="600"/>
            </a:spcAft>
          </a:pPr>
          <a:endParaRPr lang="en-US">
            <a:latin typeface="Tw Cen MT" panose="020B0602020104020603" pitchFamily="34" charset="0"/>
          </a:endParaRPr>
        </a:p>
      </dgm:t>
    </dgm:pt>
    <dgm:pt modelId="{3C4C082D-C18B-4971-99DA-D8FACE8BA76A}" type="sibTrans" cxnId="{43DB0B6E-6EB6-429C-8700-14F7AB2F3340}">
      <dgm:prSet/>
      <dgm:spPr/>
      <dgm:t>
        <a:bodyPr/>
        <a:lstStyle/>
        <a:p>
          <a:pPr>
            <a:spcAft>
              <a:spcPts val="600"/>
            </a:spcAft>
          </a:pPr>
          <a:endParaRPr lang="en-US">
            <a:latin typeface="Tw Cen MT" panose="020B0602020104020603" pitchFamily="34" charset="0"/>
          </a:endParaRPr>
        </a:p>
      </dgm:t>
    </dgm:pt>
    <dgm:pt modelId="{79944F3E-CF87-487D-B3AC-D34F00AE5A3C}">
      <dgm:prSet/>
      <dgm:spPr/>
      <dgm:t>
        <a:bodyPr/>
        <a:lstStyle/>
        <a:p>
          <a:pPr>
            <a:spcAft>
              <a:spcPts val="600"/>
            </a:spcAft>
          </a:pPr>
          <a:r>
            <a:rPr lang="en-US" b="0" i="0" u="none">
              <a:latin typeface="Tw Cen MT" panose="020B0602020104020603" pitchFamily="34" charset="0"/>
            </a:rPr>
            <a:t>Secretaries and Administrative Assistants</a:t>
          </a:r>
          <a:endParaRPr lang="en-US">
            <a:latin typeface="Tw Cen MT" panose="020B0602020104020603" pitchFamily="34" charset="0"/>
          </a:endParaRPr>
        </a:p>
      </dgm:t>
    </dgm:pt>
    <dgm:pt modelId="{CDE8EBF7-3727-46CA-858D-9D7C945579A9}" type="parTrans" cxnId="{8B98CE1E-8946-4BF2-959D-8D6EAA2C9601}">
      <dgm:prSet/>
      <dgm:spPr/>
      <dgm:t>
        <a:bodyPr/>
        <a:lstStyle/>
        <a:p>
          <a:pPr>
            <a:spcAft>
              <a:spcPts val="600"/>
            </a:spcAft>
          </a:pPr>
          <a:endParaRPr lang="en-US">
            <a:latin typeface="Tw Cen MT" panose="020B0602020104020603" pitchFamily="34" charset="0"/>
          </a:endParaRPr>
        </a:p>
      </dgm:t>
    </dgm:pt>
    <dgm:pt modelId="{179D64D1-8D0C-424F-9E7E-C2AEF7BF4FD0}" type="sibTrans" cxnId="{8B98CE1E-8946-4BF2-959D-8D6EAA2C9601}">
      <dgm:prSet/>
      <dgm:spPr/>
      <dgm:t>
        <a:bodyPr/>
        <a:lstStyle/>
        <a:p>
          <a:pPr>
            <a:spcAft>
              <a:spcPts val="600"/>
            </a:spcAft>
          </a:pPr>
          <a:endParaRPr lang="en-US">
            <a:latin typeface="Tw Cen MT" panose="020B0602020104020603" pitchFamily="34" charset="0"/>
          </a:endParaRPr>
        </a:p>
      </dgm:t>
    </dgm:pt>
    <dgm:pt modelId="{D79DCCAA-F4A3-45F8-BF96-2F78790EA44E}">
      <dgm:prSet/>
      <dgm:spPr/>
      <dgm:t>
        <a:bodyPr/>
        <a:lstStyle/>
        <a:p>
          <a:pPr>
            <a:spcAft>
              <a:spcPts val="600"/>
            </a:spcAft>
          </a:pPr>
          <a:r>
            <a:rPr lang="en-US" b="0" i="0" u="none">
              <a:latin typeface="Tw Cen MT" panose="020B0602020104020603" pitchFamily="34" charset="0"/>
            </a:rPr>
            <a:t>Veterinary Techs</a:t>
          </a:r>
          <a:endParaRPr lang="en-US">
            <a:latin typeface="Tw Cen MT" panose="020B0602020104020603" pitchFamily="34" charset="0"/>
          </a:endParaRPr>
        </a:p>
      </dgm:t>
    </dgm:pt>
    <dgm:pt modelId="{DCFAAFA4-F8A9-4D1F-817B-3C49B9C4212A}" type="parTrans" cxnId="{24737A8F-11DE-49CE-83CA-48E785D867F0}">
      <dgm:prSet/>
      <dgm:spPr/>
      <dgm:t>
        <a:bodyPr/>
        <a:lstStyle/>
        <a:p>
          <a:pPr>
            <a:spcAft>
              <a:spcPts val="600"/>
            </a:spcAft>
          </a:pPr>
          <a:endParaRPr lang="en-US">
            <a:latin typeface="Tw Cen MT" panose="020B0602020104020603" pitchFamily="34" charset="0"/>
          </a:endParaRPr>
        </a:p>
      </dgm:t>
    </dgm:pt>
    <dgm:pt modelId="{CE45FF82-3320-4493-84E2-E79B63C03571}" type="sibTrans" cxnId="{24737A8F-11DE-49CE-83CA-48E785D867F0}">
      <dgm:prSet/>
      <dgm:spPr/>
      <dgm:t>
        <a:bodyPr/>
        <a:lstStyle/>
        <a:p>
          <a:pPr>
            <a:spcAft>
              <a:spcPts val="600"/>
            </a:spcAft>
          </a:pPr>
          <a:endParaRPr lang="en-US">
            <a:latin typeface="Tw Cen MT" panose="020B0602020104020603" pitchFamily="34" charset="0"/>
          </a:endParaRPr>
        </a:p>
      </dgm:t>
    </dgm:pt>
    <dgm:pt modelId="{65A7E2D6-9371-4D34-A20D-39ECD97705FE}" type="pres">
      <dgm:prSet presAssocID="{95DC9BD3-A379-422F-8FED-8B6CAEE5E50F}" presName="Name0" presStyleCnt="0">
        <dgm:presLayoutVars>
          <dgm:dir/>
          <dgm:animLvl val="lvl"/>
          <dgm:resizeHandles val="exact"/>
        </dgm:presLayoutVars>
      </dgm:prSet>
      <dgm:spPr/>
    </dgm:pt>
    <dgm:pt modelId="{53DF4D98-6470-4CFF-BE0D-B9C663A35944}" type="pres">
      <dgm:prSet presAssocID="{984116C9-7CB8-4743-8FBA-68A8BA0D0389}" presName="composite" presStyleCnt="0"/>
      <dgm:spPr/>
    </dgm:pt>
    <dgm:pt modelId="{E2E7CD91-C3A5-46F8-BFD0-A1BEBFC45E9D}" type="pres">
      <dgm:prSet presAssocID="{984116C9-7CB8-4743-8FBA-68A8BA0D0389}" presName="parTx" presStyleLbl="alignNode1" presStyleIdx="0" presStyleCnt="3">
        <dgm:presLayoutVars>
          <dgm:chMax val="0"/>
          <dgm:chPref val="0"/>
          <dgm:bulletEnabled val="1"/>
        </dgm:presLayoutVars>
      </dgm:prSet>
      <dgm:spPr/>
    </dgm:pt>
    <dgm:pt modelId="{0045AAE0-9BB3-4F66-A39D-FC0233DDC39E}" type="pres">
      <dgm:prSet presAssocID="{984116C9-7CB8-4743-8FBA-68A8BA0D0389}" presName="desTx" presStyleLbl="alignAccFollowNode1" presStyleIdx="0" presStyleCnt="3">
        <dgm:presLayoutVars>
          <dgm:bulletEnabled val="1"/>
        </dgm:presLayoutVars>
      </dgm:prSet>
      <dgm:spPr/>
    </dgm:pt>
    <dgm:pt modelId="{3C9F3B84-A8CB-405E-A741-5827E5589FF1}" type="pres">
      <dgm:prSet presAssocID="{E2EFE677-5A73-472D-9604-E8EE162B7721}" presName="space" presStyleCnt="0"/>
      <dgm:spPr/>
    </dgm:pt>
    <dgm:pt modelId="{142EF4AE-B3CC-4E88-A2A4-94AA318A35CE}" type="pres">
      <dgm:prSet presAssocID="{930452E1-293A-4804-9AD2-E53B94608D56}" presName="composite" presStyleCnt="0"/>
      <dgm:spPr/>
    </dgm:pt>
    <dgm:pt modelId="{1A385492-E76F-4B22-9064-58D648E04DA7}" type="pres">
      <dgm:prSet presAssocID="{930452E1-293A-4804-9AD2-E53B94608D56}" presName="parTx" presStyleLbl="alignNode1" presStyleIdx="1" presStyleCnt="3">
        <dgm:presLayoutVars>
          <dgm:chMax val="0"/>
          <dgm:chPref val="0"/>
          <dgm:bulletEnabled val="1"/>
        </dgm:presLayoutVars>
      </dgm:prSet>
      <dgm:spPr/>
    </dgm:pt>
    <dgm:pt modelId="{11FB7C73-6081-42C7-8E15-28075061167B}" type="pres">
      <dgm:prSet presAssocID="{930452E1-293A-4804-9AD2-E53B94608D56}" presName="desTx" presStyleLbl="alignAccFollowNode1" presStyleIdx="1" presStyleCnt="3">
        <dgm:presLayoutVars>
          <dgm:bulletEnabled val="1"/>
        </dgm:presLayoutVars>
      </dgm:prSet>
      <dgm:spPr/>
    </dgm:pt>
    <dgm:pt modelId="{899A29AF-D2CB-4888-9B96-2FD9BEA6EAF2}" type="pres">
      <dgm:prSet presAssocID="{D290115E-DB80-4D4E-BA00-6031E90A2C43}" presName="space" presStyleCnt="0"/>
      <dgm:spPr/>
    </dgm:pt>
    <dgm:pt modelId="{9EB90903-B167-4794-A290-2BD5359F4705}" type="pres">
      <dgm:prSet presAssocID="{4F795D33-588E-4F04-A4A9-549DB1C8E26C}" presName="composite" presStyleCnt="0"/>
      <dgm:spPr/>
    </dgm:pt>
    <dgm:pt modelId="{528B556C-5429-4133-8BB3-15AEA9F447C7}" type="pres">
      <dgm:prSet presAssocID="{4F795D33-588E-4F04-A4A9-549DB1C8E26C}" presName="parTx" presStyleLbl="alignNode1" presStyleIdx="2" presStyleCnt="3">
        <dgm:presLayoutVars>
          <dgm:chMax val="0"/>
          <dgm:chPref val="0"/>
          <dgm:bulletEnabled val="1"/>
        </dgm:presLayoutVars>
      </dgm:prSet>
      <dgm:spPr/>
    </dgm:pt>
    <dgm:pt modelId="{34083978-5BA0-40E3-AB18-2F3A89BB9529}" type="pres">
      <dgm:prSet presAssocID="{4F795D33-588E-4F04-A4A9-549DB1C8E26C}" presName="desTx" presStyleLbl="alignAccFollowNode1" presStyleIdx="2" presStyleCnt="3">
        <dgm:presLayoutVars>
          <dgm:bulletEnabled val="1"/>
        </dgm:presLayoutVars>
      </dgm:prSet>
      <dgm:spPr/>
    </dgm:pt>
  </dgm:ptLst>
  <dgm:cxnLst>
    <dgm:cxn modelId="{C00D4A00-7F66-42CD-AEEB-61F921CAF58C}" srcId="{984116C9-7CB8-4743-8FBA-68A8BA0D0389}" destId="{12346023-6208-4DC2-8AD3-B4D921E42729}" srcOrd="7" destOrd="0" parTransId="{398CE301-C0BC-41C0-A202-EB177CCD1008}" sibTransId="{C80D79DB-14F2-4538-89AA-55F739619D5B}"/>
    <dgm:cxn modelId="{26B7AB03-723A-4F52-AF79-22C3918A957D}" srcId="{984116C9-7CB8-4743-8FBA-68A8BA0D0389}" destId="{840F474D-067C-41BB-9506-364585BB24D0}" srcOrd="18" destOrd="0" parTransId="{FC6CA524-C146-417E-9AF7-AA199D45CC85}" sibTransId="{F7B528A2-2428-47C6-9790-1CEF9AD374F3}"/>
    <dgm:cxn modelId="{97DA0706-FF4F-46DC-A1A5-5978B9BCD834}" type="presOf" srcId="{930452E1-293A-4804-9AD2-E53B94608D56}" destId="{1A385492-E76F-4B22-9064-58D648E04DA7}" srcOrd="0" destOrd="0" presId="urn:microsoft.com/office/officeart/2005/8/layout/hList1"/>
    <dgm:cxn modelId="{18FC610C-969F-49B4-8F33-C30E39886323}" srcId="{4F795D33-588E-4F04-A4A9-549DB1C8E26C}" destId="{C8233B67-4B90-45CF-A5F3-C6042238FB07}" srcOrd="7" destOrd="0" parTransId="{4EF0CD54-336D-4050-80BC-677DB0678644}" sibTransId="{5C99DC35-57DF-4EFB-B9B0-1A28CC604A4D}"/>
    <dgm:cxn modelId="{2CCF430D-F6F0-4A76-8DB8-EF8796187AA0}" type="presOf" srcId="{840F474D-067C-41BB-9506-364585BB24D0}" destId="{0045AAE0-9BB3-4F66-A39D-FC0233DDC39E}" srcOrd="0" destOrd="18" presId="urn:microsoft.com/office/officeart/2005/8/layout/hList1"/>
    <dgm:cxn modelId="{99504C0E-AED6-4B25-9AA7-A8701EA97846}" type="presOf" srcId="{D4D5292A-99E8-4C72-BA0E-FA1072E5ADC1}" destId="{34083978-5BA0-40E3-AB18-2F3A89BB9529}" srcOrd="0" destOrd="6" presId="urn:microsoft.com/office/officeart/2005/8/layout/hList1"/>
    <dgm:cxn modelId="{64FCDE10-42CC-4ED6-B94F-D11E8BA48D91}" srcId="{4F795D33-588E-4F04-A4A9-549DB1C8E26C}" destId="{1C0DB337-B735-4A24-8B69-A830CB18B4EB}" srcOrd="5" destOrd="0" parTransId="{8F293068-C7F4-4B19-9A50-9D706859EA43}" sibTransId="{4D28B6D8-99CD-4E59-B541-E9A0C6A20FA7}"/>
    <dgm:cxn modelId="{EB5AF813-B2BF-4576-8B35-0378CEAD5DC1}" type="presOf" srcId="{3A51C2D0-8BBE-4213-8E41-ADEB91925293}" destId="{0045AAE0-9BB3-4F66-A39D-FC0233DDC39E}" srcOrd="0" destOrd="9" presId="urn:microsoft.com/office/officeart/2005/8/layout/hList1"/>
    <dgm:cxn modelId="{72FBFF16-F514-4C05-B889-A97FD35E4266}" type="presOf" srcId="{BF1E8D26-7E5D-43A4-B3C3-2C681ACE94ED}" destId="{0045AAE0-9BB3-4F66-A39D-FC0233DDC39E}" srcOrd="0" destOrd="15" presId="urn:microsoft.com/office/officeart/2005/8/layout/hList1"/>
    <dgm:cxn modelId="{90DCBE19-DC72-4299-9D01-4E1CF304CAC8}" srcId="{930452E1-293A-4804-9AD2-E53B94608D56}" destId="{4C2E9B5E-B6B3-4E49-B5E9-D98D8C2FE029}" srcOrd="6" destOrd="0" parTransId="{E67C3939-F749-476F-9FC7-46E570B07036}" sibTransId="{2B1A5B2D-1F5F-41A6-A16F-15596F5CB0F9}"/>
    <dgm:cxn modelId="{07604B1C-4B30-401F-919F-2CB253D77DBB}" srcId="{984116C9-7CB8-4743-8FBA-68A8BA0D0389}" destId="{AE0159F8-A860-4DE2-9A83-B660D39FB570}" srcOrd="13" destOrd="0" parTransId="{0A1F8C98-0D2A-469D-9017-7AB8A1CF7759}" sibTransId="{150CC3CC-80F4-4FA2-9545-F13A1411E678}"/>
    <dgm:cxn modelId="{8B98CE1E-8946-4BF2-959D-8D6EAA2C9601}" srcId="{930452E1-293A-4804-9AD2-E53B94608D56}" destId="{79944F3E-CF87-487D-B3AC-D34F00AE5A3C}" srcOrd="9" destOrd="0" parTransId="{CDE8EBF7-3727-46CA-858D-9D7C945579A9}" sibTransId="{179D64D1-8D0C-424F-9E7E-C2AEF7BF4FD0}"/>
    <dgm:cxn modelId="{4E497921-66EC-49E5-8425-15C96FFECD2E}" type="presOf" srcId="{3B8D6DD9-468F-465E-AF2E-6BCAD393419B}" destId="{34083978-5BA0-40E3-AB18-2F3A89BB9529}" srcOrd="0" destOrd="2" presId="urn:microsoft.com/office/officeart/2005/8/layout/hList1"/>
    <dgm:cxn modelId="{87DF7A27-768A-4CC1-BEE6-9E25682F0296}" type="presOf" srcId="{4C2E9B5E-B6B3-4E49-B5E9-D98D8C2FE029}" destId="{11FB7C73-6081-42C7-8E15-28075061167B}" srcOrd="0" destOrd="6" presId="urn:microsoft.com/office/officeart/2005/8/layout/hList1"/>
    <dgm:cxn modelId="{5E4BA327-8890-447A-A1C0-57B1187DBA61}" srcId="{4F795D33-588E-4F04-A4A9-549DB1C8E26C}" destId="{C6EDDA3E-E1C1-43B1-BE1B-03084F584BD4}" srcOrd="0" destOrd="0" parTransId="{F662D252-A01A-4E35-8A7D-1669BA582145}" sibTransId="{74EF5025-7093-4770-BF7A-FA7D8F8ADD92}"/>
    <dgm:cxn modelId="{1D532F2B-90F3-4B9D-9713-13FC5E2F46E2}" srcId="{4F795D33-588E-4F04-A4A9-549DB1C8E26C}" destId="{4BF8099A-00A5-419D-A33E-0E80CAFA40CE}" srcOrd="8" destOrd="0" parTransId="{F5CF8BE5-DA30-4896-9709-C61292170D89}" sibTransId="{57A273BF-3995-4D29-A14C-4B8D95E9E0B4}"/>
    <dgm:cxn modelId="{2338982D-297D-4768-8080-56FF2A9D46FE}" srcId="{4F795D33-588E-4F04-A4A9-549DB1C8E26C}" destId="{4E631402-12C5-4C9F-BB53-CA28B6D2B7E2}" srcOrd="9" destOrd="0" parTransId="{1B6ED59E-C33A-47B8-A7E8-D4380B851D69}" sibTransId="{F1503B5A-9D4D-469D-8010-909611675390}"/>
    <dgm:cxn modelId="{42C8BA31-2ABF-4F81-81AD-814CDFD21301}" srcId="{930452E1-293A-4804-9AD2-E53B94608D56}" destId="{5F772825-9030-4B99-93BA-C31011F99CED}" srcOrd="3" destOrd="0" parTransId="{9075981D-E7B6-43FE-95D0-73F4AC5B9294}" sibTransId="{E7C7B55D-3430-4BF6-A535-F9CB76594929}"/>
    <dgm:cxn modelId="{9ACF2334-ABBA-9746-B049-B4F10EC94224}" type="presOf" srcId="{E346D9E4-7AFF-F44A-827B-D11B4486C98E}" destId="{11FB7C73-6081-42C7-8E15-28075061167B}" srcOrd="0" destOrd="0" presId="urn:microsoft.com/office/officeart/2005/8/layout/hList1"/>
    <dgm:cxn modelId="{549AA134-6F9F-498F-9FD9-2D5D61E32EB8}" srcId="{930452E1-293A-4804-9AD2-E53B94608D56}" destId="{E7FC21B0-C7A2-4327-B6FC-860D49BD73E8}" srcOrd="5" destOrd="0" parTransId="{7344C9C8-DBED-42BA-97F2-E2C405A45724}" sibTransId="{3AFFCE1F-B69F-458F-8B00-4097C36B93AB}"/>
    <dgm:cxn modelId="{D8F55536-2571-42F2-B14B-888A375A00CB}" srcId="{930452E1-293A-4804-9AD2-E53B94608D56}" destId="{506D9C39-0234-4A96-9621-C6EFF2823DCD}" srcOrd="2" destOrd="0" parTransId="{68760FA2-7D67-4AC0-9284-D50796E52047}" sibTransId="{E2D3C803-71E3-4C78-817A-5E9CACD6D820}"/>
    <dgm:cxn modelId="{046DE13B-66C6-4D4B-9D4C-299F0A3F9E31}" srcId="{984116C9-7CB8-4743-8FBA-68A8BA0D0389}" destId="{B90219E2-3FA7-47E7-81E9-09E042BF0FEB}" srcOrd="8" destOrd="0" parTransId="{277B871A-A89C-40DB-AF24-6B96340DDC16}" sibTransId="{8C2A7575-40DB-4525-99B0-CE16C46067AA}"/>
    <dgm:cxn modelId="{17691143-D85C-45D4-BBAB-4839A511BDCF}" type="presOf" srcId="{AE0159F8-A860-4DE2-9A83-B660D39FB570}" destId="{0045AAE0-9BB3-4F66-A39D-FC0233DDC39E}" srcOrd="0" destOrd="13" presId="urn:microsoft.com/office/officeart/2005/8/layout/hList1"/>
    <dgm:cxn modelId="{D8B37D46-47F6-4E21-8D2F-31EA09D0AB6C}" srcId="{95DC9BD3-A379-422F-8FED-8B6CAEE5E50F}" destId="{930452E1-293A-4804-9AD2-E53B94608D56}" srcOrd="1" destOrd="0" parTransId="{E210C1DE-4672-44F1-907C-D04B45F94A6B}" sibTransId="{D290115E-DB80-4D4E-BA00-6031E90A2C43}"/>
    <dgm:cxn modelId="{52955049-3303-4420-ADB0-C1260B179AB1}" type="presOf" srcId="{984116C9-7CB8-4743-8FBA-68A8BA0D0389}" destId="{E2E7CD91-C3A5-46F8-BFD0-A1BEBFC45E9D}" srcOrd="0" destOrd="0" presId="urn:microsoft.com/office/officeart/2005/8/layout/hList1"/>
    <dgm:cxn modelId="{BA1DA149-FE24-4CFF-B51A-BC64484A3898}" type="presOf" srcId="{3226FAE1-FEE1-451F-A070-0CF1C378061E}" destId="{11FB7C73-6081-42C7-8E15-28075061167B}" srcOrd="0" destOrd="1" presId="urn:microsoft.com/office/officeart/2005/8/layout/hList1"/>
    <dgm:cxn modelId="{E5FA944E-B26F-478F-BAD6-DADADF44FE08}" type="presOf" srcId="{D79DCCAA-F4A3-45F8-BF96-2F78790EA44E}" destId="{11FB7C73-6081-42C7-8E15-28075061167B}" srcOrd="0" destOrd="10" presId="urn:microsoft.com/office/officeart/2005/8/layout/hList1"/>
    <dgm:cxn modelId="{6FAC744F-E706-4786-A34D-12C22619CFED}" srcId="{4F795D33-588E-4F04-A4A9-549DB1C8E26C}" destId="{20485973-10C6-4EA2-A219-E78E0E56DE62}" srcOrd="4" destOrd="0" parTransId="{16C4671D-3630-417B-BB07-DE03159D0EB9}" sibTransId="{B37DFA1D-3A50-481F-A280-1140588595AC}"/>
    <dgm:cxn modelId="{0D9C1356-DA69-4F42-BBC3-27D969A6CB10}" type="presOf" srcId="{421AD8C8-900F-40B9-BDB3-1C57A6EDEC3B}" destId="{11FB7C73-6081-42C7-8E15-28075061167B}" srcOrd="0" destOrd="8" presId="urn:microsoft.com/office/officeart/2005/8/layout/hList1"/>
    <dgm:cxn modelId="{6D9A2159-50AD-43A9-8F66-B5975500B1A9}" srcId="{984116C9-7CB8-4743-8FBA-68A8BA0D0389}" destId="{A46A3656-D58B-4104-AD77-164E8FD6B3BE}" srcOrd="0" destOrd="0" parTransId="{D96F2B39-CAAF-4805-83E2-41DA58483F62}" sibTransId="{35D13E60-C53F-48E1-8A0F-450DAA5363B9}"/>
    <dgm:cxn modelId="{C072005A-F096-4C9B-9B99-7D4A85F151B3}" srcId="{930452E1-293A-4804-9AD2-E53B94608D56}" destId="{539D7EDE-A48F-43B1-BDEB-83C46D35A3A3}" srcOrd="7" destOrd="0" parTransId="{344A9D69-3ED6-4181-A217-45D7C7A4CB57}" sibTransId="{E3553B5D-A7BC-4F2E-817F-E04A673D7075}"/>
    <dgm:cxn modelId="{FAAB645D-EE31-46F0-98EB-56CF33042DF1}" srcId="{95DC9BD3-A379-422F-8FED-8B6CAEE5E50F}" destId="{4F795D33-588E-4F04-A4A9-549DB1C8E26C}" srcOrd="2" destOrd="0" parTransId="{CFFAE9E9-E51E-4DE2-82F4-C806E357DD59}" sibTransId="{A7405A77-B610-4D58-B9F8-618D507318BE}"/>
    <dgm:cxn modelId="{CE1E065F-10CB-4E47-A39E-9D6C24A4FF23}" type="presOf" srcId="{32D5BE50-6793-46DF-BE6B-3722A59B712E}" destId="{11FB7C73-6081-42C7-8E15-28075061167B}" srcOrd="0" destOrd="4" presId="urn:microsoft.com/office/officeart/2005/8/layout/hList1"/>
    <dgm:cxn modelId="{1F54E85F-D4E4-4511-B548-0FE950F8B9E6}" srcId="{984116C9-7CB8-4743-8FBA-68A8BA0D0389}" destId="{C2A4F758-A4D6-4F34-BF25-6D91F74CDE90}" srcOrd="1" destOrd="0" parTransId="{8633B08C-616D-4321-98D8-B378C9163DC2}" sibTransId="{7058BFD4-A31F-485D-ACD7-2076A245E2ED}"/>
    <dgm:cxn modelId="{808E8560-FAC5-4551-A87F-F804AEA83614}" type="presOf" srcId="{46DA71EE-ED8E-4088-80B9-E988C6D032DA}" destId="{0045AAE0-9BB3-4F66-A39D-FC0233DDC39E}" srcOrd="0" destOrd="10" presId="urn:microsoft.com/office/officeart/2005/8/layout/hList1"/>
    <dgm:cxn modelId="{67A42A62-2799-49F9-87F7-42EB55B1904C}" type="presOf" srcId="{056A76BD-C821-4760-8BDF-A13B47E8A8D8}" destId="{34083978-5BA0-40E3-AB18-2F3A89BB9529}" srcOrd="0" destOrd="3" presId="urn:microsoft.com/office/officeart/2005/8/layout/hList1"/>
    <dgm:cxn modelId="{1E429964-C2B5-4E24-BFCC-C00834AEDEEC}" type="presOf" srcId="{6A76E405-BA29-46D8-97E3-36FEBC539D1E}" destId="{0045AAE0-9BB3-4F66-A39D-FC0233DDC39E}" srcOrd="0" destOrd="16" presId="urn:microsoft.com/office/officeart/2005/8/layout/hList1"/>
    <dgm:cxn modelId="{87F5A664-645B-4C77-9CB6-3F3537A3C7C7}" srcId="{984116C9-7CB8-4743-8FBA-68A8BA0D0389}" destId="{BF1E8D26-7E5D-43A4-B3C3-2C681ACE94ED}" srcOrd="15" destOrd="0" parTransId="{42352B15-A2B8-49FB-B0DC-23C14536F136}" sibTransId="{C2BC116D-8577-4CDF-BE4E-27EB4F7EEE5B}"/>
    <dgm:cxn modelId="{FD21E966-2F32-4883-8C16-25761DD9C0B5}" type="presOf" srcId="{B90219E2-3FA7-47E7-81E9-09E042BF0FEB}" destId="{0045AAE0-9BB3-4F66-A39D-FC0233DDC39E}" srcOrd="0" destOrd="8" presId="urn:microsoft.com/office/officeart/2005/8/layout/hList1"/>
    <dgm:cxn modelId="{E0423769-39F8-44B4-BBC4-2273DE95EC29}" srcId="{984116C9-7CB8-4743-8FBA-68A8BA0D0389}" destId="{6A76E405-BA29-46D8-97E3-36FEBC539D1E}" srcOrd="16" destOrd="0" parTransId="{CD48ED79-01A1-4042-A339-17CCE1921671}" sibTransId="{9385A65C-911B-4D76-858B-944DC83DD9E6}"/>
    <dgm:cxn modelId="{3A2BF26A-AADA-43F7-9C5D-7347B32F1090}" type="presOf" srcId="{20485973-10C6-4EA2-A219-E78E0E56DE62}" destId="{34083978-5BA0-40E3-AB18-2F3A89BB9529}" srcOrd="0" destOrd="4" presId="urn:microsoft.com/office/officeart/2005/8/layout/hList1"/>
    <dgm:cxn modelId="{02464E6B-D9AE-4340-A785-7445365F600B}" srcId="{984116C9-7CB8-4743-8FBA-68A8BA0D0389}" destId="{BCCA01D0-8BFA-4C48-8C64-9611993AEB8C}" srcOrd="12" destOrd="0" parTransId="{144E5F72-C39D-46FA-B301-162ECB6A0F85}" sibTransId="{F8DD69BE-0D56-4A1C-952A-16548BAB4E0B}"/>
    <dgm:cxn modelId="{C419E36C-5B4F-4D25-9843-94CA9D0B4211}" srcId="{930452E1-293A-4804-9AD2-E53B94608D56}" destId="{3226FAE1-FEE1-451F-A070-0CF1C378061E}" srcOrd="1" destOrd="0" parTransId="{E3A05959-8B34-44DD-AA8E-A1F88E59F507}" sibTransId="{658E6505-E6DF-4F2D-8346-375F193650D1}"/>
    <dgm:cxn modelId="{A5845B6D-E610-4EC2-B173-0DDAB730AA36}" srcId="{984116C9-7CB8-4743-8FBA-68A8BA0D0389}" destId="{58C5D858-77CE-43FC-8AA9-D8A380226FF9}" srcOrd="5" destOrd="0" parTransId="{518759A0-9B8F-4491-A83F-1A87A09E2077}" sibTransId="{A21BD1BE-17CD-4AE8-909C-5F8816033081}"/>
    <dgm:cxn modelId="{43DB0B6E-6EB6-429C-8700-14F7AB2F3340}" srcId="{930452E1-293A-4804-9AD2-E53B94608D56}" destId="{421AD8C8-900F-40B9-BDB3-1C57A6EDEC3B}" srcOrd="8" destOrd="0" parTransId="{6FF5F0AF-031E-4E42-B50B-CAD73D700AF3}" sibTransId="{3C4C082D-C18B-4971-99DA-D8FACE8BA76A}"/>
    <dgm:cxn modelId="{58BCA370-3A36-47D4-8948-5C28B0DECCDA}" srcId="{4F795D33-588E-4F04-A4A9-549DB1C8E26C}" destId="{056A76BD-C821-4760-8BDF-A13B47E8A8D8}" srcOrd="3" destOrd="0" parTransId="{C2BAC372-C1FE-48A9-8261-26E8304E1B16}" sibTransId="{A2517626-81ED-4B58-824E-3D4A144A4E89}"/>
    <dgm:cxn modelId="{F58E3F72-E1F6-4D32-ADED-601CCD633002}" type="presOf" srcId="{1DB2A5F0-1CFE-4C88-A450-F2191D9E167C}" destId="{0045AAE0-9BB3-4F66-A39D-FC0233DDC39E}" srcOrd="0" destOrd="3" presId="urn:microsoft.com/office/officeart/2005/8/layout/hList1"/>
    <dgm:cxn modelId="{C98E9A74-743C-4067-B0CD-4B95F1B46711}" type="presOf" srcId="{557E8C83-5938-43A5-8E59-6D76A233B74F}" destId="{0045AAE0-9BB3-4F66-A39D-FC0233DDC39E}" srcOrd="0" destOrd="6" presId="urn:microsoft.com/office/officeart/2005/8/layout/hList1"/>
    <dgm:cxn modelId="{C956B775-56E9-4FB5-82E1-CED7987EF4D4}" type="presOf" srcId="{21EE9BA5-3828-4716-B5F2-4CC0917E02CE}" destId="{0045AAE0-9BB3-4F66-A39D-FC0233DDC39E}" srcOrd="0" destOrd="11" presId="urn:microsoft.com/office/officeart/2005/8/layout/hList1"/>
    <dgm:cxn modelId="{878A0676-81D7-4323-8BBB-23D542E9520A}" type="presOf" srcId="{506D9C39-0234-4A96-9621-C6EFF2823DCD}" destId="{11FB7C73-6081-42C7-8E15-28075061167B}" srcOrd="0" destOrd="2" presId="urn:microsoft.com/office/officeart/2005/8/layout/hList1"/>
    <dgm:cxn modelId="{54ED307C-09A5-4296-B6BA-501A75033A6D}" type="presOf" srcId="{C8233B67-4B90-45CF-A5F3-C6042238FB07}" destId="{34083978-5BA0-40E3-AB18-2F3A89BB9529}" srcOrd="0" destOrd="7" presId="urn:microsoft.com/office/officeart/2005/8/layout/hList1"/>
    <dgm:cxn modelId="{61DFCB81-4119-49F6-AA1A-F4444FF3A0C0}" type="presOf" srcId="{C6EDDA3E-E1C1-43B1-BE1B-03084F584BD4}" destId="{34083978-5BA0-40E3-AB18-2F3A89BB9529}" srcOrd="0" destOrd="0" presId="urn:microsoft.com/office/officeart/2005/8/layout/hList1"/>
    <dgm:cxn modelId="{F1099A83-6A05-49EE-979F-27290FBB7645}" type="presOf" srcId="{5F772825-9030-4B99-93BA-C31011F99CED}" destId="{11FB7C73-6081-42C7-8E15-28075061167B}" srcOrd="0" destOrd="3" presId="urn:microsoft.com/office/officeart/2005/8/layout/hList1"/>
    <dgm:cxn modelId="{8632FA86-A0B7-40C6-ABF5-FF336A60B55C}" srcId="{984116C9-7CB8-4743-8FBA-68A8BA0D0389}" destId="{2C19A884-9EEC-4732-9916-AC992DA6E676}" srcOrd="4" destOrd="0" parTransId="{09036F28-031A-40F1-8EDB-EF2CC7F24071}" sibTransId="{DF544562-DBAC-49B4-BA31-DF3419197B90}"/>
    <dgm:cxn modelId="{B10A3787-02C5-432B-BBC2-8458C5BE1734}" type="presOf" srcId="{95DC9BD3-A379-422F-8FED-8B6CAEE5E50F}" destId="{65A7E2D6-9371-4D34-A20D-39ECD97705FE}" srcOrd="0" destOrd="0" presId="urn:microsoft.com/office/officeart/2005/8/layout/hList1"/>
    <dgm:cxn modelId="{BB6F058B-A37D-4EFA-B41B-59A7A91369F5}" type="presOf" srcId="{C2A4F758-A4D6-4F34-BF25-6D91F74CDE90}" destId="{0045AAE0-9BB3-4F66-A39D-FC0233DDC39E}" srcOrd="0" destOrd="1" presId="urn:microsoft.com/office/officeart/2005/8/layout/hList1"/>
    <dgm:cxn modelId="{24737A8F-11DE-49CE-83CA-48E785D867F0}" srcId="{930452E1-293A-4804-9AD2-E53B94608D56}" destId="{D79DCCAA-F4A3-45F8-BF96-2F78790EA44E}" srcOrd="10" destOrd="0" parTransId="{DCFAAFA4-F8A9-4D1F-817B-3C49B9C4212A}" sibTransId="{CE45FF82-3320-4493-84E2-E79B63C03571}"/>
    <dgm:cxn modelId="{C7E38495-3121-4D0C-A88E-8DC1F3081D56}" type="presOf" srcId="{58C5D858-77CE-43FC-8AA9-D8A380226FF9}" destId="{0045AAE0-9BB3-4F66-A39D-FC0233DDC39E}" srcOrd="0" destOrd="5" presId="urn:microsoft.com/office/officeart/2005/8/layout/hList1"/>
    <dgm:cxn modelId="{B2C8F298-C311-4F64-A6C6-53C0822C9DA7}" srcId="{984116C9-7CB8-4743-8FBA-68A8BA0D0389}" destId="{BDBBEDD2-F81B-4A72-A904-07A5FD1C1D1E}" srcOrd="19" destOrd="0" parTransId="{7F90B643-262C-47E2-8353-147AD355FC33}" sibTransId="{B515822D-DD88-4609-A4D0-FAB8E5FB2F57}"/>
    <dgm:cxn modelId="{219EF19A-EC47-4EFF-9F9E-6DEA631B1453}" srcId="{984116C9-7CB8-4743-8FBA-68A8BA0D0389}" destId="{557E8C83-5938-43A5-8E59-6D76A233B74F}" srcOrd="6" destOrd="0" parTransId="{15C3F338-3579-428B-96DC-E2EF242DCEC0}" sibTransId="{BACB4E70-57B5-493E-9D22-A0B54CCCCB09}"/>
    <dgm:cxn modelId="{5A355A9B-3E5D-4D6B-9351-256D6AA1620C}" type="presOf" srcId="{11B9027E-908E-4A29-95AD-73FB6390E4AE}" destId="{34083978-5BA0-40E3-AB18-2F3A89BB9529}" srcOrd="0" destOrd="1" presId="urn:microsoft.com/office/officeart/2005/8/layout/hList1"/>
    <dgm:cxn modelId="{268C2A9F-33A8-49D1-AC3D-3F03EAD9B4B7}" srcId="{984116C9-7CB8-4743-8FBA-68A8BA0D0389}" destId="{21EE9BA5-3828-4716-B5F2-4CC0917E02CE}" srcOrd="11" destOrd="0" parTransId="{B73973E2-0AF7-4B0F-A9FF-5159F99F0CC7}" sibTransId="{7E2DD508-C021-4664-BBFB-72E477D35D96}"/>
    <dgm:cxn modelId="{4D322DA2-4AC6-4C44-941F-D5A09CCB0696}" type="presOf" srcId="{539D7EDE-A48F-43B1-BDEB-83C46D35A3A3}" destId="{11FB7C73-6081-42C7-8E15-28075061167B}" srcOrd="0" destOrd="7" presId="urn:microsoft.com/office/officeart/2005/8/layout/hList1"/>
    <dgm:cxn modelId="{C358D8AC-BD2E-9343-9AB3-23D97201AAFA}" srcId="{930452E1-293A-4804-9AD2-E53B94608D56}" destId="{E346D9E4-7AFF-F44A-827B-D11B4486C98E}" srcOrd="0" destOrd="0" parTransId="{ADF4136B-B7DA-2F48-97F6-DCD318258E48}" sibTransId="{90388B89-FF32-3143-9C0D-00005C69A88D}"/>
    <dgm:cxn modelId="{83BAB2AD-8D4E-441A-BAB2-B85BCAD75663}" type="presOf" srcId="{8AB12F67-F9ED-4CC6-A8F0-2C8E520A32BB}" destId="{0045AAE0-9BB3-4F66-A39D-FC0233DDC39E}" srcOrd="0" destOrd="14" presId="urn:microsoft.com/office/officeart/2005/8/layout/hList1"/>
    <dgm:cxn modelId="{76A004AE-98AB-4CF4-A9C4-923036D58F90}" srcId="{984116C9-7CB8-4743-8FBA-68A8BA0D0389}" destId="{46DA71EE-ED8E-4088-80B9-E988C6D032DA}" srcOrd="10" destOrd="0" parTransId="{FE9B78FD-7041-4B06-8C03-8EF3EB1C0B19}" sibTransId="{995205B9-77BA-42A6-8DBD-BAE012469F95}"/>
    <dgm:cxn modelId="{BAB788B0-FA6B-49C1-8F01-31583761A43D}" type="presOf" srcId="{74C06353-2F2E-4222-A5CB-57EBFD1525DE}" destId="{34083978-5BA0-40E3-AB18-2F3A89BB9529}" srcOrd="0" destOrd="11" presId="urn:microsoft.com/office/officeart/2005/8/layout/hList1"/>
    <dgm:cxn modelId="{829638B2-BBCA-4FC4-B2B7-74508E790B51}" srcId="{4F795D33-588E-4F04-A4A9-549DB1C8E26C}" destId="{74C06353-2F2E-4222-A5CB-57EBFD1525DE}" srcOrd="11" destOrd="0" parTransId="{F9D797DA-72EA-443B-B49D-8D6AE93E2714}" sibTransId="{BBF42FF3-6C4B-4027-A2CD-50843F85B396}"/>
    <dgm:cxn modelId="{F9A47DB3-8445-471D-B6F2-B233F8738FA9}" srcId="{984116C9-7CB8-4743-8FBA-68A8BA0D0389}" destId="{1DB2A5F0-1CFE-4C88-A450-F2191D9E167C}" srcOrd="3" destOrd="0" parTransId="{A66F855B-81B0-440E-8697-19DA319A62B9}" sibTransId="{54E23747-A0AE-476E-AFDE-D2C796ECBBD4}"/>
    <dgm:cxn modelId="{F67A24BA-4E7E-4558-951C-28C34A4A20DD}" srcId="{984116C9-7CB8-4743-8FBA-68A8BA0D0389}" destId="{8AB12F67-F9ED-4CC6-A8F0-2C8E520A32BB}" srcOrd="14" destOrd="0" parTransId="{B83BFF45-DEFD-470C-A9BD-A9CD59E5C170}" sibTransId="{B1CBD89F-3834-4FEC-BA99-E26796935E80}"/>
    <dgm:cxn modelId="{523E7DBA-FC04-4944-B09A-0ADCAD7BC983}" type="presOf" srcId="{79944F3E-CF87-487D-B3AC-D34F00AE5A3C}" destId="{11FB7C73-6081-42C7-8E15-28075061167B}" srcOrd="0" destOrd="9" presId="urn:microsoft.com/office/officeart/2005/8/layout/hList1"/>
    <dgm:cxn modelId="{98FF82BD-AB9B-4115-8912-CDAF67CC115D}" type="presOf" srcId="{E7FC21B0-C7A2-4327-B6FC-860D49BD73E8}" destId="{11FB7C73-6081-42C7-8E15-28075061167B}" srcOrd="0" destOrd="5" presId="urn:microsoft.com/office/officeart/2005/8/layout/hList1"/>
    <dgm:cxn modelId="{F37AA4BD-FA35-4C85-A52C-1FEBCE82CA7B}" srcId="{984116C9-7CB8-4743-8FBA-68A8BA0D0389}" destId="{F5E7427E-C5C3-48BA-B985-56F739A8B138}" srcOrd="17" destOrd="0" parTransId="{9387AA26-E1E5-4DE2-B368-2D03E82F99CD}" sibTransId="{55AE4B7C-D3E4-40E6-A1CA-BC198228956D}"/>
    <dgm:cxn modelId="{471F60C1-BAB3-4825-8C03-9F3E25D9E095}" type="presOf" srcId="{BDBBEDD2-F81B-4A72-A904-07A5FD1C1D1E}" destId="{0045AAE0-9BB3-4F66-A39D-FC0233DDC39E}" srcOrd="0" destOrd="19" presId="urn:microsoft.com/office/officeart/2005/8/layout/hList1"/>
    <dgm:cxn modelId="{54FD09C2-C59A-41F3-861D-E36756A72E59}" type="presOf" srcId="{A46A3656-D58B-4104-AD77-164E8FD6B3BE}" destId="{0045AAE0-9BB3-4F66-A39D-FC0233DDC39E}" srcOrd="0" destOrd="0" presId="urn:microsoft.com/office/officeart/2005/8/layout/hList1"/>
    <dgm:cxn modelId="{F8B73AC6-A8BF-4DE1-9E02-38312CCB3D28}" srcId="{930452E1-293A-4804-9AD2-E53B94608D56}" destId="{32D5BE50-6793-46DF-BE6B-3722A59B712E}" srcOrd="4" destOrd="0" parTransId="{F69D0F7F-AEC5-441B-8B98-E99B56007254}" sibTransId="{C5BFFB2A-AF2F-40DD-A659-3AA5B3DCC740}"/>
    <dgm:cxn modelId="{049AA3C6-CC47-43B7-B0F1-8AE966C7B71D}" srcId="{95DC9BD3-A379-422F-8FED-8B6CAEE5E50F}" destId="{984116C9-7CB8-4743-8FBA-68A8BA0D0389}" srcOrd="0" destOrd="0" parTransId="{56551181-2879-4D1F-BE7F-DAEAD636B83A}" sibTransId="{E2EFE677-5A73-472D-9604-E8EE162B7721}"/>
    <dgm:cxn modelId="{32F99CC9-EF33-4665-B3D7-A3463B6776F3}" srcId="{4F795D33-588E-4F04-A4A9-549DB1C8E26C}" destId="{3B8D6DD9-468F-465E-AF2E-6BCAD393419B}" srcOrd="2" destOrd="0" parTransId="{BC8A8A57-5C8E-409E-9161-3E44E5C99D2B}" sibTransId="{EA1A59AF-27B8-48D0-93F7-E13483B4A177}"/>
    <dgm:cxn modelId="{F6F4A7D5-6752-48AD-82B0-B3058AD93AD8}" srcId="{4F795D33-588E-4F04-A4A9-549DB1C8E26C}" destId="{11B9027E-908E-4A29-95AD-73FB6390E4AE}" srcOrd="1" destOrd="0" parTransId="{E7078A4B-09B9-45B1-9646-AE57733EFBA4}" sibTransId="{4DA8D901-D06F-4FE1-8707-86089E526B68}"/>
    <dgm:cxn modelId="{9B0D1BD7-73FA-4B77-8F1F-96872ECAEA06}" srcId="{4F795D33-588E-4F04-A4A9-549DB1C8E26C}" destId="{D4D5292A-99E8-4C72-BA0E-FA1072E5ADC1}" srcOrd="6" destOrd="0" parTransId="{64D64E5C-E8AA-459C-80E0-E4E8F432E59A}" sibTransId="{9250F697-48AF-4BC6-A757-28DFA84C36CA}"/>
    <dgm:cxn modelId="{432F04D8-2E58-4B21-B20A-39BBC81EADF0}" type="presOf" srcId="{12346023-6208-4DC2-8AD3-B4D921E42729}" destId="{0045AAE0-9BB3-4F66-A39D-FC0233DDC39E}" srcOrd="0" destOrd="7" presId="urn:microsoft.com/office/officeart/2005/8/layout/hList1"/>
    <dgm:cxn modelId="{56D3D5DC-CD96-4054-8C04-19354D99FDF7}" type="presOf" srcId="{4BF8099A-00A5-419D-A33E-0E80CAFA40CE}" destId="{34083978-5BA0-40E3-AB18-2F3A89BB9529}" srcOrd="0" destOrd="8" presId="urn:microsoft.com/office/officeart/2005/8/layout/hList1"/>
    <dgm:cxn modelId="{45E1BDDD-12B2-48A9-B7B2-0B9A0EA2E439}" srcId="{984116C9-7CB8-4743-8FBA-68A8BA0D0389}" destId="{05BD6B54-426B-4255-918A-84FE53D9E53F}" srcOrd="2" destOrd="0" parTransId="{5357B236-849B-459D-B991-088658ED0217}" sibTransId="{D83DF6AE-B055-4745-BE93-F363385B176F}"/>
    <dgm:cxn modelId="{15486FE3-CD9B-4D9F-8A30-28966DFD2F52}" type="presOf" srcId="{2C19A884-9EEC-4732-9916-AC992DA6E676}" destId="{0045AAE0-9BB3-4F66-A39D-FC0233DDC39E}" srcOrd="0" destOrd="4" presId="urn:microsoft.com/office/officeart/2005/8/layout/hList1"/>
    <dgm:cxn modelId="{453F50E9-0901-435F-9578-C1370FDEE944}" type="presOf" srcId="{4E631402-12C5-4C9F-BB53-CA28B6D2B7E2}" destId="{34083978-5BA0-40E3-AB18-2F3A89BB9529}" srcOrd="0" destOrd="9" presId="urn:microsoft.com/office/officeart/2005/8/layout/hList1"/>
    <dgm:cxn modelId="{E03F51E9-4B66-46E5-8A2C-BC4DC77B4E80}" type="presOf" srcId="{F5E7427E-C5C3-48BA-B985-56F739A8B138}" destId="{0045AAE0-9BB3-4F66-A39D-FC0233DDC39E}" srcOrd="0" destOrd="17" presId="urn:microsoft.com/office/officeart/2005/8/layout/hList1"/>
    <dgm:cxn modelId="{0EBEB7E9-2201-4BDA-AA1B-B4051ADC78FD}" srcId="{4F795D33-588E-4F04-A4A9-549DB1C8E26C}" destId="{C9E5DF80-160D-4092-A934-D2A7DB19E1E5}" srcOrd="10" destOrd="0" parTransId="{5A2C7A35-3992-4D7F-A5CD-DC338B88256B}" sibTransId="{F3DB82D1-EF67-42C8-A709-BCE0B5F75253}"/>
    <dgm:cxn modelId="{B83627EB-1A69-475D-A033-9394935FED00}" srcId="{984116C9-7CB8-4743-8FBA-68A8BA0D0389}" destId="{3A51C2D0-8BBE-4213-8E41-ADEB91925293}" srcOrd="9" destOrd="0" parTransId="{20759FA6-A1F4-4099-AFE4-C0412EC8B346}" sibTransId="{7DD48DF2-7D43-4897-B406-5F5FAF880AD3}"/>
    <dgm:cxn modelId="{5013C0EB-0354-4E9F-8C47-00BFBF7A8BEE}" type="presOf" srcId="{1C0DB337-B735-4A24-8B69-A830CB18B4EB}" destId="{34083978-5BA0-40E3-AB18-2F3A89BB9529}" srcOrd="0" destOrd="5" presId="urn:microsoft.com/office/officeart/2005/8/layout/hList1"/>
    <dgm:cxn modelId="{D31116F5-70B0-4A81-90F8-0DAA2D7A1A0C}" type="presOf" srcId="{05BD6B54-426B-4255-918A-84FE53D9E53F}" destId="{0045AAE0-9BB3-4F66-A39D-FC0233DDC39E}" srcOrd="0" destOrd="2" presId="urn:microsoft.com/office/officeart/2005/8/layout/hList1"/>
    <dgm:cxn modelId="{62EA53F7-1133-4548-8302-7BB8AB27BE81}" type="presOf" srcId="{BCCA01D0-8BFA-4C48-8C64-9611993AEB8C}" destId="{0045AAE0-9BB3-4F66-A39D-FC0233DDC39E}" srcOrd="0" destOrd="12" presId="urn:microsoft.com/office/officeart/2005/8/layout/hList1"/>
    <dgm:cxn modelId="{2C8C9CF7-0D22-417A-9EE4-47AF1FB24139}" type="presOf" srcId="{C9E5DF80-160D-4092-A934-D2A7DB19E1E5}" destId="{34083978-5BA0-40E3-AB18-2F3A89BB9529}" srcOrd="0" destOrd="10" presId="urn:microsoft.com/office/officeart/2005/8/layout/hList1"/>
    <dgm:cxn modelId="{CAD2DBFA-DE19-40FD-B94A-6F6BD322DF3C}" type="presOf" srcId="{4F795D33-588E-4F04-A4A9-549DB1C8E26C}" destId="{528B556C-5429-4133-8BB3-15AEA9F447C7}" srcOrd="0" destOrd="0" presId="urn:microsoft.com/office/officeart/2005/8/layout/hList1"/>
    <dgm:cxn modelId="{49AA5A57-7CCC-4630-96AE-4B5EBD4EF191}" type="presParOf" srcId="{65A7E2D6-9371-4D34-A20D-39ECD97705FE}" destId="{53DF4D98-6470-4CFF-BE0D-B9C663A35944}" srcOrd="0" destOrd="0" presId="urn:microsoft.com/office/officeart/2005/8/layout/hList1"/>
    <dgm:cxn modelId="{1BBEA21B-5E34-4A8D-9E79-BED2395F1A14}" type="presParOf" srcId="{53DF4D98-6470-4CFF-BE0D-B9C663A35944}" destId="{E2E7CD91-C3A5-46F8-BFD0-A1BEBFC45E9D}" srcOrd="0" destOrd="0" presId="urn:microsoft.com/office/officeart/2005/8/layout/hList1"/>
    <dgm:cxn modelId="{3CEF8FA7-6A60-4671-B335-53BCBF95125C}" type="presParOf" srcId="{53DF4D98-6470-4CFF-BE0D-B9C663A35944}" destId="{0045AAE0-9BB3-4F66-A39D-FC0233DDC39E}" srcOrd="1" destOrd="0" presId="urn:microsoft.com/office/officeart/2005/8/layout/hList1"/>
    <dgm:cxn modelId="{0134358D-F2F5-4EED-9ECF-70590E4685B6}" type="presParOf" srcId="{65A7E2D6-9371-4D34-A20D-39ECD97705FE}" destId="{3C9F3B84-A8CB-405E-A741-5827E5589FF1}" srcOrd="1" destOrd="0" presId="urn:microsoft.com/office/officeart/2005/8/layout/hList1"/>
    <dgm:cxn modelId="{98328A6F-2C31-42B7-A21C-ED51097BA849}" type="presParOf" srcId="{65A7E2D6-9371-4D34-A20D-39ECD97705FE}" destId="{142EF4AE-B3CC-4E88-A2A4-94AA318A35CE}" srcOrd="2" destOrd="0" presId="urn:microsoft.com/office/officeart/2005/8/layout/hList1"/>
    <dgm:cxn modelId="{7C608CC6-0775-4101-B4ED-A9B5D66F814D}" type="presParOf" srcId="{142EF4AE-B3CC-4E88-A2A4-94AA318A35CE}" destId="{1A385492-E76F-4B22-9064-58D648E04DA7}" srcOrd="0" destOrd="0" presId="urn:microsoft.com/office/officeart/2005/8/layout/hList1"/>
    <dgm:cxn modelId="{7F086F2B-4065-48F6-8380-95009E6278DD}" type="presParOf" srcId="{142EF4AE-B3CC-4E88-A2A4-94AA318A35CE}" destId="{11FB7C73-6081-42C7-8E15-28075061167B}" srcOrd="1" destOrd="0" presId="urn:microsoft.com/office/officeart/2005/8/layout/hList1"/>
    <dgm:cxn modelId="{AD3C4485-9B9A-4983-8B6D-975122028DCB}" type="presParOf" srcId="{65A7E2D6-9371-4D34-A20D-39ECD97705FE}" destId="{899A29AF-D2CB-4888-9B96-2FD9BEA6EAF2}" srcOrd="3" destOrd="0" presId="urn:microsoft.com/office/officeart/2005/8/layout/hList1"/>
    <dgm:cxn modelId="{F76CDD68-8112-4F12-836E-0E65945214A7}" type="presParOf" srcId="{65A7E2D6-9371-4D34-A20D-39ECD97705FE}" destId="{9EB90903-B167-4794-A290-2BD5359F4705}" srcOrd="4" destOrd="0" presId="urn:microsoft.com/office/officeart/2005/8/layout/hList1"/>
    <dgm:cxn modelId="{EC34490C-D3F3-49DB-B554-0D2E7B4A2EC3}" type="presParOf" srcId="{9EB90903-B167-4794-A290-2BD5359F4705}" destId="{528B556C-5429-4133-8BB3-15AEA9F447C7}" srcOrd="0" destOrd="0" presId="urn:microsoft.com/office/officeart/2005/8/layout/hList1"/>
    <dgm:cxn modelId="{C2BEE2DF-9639-4DA1-A0D6-5F7D90B2B4DC}" type="presParOf" srcId="{9EB90903-B167-4794-A290-2BD5359F4705}" destId="{34083978-5BA0-40E3-AB18-2F3A89BB95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40D70-F660-4626-995C-6B67070E43F9}"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9506ECFF-2F0B-41BB-A534-68B9B92A6EC4}">
      <dgm:prSet phldrT="[Text]" custT="1"/>
      <dgm:spPr/>
      <dgm:t>
        <a:bodyPr/>
        <a:lstStyle/>
        <a:p>
          <a:r>
            <a:rPr lang="en-US" sz="2000" dirty="0">
              <a:latin typeface="Tw Cen MT" panose="020B0602020104020603" pitchFamily="34" charset="0"/>
            </a:rPr>
            <a:t>Supportive Housing (affordable units + services)</a:t>
          </a:r>
        </a:p>
      </dgm:t>
    </dgm:pt>
    <dgm:pt modelId="{B25EB6FF-3C22-4DCE-BCA1-BA2770F41DF1}" type="parTrans" cxnId="{D1E2D261-3AED-4308-85CA-41B48CB5F8F8}">
      <dgm:prSet/>
      <dgm:spPr/>
      <dgm:t>
        <a:bodyPr/>
        <a:lstStyle/>
        <a:p>
          <a:endParaRPr lang="en-US"/>
        </a:p>
      </dgm:t>
    </dgm:pt>
    <dgm:pt modelId="{E1534E98-51EE-401B-81A4-EBF93C0AE9D5}" type="sibTrans" cxnId="{D1E2D261-3AED-4308-85CA-41B48CB5F8F8}">
      <dgm:prSet/>
      <dgm:spPr/>
      <dgm:t>
        <a:bodyPr/>
        <a:lstStyle/>
        <a:p>
          <a:endParaRPr lang="en-US"/>
        </a:p>
      </dgm:t>
    </dgm:pt>
    <dgm:pt modelId="{7491396E-A3DA-4AF9-BFB4-51579047D566}">
      <dgm:prSet phldrT="[Text]" custT="1"/>
      <dgm:spPr/>
      <dgm:t>
        <a:bodyPr/>
        <a:lstStyle/>
        <a:p>
          <a:r>
            <a:rPr lang="en-US" sz="1600" dirty="0">
              <a:latin typeface="Tw Cen MT" panose="020B0602020104020603" pitchFamily="34" charset="0"/>
            </a:rPr>
            <a:t>Homeless</a:t>
          </a:r>
        </a:p>
      </dgm:t>
    </dgm:pt>
    <dgm:pt modelId="{9C63F8D2-AF1A-4709-95C7-E14455C20C36}" type="parTrans" cxnId="{B1EA0B0A-27C2-4270-A538-F29570EA2CBA}">
      <dgm:prSet/>
      <dgm:spPr/>
      <dgm:t>
        <a:bodyPr/>
        <a:lstStyle/>
        <a:p>
          <a:endParaRPr lang="en-US"/>
        </a:p>
      </dgm:t>
    </dgm:pt>
    <dgm:pt modelId="{2C713DBE-4294-4382-8BDF-ED8F3CF72863}" type="sibTrans" cxnId="{B1EA0B0A-27C2-4270-A538-F29570EA2CBA}">
      <dgm:prSet/>
      <dgm:spPr/>
      <dgm:t>
        <a:bodyPr/>
        <a:lstStyle/>
        <a:p>
          <a:endParaRPr lang="en-US"/>
        </a:p>
      </dgm:t>
    </dgm:pt>
    <dgm:pt modelId="{3ED22D99-5C02-4B13-920F-190DACD0EEE3}">
      <dgm:prSet phldrT="[Text]" custT="1"/>
      <dgm:spPr/>
      <dgm:t>
        <a:bodyPr/>
        <a:lstStyle/>
        <a:p>
          <a:r>
            <a:rPr lang="en-US" sz="2000" dirty="0">
              <a:latin typeface="Tw Cen MT" panose="020B0602020104020603" pitchFamily="34" charset="0"/>
            </a:rPr>
            <a:t>Affordable rental housing</a:t>
          </a:r>
        </a:p>
      </dgm:t>
    </dgm:pt>
    <dgm:pt modelId="{F496A802-17EA-4F0B-B1A3-9FCE672BDF8E}" type="parTrans" cxnId="{AB4D06B7-3FE0-41A1-8182-8A0116591718}">
      <dgm:prSet/>
      <dgm:spPr/>
      <dgm:t>
        <a:bodyPr/>
        <a:lstStyle/>
        <a:p>
          <a:endParaRPr lang="en-US"/>
        </a:p>
      </dgm:t>
    </dgm:pt>
    <dgm:pt modelId="{6E0D2BB0-AF4F-458B-A4F5-7FA64B29470D}" type="sibTrans" cxnId="{AB4D06B7-3FE0-41A1-8182-8A0116591718}">
      <dgm:prSet/>
      <dgm:spPr/>
      <dgm:t>
        <a:bodyPr/>
        <a:lstStyle/>
        <a:p>
          <a:endParaRPr lang="en-US"/>
        </a:p>
      </dgm:t>
    </dgm:pt>
    <dgm:pt modelId="{B55A0E8E-5E9A-4930-B853-D41C9D9D1CF4}">
      <dgm:prSet phldrT="[Text]" custT="1"/>
      <dgm:spPr/>
      <dgm:t>
        <a:bodyPr/>
        <a:lstStyle/>
        <a:p>
          <a:r>
            <a:rPr lang="en-US" sz="1600" dirty="0">
              <a:latin typeface="Tw Cen MT" panose="020B0602020104020603" pitchFamily="34" charset="0"/>
            </a:rPr>
            <a:t>Public housing</a:t>
          </a:r>
        </a:p>
      </dgm:t>
    </dgm:pt>
    <dgm:pt modelId="{0509C773-6654-47D7-B132-FC0B12F485C5}" type="parTrans" cxnId="{2F66907B-B6C6-4ACC-8406-08872B0300DB}">
      <dgm:prSet/>
      <dgm:spPr/>
      <dgm:t>
        <a:bodyPr/>
        <a:lstStyle/>
        <a:p>
          <a:endParaRPr lang="en-US"/>
        </a:p>
      </dgm:t>
    </dgm:pt>
    <dgm:pt modelId="{01BDC97C-66D3-482B-9D10-0F6A3B0A872B}" type="sibTrans" cxnId="{2F66907B-B6C6-4ACC-8406-08872B0300DB}">
      <dgm:prSet/>
      <dgm:spPr/>
      <dgm:t>
        <a:bodyPr/>
        <a:lstStyle/>
        <a:p>
          <a:endParaRPr lang="en-US"/>
        </a:p>
      </dgm:t>
    </dgm:pt>
    <dgm:pt modelId="{B2BDDD47-1850-406A-BA1B-66735928C989}">
      <dgm:prSet phldrT="[Text]" custT="1"/>
      <dgm:spPr/>
      <dgm:t>
        <a:bodyPr/>
        <a:lstStyle/>
        <a:p>
          <a:r>
            <a:rPr lang="en-US" sz="1600" dirty="0">
              <a:latin typeface="Tw Cen MT" panose="020B0602020104020603" pitchFamily="34" charset="0"/>
            </a:rPr>
            <a:t>Subsidized (Florida Housing, HUD, USDA)</a:t>
          </a:r>
        </a:p>
      </dgm:t>
    </dgm:pt>
    <dgm:pt modelId="{19538D56-C535-405A-A230-AF2999CAEA3C}" type="parTrans" cxnId="{57C01CA0-ED7E-4528-A3DC-5004EA6C9684}">
      <dgm:prSet/>
      <dgm:spPr/>
      <dgm:t>
        <a:bodyPr/>
        <a:lstStyle/>
        <a:p>
          <a:endParaRPr lang="en-US"/>
        </a:p>
      </dgm:t>
    </dgm:pt>
    <dgm:pt modelId="{325A158B-BE8D-49E8-BDBE-18CBE9265AFF}" type="sibTrans" cxnId="{57C01CA0-ED7E-4528-A3DC-5004EA6C9684}">
      <dgm:prSet/>
      <dgm:spPr/>
      <dgm:t>
        <a:bodyPr/>
        <a:lstStyle/>
        <a:p>
          <a:endParaRPr lang="en-US"/>
        </a:p>
      </dgm:t>
    </dgm:pt>
    <dgm:pt modelId="{1F5DFF15-AA32-4498-8661-08FCD464D231}">
      <dgm:prSet phldrT="[Text]" custT="1"/>
      <dgm:spPr/>
      <dgm:t>
        <a:bodyPr/>
        <a:lstStyle/>
        <a:p>
          <a:r>
            <a:rPr lang="en-US" sz="2000" dirty="0">
              <a:latin typeface="Tw Cen MT" panose="020B0602020104020603" pitchFamily="34" charset="0"/>
            </a:rPr>
            <a:t>Affordable home ownership</a:t>
          </a:r>
        </a:p>
      </dgm:t>
    </dgm:pt>
    <dgm:pt modelId="{6B48A744-69E1-40A0-96BB-951635352C6F}" type="parTrans" cxnId="{476CC63C-1A0E-4146-AD2E-F27681A8EEF8}">
      <dgm:prSet/>
      <dgm:spPr/>
      <dgm:t>
        <a:bodyPr/>
        <a:lstStyle/>
        <a:p>
          <a:endParaRPr lang="en-US"/>
        </a:p>
      </dgm:t>
    </dgm:pt>
    <dgm:pt modelId="{A248B6E9-2D68-4128-B3B6-9D1386F045FE}" type="sibTrans" cxnId="{476CC63C-1A0E-4146-AD2E-F27681A8EEF8}">
      <dgm:prSet/>
      <dgm:spPr/>
      <dgm:t>
        <a:bodyPr/>
        <a:lstStyle/>
        <a:p>
          <a:endParaRPr lang="en-US"/>
        </a:p>
      </dgm:t>
    </dgm:pt>
    <dgm:pt modelId="{3515838E-D312-435D-BB81-21498458BA1D}">
      <dgm:prSet phldrT="[Text]" custT="1"/>
      <dgm:spPr/>
      <dgm:t>
        <a:bodyPr/>
        <a:lstStyle/>
        <a:p>
          <a:r>
            <a:rPr lang="en-US" sz="1600" dirty="0">
              <a:latin typeface="Tw Cen MT" panose="020B0602020104020603" pitchFamily="34" charset="0"/>
            </a:rPr>
            <a:t>Shared equity (e.g. community land trust)</a:t>
          </a:r>
        </a:p>
      </dgm:t>
    </dgm:pt>
    <dgm:pt modelId="{7B410D36-EA55-4137-B751-393F996CD269}" type="parTrans" cxnId="{1FE4B5C5-5EFE-4317-ACBB-7E10527AC353}">
      <dgm:prSet/>
      <dgm:spPr/>
      <dgm:t>
        <a:bodyPr/>
        <a:lstStyle/>
        <a:p>
          <a:endParaRPr lang="en-US"/>
        </a:p>
      </dgm:t>
    </dgm:pt>
    <dgm:pt modelId="{011A78B0-EC60-4B7D-9523-367C38EBD183}" type="sibTrans" cxnId="{1FE4B5C5-5EFE-4317-ACBB-7E10527AC353}">
      <dgm:prSet/>
      <dgm:spPr/>
      <dgm:t>
        <a:bodyPr/>
        <a:lstStyle/>
        <a:p>
          <a:endParaRPr lang="en-US"/>
        </a:p>
      </dgm:t>
    </dgm:pt>
    <dgm:pt modelId="{270929CF-69C4-4CAF-9958-1601E60B6ACE}">
      <dgm:prSet phldrT="[Text]" custT="1"/>
      <dgm:spPr/>
      <dgm:t>
        <a:bodyPr/>
        <a:lstStyle/>
        <a:p>
          <a:r>
            <a:rPr lang="en-US" sz="1600" dirty="0">
              <a:latin typeface="Tw Cen MT" panose="020B0602020104020603" pitchFamily="34" charset="0"/>
            </a:rPr>
            <a:t>Down payment assistance</a:t>
          </a:r>
        </a:p>
      </dgm:t>
    </dgm:pt>
    <dgm:pt modelId="{8D2B65A7-2C33-47E5-8346-327476042620}" type="parTrans" cxnId="{E45A9C8A-A156-465D-87D2-FD5EFE1CE5A6}">
      <dgm:prSet/>
      <dgm:spPr/>
      <dgm:t>
        <a:bodyPr/>
        <a:lstStyle/>
        <a:p>
          <a:endParaRPr lang="en-US"/>
        </a:p>
      </dgm:t>
    </dgm:pt>
    <dgm:pt modelId="{809EA0A5-3125-4C94-9285-2AA7011E02A6}" type="sibTrans" cxnId="{E45A9C8A-A156-465D-87D2-FD5EFE1CE5A6}">
      <dgm:prSet/>
      <dgm:spPr/>
      <dgm:t>
        <a:bodyPr/>
        <a:lstStyle/>
        <a:p>
          <a:endParaRPr lang="en-US"/>
        </a:p>
      </dgm:t>
    </dgm:pt>
    <dgm:pt modelId="{0A9D3E32-0429-4C40-A314-DF0FAC29B73B}">
      <dgm:prSet phldrT="[Text]" custT="1"/>
      <dgm:spPr/>
      <dgm:t>
        <a:bodyPr/>
        <a:lstStyle/>
        <a:p>
          <a:r>
            <a:rPr lang="en-US" sz="1600" dirty="0">
              <a:latin typeface="Tw Cen MT" panose="020B0602020104020603" pitchFamily="34" charset="0"/>
            </a:rPr>
            <a:t>Older adults</a:t>
          </a:r>
        </a:p>
      </dgm:t>
    </dgm:pt>
    <dgm:pt modelId="{46CA9DE9-B627-4790-AF87-1341C07FDF56}" type="parTrans" cxnId="{4BC1FF94-5EFF-43BD-9811-9E51745A427A}">
      <dgm:prSet/>
      <dgm:spPr/>
      <dgm:t>
        <a:bodyPr/>
        <a:lstStyle/>
        <a:p>
          <a:endParaRPr lang="en-US"/>
        </a:p>
      </dgm:t>
    </dgm:pt>
    <dgm:pt modelId="{7085FCC7-BE7D-45FD-9549-68EB05693CC8}" type="sibTrans" cxnId="{4BC1FF94-5EFF-43BD-9811-9E51745A427A}">
      <dgm:prSet/>
      <dgm:spPr/>
      <dgm:t>
        <a:bodyPr/>
        <a:lstStyle/>
        <a:p>
          <a:endParaRPr lang="en-US"/>
        </a:p>
      </dgm:t>
    </dgm:pt>
    <dgm:pt modelId="{65354E51-CD13-4FD0-93DA-BB68D7B359B6}">
      <dgm:prSet phldrT="[Text]" custT="1"/>
      <dgm:spPr/>
      <dgm:t>
        <a:bodyPr/>
        <a:lstStyle/>
        <a:p>
          <a:r>
            <a:rPr lang="en-US" sz="1600" dirty="0">
              <a:latin typeface="Tw Cen MT" panose="020B0602020104020603" pitchFamily="34" charset="0"/>
            </a:rPr>
            <a:t>People with disabilities</a:t>
          </a:r>
        </a:p>
      </dgm:t>
    </dgm:pt>
    <dgm:pt modelId="{E54C4147-49F8-4003-8409-2C559774CE9D}" type="parTrans" cxnId="{C8BD9E18-12EE-4264-B729-83BB09093C2B}">
      <dgm:prSet/>
      <dgm:spPr/>
      <dgm:t>
        <a:bodyPr/>
        <a:lstStyle/>
        <a:p>
          <a:endParaRPr lang="en-US"/>
        </a:p>
      </dgm:t>
    </dgm:pt>
    <dgm:pt modelId="{4B100DC9-259F-4F94-BB44-7F99A97698DF}" type="sibTrans" cxnId="{C8BD9E18-12EE-4264-B729-83BB09093C2B}">
      <dgm:prSet/>
      <dgm:spPr/>
      <dgm:t>
        <a:bodyPr/>
        <a:lstStyle/>
        <a:p>
          <a:endParaRPr lang="en-US"/>
        </a:p>
      </dgm:t>
    </dgm:pt>
    <dgm:pt modelId="{737FB136-46F9-4DC5-83EB-060777937E99}">
      <dgm:prSet phldrT="[Text]" custT="1"/>
      <dgm:spPr/>
      <dgm:t>
        <a:bodyPr/>
        <a:lstStyle/>
        <a:p>
          <a:r>
            <a:rPr lang="en-US" sz="1600" dirty="0">
              <a:latin typeface="Tw Cen MT" panose="020B0602020104020603" pitchFamily="34" charset="0"/>
            </a:rPr>
            <a:t>Other special needs</a:t>
          </a:r>
        </a:p>
      </dgm:t>
    </dgm:pt>
    <dgm:pt modelId="{21400F84-974F-4AB9-80AB-49BF0E4865A7}" type="parTrans" cxnId="{4740DBC2-6E5C-4CDE-814F-76D7EFF3AFE1}">
      <dgm:prSet/>
      <dgm:spPr/>
      <dgm:t>
        <a:bodyPr/>
        <a:lstStyle/>
        <a:p>
          <a:endParaRPr lang="en-US"/>
        </a:p>
      </dgm:t>
    </dgm:pt>
    <dgm:pt modelId="{F552E4AA-EAD7-4999-B1DD-59E94F34CA20}" type="sibTrans" cxnId="{4740DBC2-6E5C-4CDE-814F-76D7EFF3AFE1}">
      <dgm:prSet/>
      <dgm:spPr/>
      <dgm:t>
        <a:bodyPr/>
        <a:lstStyle/>
        <a:p>
          <a:endParaRPr lang="en-US"/>
        </a:p>
      </dgm:t>
    </dgm:pt>
    <dgm:pt modelId="{113F9061-BC8B-400C-B0C5-4883E796DB82}">
      <dgm:prSet phldrT="[Text]" custT="1"/>
      <dgm:spPr/>
      <dgm:t>
        <a:bodyPr/>
        <a:lstStyle/>
        <a:p>
          <a:r>
            <a:rPr lang="en-US" sz="1600" dirty="0">
              <a:latin typeface="Tw Cen MT" panose="020B0602020104020603" pitchFamily="34" charset="0"/>
            </a:rPr>
            <a:t>NOAH (Naturally Occurring Affordable Housing)</a:t>
          </a:r>
        </a:p>
      </dgm:t>
    </dgm:pt>
    <dgm:pt modelId="{69CBF89B-8E1A-48AE-836C-BA22A2551767}" type="parTrans" cxnId="{12A0EB6D-B361-4945-B0F6-896680F54593}">
      <dgm:prSet/>
      <dgm:spPr/>
      <dgm:t>
        <a:bodyPr/>
        <a:lstStyle/>
        <a:p>
          <a:endParaRPr lang="en-US"/>
        </a:p>
      </dgm:t>
    </dgm:pt>
    <dgm:pt modelId="{93D8B747-4A28-47E7-8AF1-0D3CFE2FA5C7}" type="sibTrans" cxnId="{12A0EB6D-B361-4945-B0F6-896680F54593}">
      <dgm:prSet/>
      <dgm:spPr/>
      <dgm:t>
        <a:bodyPr/>
        <a:lstStyle/>
        <a:p>
          <a:endParaRPr lang="en-US"/>
        </a:p>
      </dgm:t>
    </dgm:pt>
    <dgm:pt modelId="{552CCA80-8047-48C2-AD01-814233BFA2F7}">
      <dgm:prSet phldrT="[Text]" custT="1"/>
      <dgm:spPr/>
      <dgm:t>
        <a:bodyPr/>
        <a:lstStyle/>
        <a:p>
          <a:r>
            <a:rPr lang="en-US" sz="1600" dirty="0">
              <a:latin typeface="Tw Cen MT" panose="020B0602020104020603" pitchFamily="34" charset="0"/>
            </a:rPr>
            <a:t>Low-interest loans</a:t>
          </a:r>
        </a:p>
      </dgm:t>
    </dgm:pt>
    <dgm:pt modelId="{2C6CD064-285E-4CEF-A7AD-F7110E2493F0}" type="parTrans" cxnId="{FB76DDDD-EDB1-4EFA-83A0-CFA1F1EE7A29}">
      <dgm:prSet/>
      <dgm:spPr/>
      <dgm:t>
        <a:bodyPr/>
        <a:lstStyle/>
        <a:p>
          <a:endParaRPr lang="en-US"/>
        </a:p>
      </dgm:t>
    </dgm:pt>
    <dgm:pt modelId="{17D28DA6-52C9-47DA-B835-D2697DAD3BB8}" type="sibTrans" cxnId="{FB76DDDD-EDB1-4EFA-83A0-CFA1F1EE7A29}">
      <dgm:prSet/>
      <dgm:spPr/>
      <dgm:t>
        <a:bodyPr/>
        <a:lstStyle/>
        <a:p>
          <a:endParaRPr lang="en-US"/>
        </a:p>
      </dgm:t>
    </dgm:pt>
    <dgm:pt modelId="{DF4E88F1-2B2A-44AE-B75C-E986FFE24FB8}">
      <dgm:prSet phldrT="[Text]" custT="1"/>
      <dgm:spPr/>
      <dgm:t>
        <a:bodyPr/>
        <a:lstStyle/>
        <a:p>
          <a:r>
            <a:rPr lang="en-US" sz="1600" dirty="0">
              <a:latin typeface="Tw Cen MT" panose="020B0602020104020603" pitchFamily="34" charset="0"/>
            </a:rPr>
            <a:t>Affordable construction</a:t>
          </a:r>
        </a:p>
      </dgm:t>
    </dgm:pt>
    <dgm:pt modelId="{518D0ACA-0A36-43F2-BAFF-D1DE2C9D52E6}" type="parTrans" cxnId="{EB7A9A3E-5F49-4440-9F59-B878BAAF7D68}">
      <dgm:prSet/>
      <dgm:spPr/>
      <dgm:t>
        <a:bodyPr/>
        <a:lstStyle/>
        <a:p>
          <a:endParaRPr lang="en-US"/>
        </a:p>
      </dgm:t>
    </dgm:pt>
    <dgm:pt modelId="{668084B8-C407-4C72-BF2A-6BBEA63B95A9}" type="sibTrans" cxnId="{EB7A9A3E-5F49-4440-9F59-B878BAAF7D68}">
      <dgm:prSet/>
      <dgm:spPr/>
      <dgm:t>
        <a:bodyPr/>
        <a:lstStyle/>
        <a:p>
          <a:endParaRPr lang="en-US"/>
        </a:p>
      </dgm:t>
    </dgm:pt>
    <dgm:pt modelId="{84180A0C-D4D6-4B9B-9C6E-13C539363E92}">
      <dgm:prSet phldrT="[Text]" custT="1"/>
      <dgm:spPr/>
      <dgm:t>
        <a:bodyPr/>
        <a:lstStyle/>
        <a:p>
          <a:r>
            <a:rPr lang="en-US" sz="1600" dirty="0">
              <a:latin typeface="Tw Cen MT" panose="020B0602020104020603" pitchFamily="34" charset="0"/>
            </a:rPr>
            <a:t>Home </a:t>
          </a:r>
          <a:r>
            <a:rPr lang="en-US" sz="1600">
              <a:latin typeface="Tw Cen MT" panose="020B0602020104020603" pitchFamily="34" charset="0"/>
            </a:rPr>
            <a:t>rehab and </a:t>
          </a:r>
          <a:r>
            <a:rPr lang="en-US" sz="1600" dirty="0">
              <a:latin typeface="Tw Cen MT" panose="020B0602020104020603" pitchFamily="34" charset="0"/>
            </a:rPr>
            <a:t>weatherization</a:t>
          </a:r>
        </a:p>
      </dgm:t>
    </dgm:pt>
    <dgm:pt modelId="{4BEBAFFC-A688-4948-99A2-C259EEC14498}" type="parTrans" cxnId="{B5C6CFE5-744B-4F8D-830A-9CC0BA3C9977}">
      <dgm:prSet/>
      <dgm:spPr/>
      <dgm:t>
        <a:bodyPr/>
        <a:lstStyle/>
        <a:p>
          <a:endParaRPr lang="en-US"/>
        </a:p>
      </dgm:t>
    </dgm:pt>
    <dgm:pt modelId="{F24010D4-E6FF-49FC-9A1A-0C82A6ED0284}" type="sibTrans" cxnId="{B5C6CFE5-744B-4F8D-830A-9CC0BA3C9977}">
      <dgm:prSet/>
      <dgm:spPr/>
      <dgm:t>
        <a:bodyPr/>
        <a:lstStyle/>
        <a:p>
          <a:endParaRPr lang="en-US"/>
        </a:p>
      </dgm:t>
    </dgm:pt>
    <dgm:pt modelId="{FA10DE23-0D69-4F08-B348-6347DD4FD831}">
      <dgm:prSet phldrT="[Text]" custT="1"/>
      <dgm:spPr/>
      <dgm:t>
        <a:bodyPr/>
        <a:lstStyle/>
        <a:p>
          <a:r>
            <a:rPr lang="en-US" sz="1600" dirty="0">
              <a:latin typeface="Tw Cen MT" panose="020B0602020104020603" pitchFamily="34" charset="0"/>
            </a:rPr>
            <a:t>Vouchers</a:t>
          </a:r>
        </a:p>
      </dgm:t>
    </dgm:pt>
    <dgm:pt modelId="{BA69A6ED-151A-47F7-A695-2D2332AF10EC}" type="parTrans" cxnId="{E42D19FC-2EE8-4884-AB75-CAB4B42649DB}">
      <dgm:prSet/>
      <dgm:spPr/>
      <dgm:t>
        <a:bodyPr/>
        <a:lstStyle/>
        <a:p>
          <a:endParaRPr lang="en-US"/>
        </a:p>
      </dgm:t>
    </dgm:pt>
    <dgm:pt modelId="{7BEE4D7C-A7D7-449B-8864-7BD231FFBCB6}" type="sibTrans" cxnId="{E42D19FC-2EE8-4884-AB75-CAB4B42649DB}">
      <dgm:prSet/>
      <dgm:spPr/>
      <dgm:t>
        <a:bodyPr/>
        <a:lstStyle/>
        <a:p>
          <a:endParaRPr lang="en-US"/>
        </a:p>
      </dgm:t>
    </dgm:pt>
    <dgm:pt modelId="{E6BBC586-879F-40A8-AB4C-69775E10CC76}" type="pres">
      <dgm:prSet presAssocID="{19340D70-F660-4626-995C-6B67070E43F9}" presName="Name0" presStyleCnt="0">
        <dgm:presLayoutVars>
          <dgm:dir/>
          <dgm:resizeHandles val="exact"/>
        </dgm:presLayoutVars>
      </dgm:prSet>
      <dgm:spPr/>
    </dgm:pt>
    <dgm:pt modelId="{A8C4F542-0C4F-49B7-9F3B-41A289A21CDC}" type="pres">
      <dgm:prSet presAssocID="{19340D70-F660-4626-995C-6B67070E43F9}" presName="fgShape" presStyleLbl="fgShp" presStyleIdx="0" presStyleCnt="1" custLinFactNeighborX="731" custLinFactNeighborY="32323"/>
      <dgm:spPr/>
    </dgm:pt>
    <dgm:pt modelId="{219197E0-5AB2-40E1-96F3-75D7CD5102F5}" type="pres">
      <dgm:prSet presAssocID="{19340D70-F660-4626-995C-6B67070E43F9}" presName="linComp" presStyleCnt="0"/>
      <dgm:spPr/>
    </dgm:pt>
    <dgm:pt modelId="{BD9D9C52-303A-4712-BA2A-5D0C2268996C}" type="pres">
      <dgm:prSet presAssocID="{9506ECFF-2F0B-41BB-A534-68B9B92A6EC4}" presName="compNode" presStyleCnt="0"/>
      <dgm:spPr/>
    </dgm:pt>
    <dgm:pt modelId="{4C3472EE-1E96-4606-A31D-20CF53F4E91B}" type="pres">
      <dgm:prSet presAssocID="{9506ECFF-2F0B-41BB-A534-68B9B92A6EC4}" presName="bkgdShape" presStyleLbl="node1" presStyleIdx="0" presStyleCnt="3"/>
      <dgm:spPr/>
    </dgm:pt>
    <dgm:pt modelId="{896E781F-4E16-4C11-9182-5A57DCEBFA97}" type="pres">
      <dgm:prSet presAssocID="{9506ECFF-2F0B-41BB-A534-68B9B92A6EC4}" presName="nodeTx" presStyleLbl="node1" presStyleIdx="0" presStyleCnt="3">
        <dgm:presLayoutVars>
          <dgm:bulletEnabled val="1"/>
        </dgm:presLayoutVars>
      </dgm:prSet>
      <dgm:spPr/>
    </dgm:pt>
    <dgm:pt modelId="{8383B68D-15E9-4949-8278-069F8D4B6A84}" type="pres">
      <dgm:prSet presAssocID="{9506ECFF-2F0B-41BB-A534-68B9B92A6EC4}" presName="invisiNode" presStyleLbl="node1" presStyleIdx="0" presStyleCnt="3"/>
      <dgm:spPr/>
    </dgm:pt>
    <dgm:pt modelId="{D7520B9C-6ED8-44B9-A344-0D6D3929D50D}" type="pres">
      <dgm:prSet presAssocID="{9506ECFF-2F0B-41BB-A534-68B9B92A6EC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dgm:spPr>
    </dgm:pt>
    <dgm:pt modelId="{EA4CEFAF-3794-479E-AC16-7EE77675DCE1}" type="pres">
      <dgm:prSet presAssocID="{E1534E98-51EE-401B-81A4-EBF93C0AE9D5}" presName="sibTrans" presStyleLbl="sibTrans2D1" presStyleIdx="0" presStyleCnt="0"/>
      <dgm:spPr/>
    </dgm:pt>
    <dgm:pt modelId="{ED39339D-A963-4337-ACBB-C89AD3B6A744}" type="pres">
      <dgm:prSet presAssocID="{3ED22D99-5C02-4B13-920F-190DACD0EEE3}" presName="compNode" presStyleCnt="0"/>
      <dgm:spPr/>
    </dgm:pt>
    <dgm:pt modelId="{1B07FD4B-7F41-42BE-AB8F-AE664EB48F20}" type="pres">
      <dgm:prSet presAssocID="{3ED22D99-5C02-4B13-920F-190DACD0EEE3}" presName="bkgdShape" presStyleLbl="node1" presStyleIdx="1" presStyleCnt="3"/>
      <dgm:spPr/>
    </dgm:pt>
    <dgm:pt modelId="{0B952116-2428-4485-AB9F-7B45CFE9A5CA}" type="pres">
      <dgm:prSet presAssocID="{3ED22D99-5C02-4B13-920F-190DACD0EEE3}" presName="nodeTx" presStyleLbl="node1" presStyleIdx="1" presStyleCnt="3">
        <dgm:presLayoutVars>
          <dgm:bulletEnabled val="1"/>
        </dgm:presLayoutVars>
      </dgm:prSet>
      <dgm:spPr/>
    </dgm:pt>
    <dgm:pt modelId="{E91D5197-A9E9-4963-A302-CFE20422E8C9}" type="pres">
      <dgm:prSet presAssocID="{3ED22D99-5C02-4B13-920F-190DACD0EEE3}" presName="invisiNode" presStyleLbl="node1" presStyleIdx="1" presStyleCnt="3"/>
      <dgm:spPr/>
    </dgm:pt>
    <dgm:pt modelId="{627A0387-AE53-4473-B049-F583CC5AF283}" type="pres">
      <dgm:prSet presAssocID="{3ED22D99-5C02-4B13-920F-190DACD0EEE3}" presName="imagNode" presStyleLbl="fgImgPlace1" presStyleIdx="1" presStyleCnt="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2B8BDE3-EEF2-4C41-AB42-46FAAEBEFA37}" type="pres">
      <dgm:prSet presAssocID="{6E0D2BB0-AF4F-458B-A4F5-7FA64B29470D}" presName="sibTrans" presStyleLbl="sibTrans2D1" presStyleIdx="0" presStyleCnt="0"/>
      <dgm:spPr/>
    </dgm:pt>
    <dgm:pt modelId="{5138B4C9-DBD6-49EA-B9BD-560F3CBC98EB}" type="pres">
      <dgm:prSet presAssocID="{1F5DFF15-AA32-4498-8661-08FCD464D231}" presName="compNode" presStyleCnt="0"/>
      <dgm:spPr/>
    </dgm:pt>
    <dgm:pt modelId="{217E02C5-EB1A-44B1-9641-32AAABCB52C3}" type="pres">
      <dgm:prSet presAssocID="{1F5DFF15-AA32-4498-8661-08FCD464D231}" presName="bkgdShape" presStyleLbl="node1" presStyleIdx="2" presStyleCnt="3"/>
      <dgm:spPr/>
    </dgm:pt>
    <dgm:pt modelId="{DC8E1B1D-B53D-47CA-9DF1-45377BD2B62D}" type="pres">
      <dgm:prSet presAssocID="{1F5DFF15-AA32-4498-8661-08FCD464D231}" presName="nodeTx" presStyleLbl="node1" presStyleIdx="2" presStyleCnt="3">
        <dgm:presLayoutVars>
          <dgm:bulletEnabled val="1"/>
        </dgm:presLayoutVars>
      </dgm:prSet>
      <dgm:spPr/>
    </dgm:pt>
    <dgm:pt modelId="{4D466DA9-893B-4018-803D-6FEFB95A7D0C}" type="pres">
      <dgm:prSet presAssocID="{1F5DFF15-AA32-4498-8661-08FCD464D231}" presName="invisiNode" presStyleLbl="node1" presStyleIdx="2" presStyleCnt="3"/>
      <dgm:spPr/>
    </dgm:pt>
    <dgm:pt modelId="{8D51943B-7744-40D9-B5C9-2C898F6A51E1}" type="pres">
      <dgm:prSet presAssocID="{1F5DFF15-AA32-4498-8661-08FCD464D231}"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Lst>
  <dgm:cxnLst>
    <dgm:cxn modelId="{0221C801-4828-4C2F-AA60-2650C7DACE6B}" type="presOf" srcId="{3ED22D99-5C02-4B13-920F-190DACD0EEE3}" destId="{1B07FD4B-7F41-42BE-AB8F-AE664EB48F20}" srcOrd="0" destOrd="0" presId="urn:microsoft.com/office/officeart/2005/8/layout/hList7"/>
    <dgm:cxn modelId="{B1EA0B0A-27C2-4270-A538-F29570EA2CBA}" srcId="{9506ECFF-2F0B-41BB-A534-68B9B92A6EC4}" destId="{7491396E-A3DA-4AF9-BFB4-51579047D566}" srcOrd="0" destOrd="0" parTransId="{9C63F8D2-AF1A-4709-95C7-E14455C20C36}" sibTransId="{2C713DBE-4294-4382-8BDF-ED8F3CF72863}"/>
    <dgm:cxn modelId="{7927830D-75F1-4B31-AD06-13CA27408A02}" type="presOf" srcId="{FA10DE23-0D69-4F08-B348-6347DD4FD831}" destId="{0B952116-2428-4485-AB9F-7B45CFE9A5CA}" srcOrd="1" destOrd="3" presId="urn:microsoft.com/office/officeart/2005/8/layout/hList7"/>
    <dgm:cxn modelId="{DE557614-25D9-41AC-8386-00C05B74D8B5}" type="presOf" srcId="{65354E51-CD13-4FD0-93DA-BB68D7B359B6}" destId="{4C3472EE-1E96-4606-A31D-20CF53F4E91B}" srcOrd="0" destOrd="3" presId="urn:microsoft.com/office/officeart/2005/8/layout/hList7"/>
    <dgm:cxn modelId="{DFACD315-E0F7-44F6-B608-00C27735E5BA}" type="presOf" srcId="{113F9061-BC8B-400C-B0C5-4883E796DB82}" destId="{0B952116-2428-4485-AB9F-7B45CFE9A5CA}" srcOrd="1" destOrd="4" presId="urn:microsoft.com/office/officeart/2005/8/layout/hList7"/>
    <dgm:cxn modelId="{C8BD9E18-12EE-4264-B729-83BB09093C2B}" srcId="{9506ECFF-2F0B-41BB-A534-68B9B92A6EC4}" destId="{65354E51-CD13-4FD0-93DA-BB68D7B359B6}" srcOrd="2" destOrd="0" parTransId="{E54C4147-49F8-4003-8409-2C559774CE9D}" sibTransId="{4B100DC9-259F-4F94-BB44-7F99A97698DF}"/>
    <dgm:cxn modelId="{F4F4CE1D-AB7A-4CC3-97F0-EB6D929D4985}" type="presOf" srcId="{B2BDDD47-1850-406A-BA1B-66735928C989}" destId="{1B07FD4B-7F41-42BE-AB8F-AE664EB48F20}" srcOrd="0" destOrd="2" presId="urn:microsoft.com/office/officeart/2005/8/layout/hList7"/>
    <dgm:cxn modelId="{2B2E5C21-DEC1-4355-95AC-58554966D1AC}" type="presOf" srcId="{113F9061-BC8B-400C-B0C5-4883E796DB82}" destId="{1B07FD4B-7F41-42BE-AB8F-AE664EB48F20}" srcOrd="0" destOrd="4" presId="urn:microsoft.com/office/officeart/2005/8/layout/hList7"/>
    <dgm:cxn modelId="{9F233D26-6A1D-4350-8743-B4EBD43E2ED2}" type="presOf" srcId="{3ED22D99-5C02-4B13-920F-190DACD0EEE3}" destId="{0B952116-2428-4485-AB9F-7B45CFE9A5CA}" srcOrd="1" destOrd="0" presId="urn:microsoft.com/office/officeart/2005/8/layout/hList7"/>
    <dgm:cxn modelId="{0470C42A-3EEF-4EC8-A0F1-F0DDC3BC7ECB}" type="presOf" srcId="{270929CF-69C4-4CAF-9958-1601E60B6ACE}" destId="{217E02C5-EB1A-44B1-9641-32AAABCB52C3}" srcOrd="0" destOrd="2" presId="urn:microsoft.com/office/officeart/2005/8/layout/hList7"/>
    <dgm:cxn modelId="{6F907631-0453-41FD-B5A3-11E379FFE2D4}" type="presOf" srcId="{552CCA80-8047-48C2-AD01-814233BFA2F7}" destId="{DC8E1B1D-B53D-47CA-9DF1-45377BD2B62D}" srcOrd="1" destOrd="3" presId="urn:microsoft.com/office/officeart/2005/8/layout/hList7"/>
    <dgm:cxn modelId="{A68B263B-86EF-4088-B884-4BAC2E31D25A}" type="presOf" srcId="{0A9D3E32-0429-4C40-A314-DF0FAC29B73B}" destId="{4C3472EE-1E96-4606-A31D-20CF53F4E91B}" srcOrd="0" destOrd="2" presId="urn:microsoft.com/office/officeart/2005/8/layout/hList7"/>
    <dgm:cxn modelId="{907BB93C-ED37-4730-8F28-F308C7091DB4}" type="presOf" srcId="{DF4E88F1-2B2A-44AE-B75C-E986FFE24FB8}" destId="{217E02C5-EB1A-44B1-9641-32AAABCB52C3}" srcOrd="0" destOrd="4" presId="urn:microsoft.com/office/officeart/2005/8/layout/hList7"/>
    <dgm:cxn modelId="{476CC63C-1A0E-4146-AD2E-F27681A8EEF8}" srcId="{19340D70-F660-4626-995C-6B67070E43F9}" destId="{1F5DFF15-AA32-4498-8661-08FCD464D231}" srcOrd="2" destOrd="0" parTransId="{6B48A744-69E1-40A0-96BB-951635352C6F}" sibTransId="{A248B6E9-2D68-4128-B3B6-9D1386F045FE}"/>
    <dgm:cxn modelId="{EB7A9A3E-5F49-4440-9F59-B878BAAF7D68}" srcId="{1F5DFF15-AA32-4498-8661-08FCD464D231}" destId="{DF4E88F1-2B2A-44AE-B75C-E986FFE24FB8}" srcOrd="3" destOrd="0" parTransId="{518D0ACA-0A36-43F2-BAFF-D1DE2C9D52E6}" sibTransId="{668084B8-C407-4C72-BF2A-6BBEA63B95A9}"/>
    <dgm:cxn modelId="{14EBB83E-BA91-4367-952A-8C0B0E2B469B}" type="presOf" srcId="{FA10DE23-0D69-4F08-B348-6347DD4FD831}" destId="{1B07FD4B-7F41-42BE-AB8F-AE664EB48F20}" srcOrd="0" destOrd="3" presId="urn:microsoft.com/office/officeart/2005/8/layout/hList7"/>
    <dgm:cxn modelId="{10DC1260-0411-4F6F-BC31-B64471056AA9}" type="presOf" srcId="{B2BDDD47-1850-406A-BA1B-66735928C989}" destId="{0B952116-2428-4485-AB9F-7B45CFE9A5CA}" srcOrd="1" destOrd="2" presId="urn:microsoft.com/office/officeart/2005/8/layout/hList7"/>
    <dgm:cxn modelId="{D1E2D261-3AED-4308-85CA-41B48CB5F8F8}" srcId="{19340D70-F660-4626-995C-6B67070E43F9}" destId="{9506ECFF-2F0B-41BB-A534-68B9B92A6EC4}" srcOrd="0" destOrd="0" parTransId="{B25EB6FF-3C22-4DCE-BCA1-BA2770F41DF1}" sibTransId="{E1534E98-51EE-401B-81A4-EBF93C0AE9D5}"/>
    <dgm:cxn modelId="{83349968-D5BE-40D4-9FF0-0AD68BE4EE6E}" type="presOf" srcId="{1F5DFF15-AA32-4498-8661-08FCD464D231}" destId="{DC8E1B1D-B53D-47CA-9DF1-45377BD2B62D}" srcOrd="1" destOrd="0" presId="urn:microsoft.com/office/officeart/2005/8/layout/hList7"/>
    <dgm:cxn modelId="{12A0EB6D-B361-4945-B0F6-896680F54593}" srcId="{3ED22D99-5C02-4B13-920F-190DACD0EEE3}" destId="{113F9061-BC8B-400C-B0C5-4883E796DB82}" srcOrd="3" destOrd="0" parTransId="{69CBF89B-8E1A-48AE-836C-BA22A2551767}" sibTransId="{93D8B747-4A28-47E7-8AF1-0D3CFE2FA5C7}"/>
    <dgm:cxn modelId="{54A1EB6F-B357-46AA-A513-ABDCF3C82947}" type="presOf" srcId="{737FB136-46F9-4DC5-83EB-060777937E99}" destId="{896E781F-4E16-4C11-9182-5A57DCEBFA97}" srcOrd="1" destOrd="4" presId="urn:microsoft.com/office/officeart/2005/8/layout/hList7"/>
    <dgm:cxn modelId="{2F66907B-B6C6-4ACC-8406-08872B0300DB}" srcId="{3ED22D99-5C02-4B13-920F-190DACD0EEE3}" destId="{B55A0E8E-5E9A-4930-B853-D41C9D9D1CF4}" srcOrd="0" destOrd="0" parTransId="{0509C773-6654-47D7-B132-FC0B12F485C5}" sibTransId="{01BDC97C-66D3-482B-9D10-0F6A3B0A872B}"/>
    <dgm:cxn modelId="{239E6883-977B-4335-8384-745320787213}" type="presOf" srcId="{6E0D2BB0-AF4F-458B-A4F5-7FA64B29470D}" destId="{72B8BDE3-EEF2-4C41-AB42-46FAAEBEFA37}" srcOrd="0" destOrd="0" presId="urn:microsoft.com/office/officeart/2005/8/layout/hList7"/>
    <dgm:cxn modelId="{510D7288-0A07-4609-80A7-BB477FC5A876}" type="presOf" srcId="{19340D70-F660-4626-995C-6B67070E43F9}" destId="{E6BBC586-879F-40A8-AB4C-69775E10CC76}" srcOrd="0" destOrd="0" presId="urn:microsoft.com/office/officeart/2005/8/layout/hList7"/>
    <dgm:cxn modelId="{A5E2B888-0E68-4D2A-B7D1-F6E939AFB693}" type="presOf" srcId="{B55A0E8E-5E9A-4930-B853-D41C9D9D1CF4}" destId="{0B952116-2428-4485-AB9F-7B45CFE9A5CA}" srcOrd="1" destOrd="1" presId="urn:microsoft.com/office/officeart/2005/8/layout/hList7"/>
    <dgm:cxn modelId="{E45A9C8A-A156-465D-87D2-FD5EFE1CE5A6}" srcId="{1F5DFF15-AA32-4498-8661-08FCD464D231}" destId="{270929CF-69C4-4CAF-9958-1601E60B6ACE}" srcOrd="1" destOrd="0" parTransId="{8D2B65A7-2C33-47E5-8346-327476042620}" sibTransId="{809EA0A5-3125-4C94-9285-2AA7011E02A6}"/>
    <dgm:cxn modelId="{9690648C-AB9B-46D8-BAC5-6E22D2CC291B}" type="presOf" srcId="{3515838E-D312-435D-BB81-21498458BA1D}" destId="{DC8E1B1D-B53D-47CA-9DF1-45377BD2B62D}" srcOrd="1" destOrd="1" presId="urn:microsoft.com/office/officeart/2005/8/layout/hList7"/>
    <dgm:cxn modelId="{4BC1FF94-5EFF-43BD-9811-9E51745A427A}" srcId="{9506ECFF-2F0B-41BB-A534-68B9B92A6EC4}" destId="{0A9D3E32-0429-4C40-A314-DF0FAC29B73B}" srcOrd="1" destOrd="0" parTransId="{46CA9DE9-B627-4790-AF87-1341C07FDF56}" sibTransId="{7085FCC7-BE7D-45FD-9549-68EB05693CC8}"/>
    <dgm:cxn modelId="{638D5098-2688-4A22-8256-1E78DC03E4A3}" type="presOf" srcId="{737FB136-46F9-4DC5-83EB-060777937E99}" destId="{4C3472EE-1E96-4606-A31D-20CF53F4E91B}" srcOrd="0" destOrd="4" presId="urn:microsoft.com/office/officeart/2005/8/layout/hList7"/>
    <dgm:cxn modelId="{DB98509C-6C0B-407B-8191-689A52135193}" type="presOf" srcId="{1F5DFF15-AA32-4498-8661-08FCD464D231}" destId="{217E02C5-EB1A-44B1-9641-32AAABCB52C3}" srcOrd="0" destOrd="0" presId="urn:microsoft.com/office/officeart/2005/8/layout/hList7"/>
    <dgm:cxn modelId="{57C01CA0-ED7E-4528-A3DC-5004EA6C9684}" srcId="{3ED22D99-5C02-4B13-920F-190DACD0EEE3}" destId="{B2BDDD47-1850-406A-BA1B-66735928C989}" srcOrd="1" destOrd="0" parTransId="{19538D56-C535-405A-A230-AF2999CAEA3C}" sibTransId="{325A158B-BE8D-49E8-BDBE-18CBE9265AFF}"/>
    <dgm:cxn modelId="{98A8F5B2-4810-4105-AD93-7D9D0959E5EE}" type="presOf" srcId="{9506ECFF-2F0B-41BB-A534-68B9B92A6EC4}" destId="{4C3472EE-1E96-4606-A31D-20CF53F4E91B}" srcOrd="0" destOrd="0" presId="urn:microsoft.com/office/officeart/2005/8/layout/hList7"/>
    <dgm:cxn modelId="{AB4D06B7-3FE0-41A1-8182-8A0116591718}" srcId="{19340D70-F660-4626-995C-6B67070E43F9}" destId="{3ED22D99-5C02-4B13-920F-190DACD0EEE3}" srcOrd="1" destOrd="0" parTransId="{F496A802-17EA-4F0B-B1A3-9FCE672BDF8E}" sibTransId="{6E0D2BB0-AF4F-458B-A4F5-7FA64B29470D}"/>
    <dgm:cxn modelId="{12A623B9-F77C-4834-BD87-38139C242E18}" type="presOf" srcId="{65354E51-CD13-4FD0-93DA-BB68D7B359B6}" destId="{896E781F-4E16-4C11-9182-5A57DCEBFA97}" srcOrd="1" destOrd="3" presId="urn:microsoft.com/office/officeart/2005/8/layout/hList7"/>
    <dgm:cxn modelId="{7B3795C2-0139-493B-8889-4E0C1FF49A79}" type="presOf" srcId="{E1534E98-51EE-401B-81A4-EBF93C0AE9D5}" destId="{EA4CEFAF-3794-479E-AC16-7EE77675DCE1}" srcOrd="0" destOrd="0" presId="urn:microsoft.com/office/officeart/2005/8/layout/hList7"/>
    <dgm:cxn modelId="{9F2DD1C2-8255-4E58-95E7-EC753A8CF2AD}" type="presOf" srcId="{7491396E-A3DA-4AF9-BFB4-51579047D566}" destId="{896E781F-4E16-4C11-9182-5A57DCEBFA97}" srcOrd="1" destOrd="1" presId="urn:microsoft.com/office/officeart/2005/8/layout/hList7"/>
    <dgm:cxn modelId="{0342D5C2-02DE-40AB-930C-D7893ACDAFC5}" type="presOf" srcId="{DF4E88F1-2B2A-44AE-B75C-E986FFE24FB8}" destId="{DC8E1B1D-B53D-47CA-9DF1-45377BD2B62D}" srcOrd="1" destOrd="4" presId="urn:microsoft.com/office/officeart/2005/8/layout/hList7"/>
    <dgm:cxn modelId="{4740DBC2-6E5C-4CDE-814F-76D7EFF3AFE1}" srcId="{9506ECFF-2F0B-41BB-A534-68B9B92A6EC4}" destId="{737FB136-46F9-4DC5-83EB-060777937E99}" srcOrd="3" destOrd="0" parTransId="{21400F84-974F-4AB9-80AB-49BF0E4865A7}" sibTransId="{F552E4AA-EAD7-4999-B1DD-59E94F34CA20}"/>
    <dgm:cxn modelId="{1FE4B5C5-5EFE-4317-ACBB-7E10527AC353}" srcId="{1F5DFF15-AA32-4498-8661-08FCD464D231}" destId="{3515838E-D312-435D-BB81-21498458BA1D}" srcOrd="0" destOrd="0" parTransId="{7B410D36-EA55-4137-B751-393F996CD269}" sibTransId="{011A78B0-EC60-4B7D-9523-367C38EBD183}"/>
    <dgm:cxn modelId="{9F68B1D3-A54F-4912-84D9-036985832661}" type="presOf" srcId="{0A9D3E32-0429-4C40-A314-DF0FAC29B73B}" destId="{896E781F-4E16-4C11-9182-5A57DCEBFA97}" srcOrd="1" destOrd="2" presId="urn:microsoft.com/office/officeart/2005/8/layout/hList7"/>
    <dgm:cxn modelId="{F1C020D5-DC4E-44EC-BFE6-1AFB5F7862E6}" type="presOf" srcId="{9506ECFF-2F0B-41BB-A534-68B9B92A6EC4}" destId="{896E781F-4E16-4C11-9182-5A57DCEBFA97}" srcOrd="1" destOrd="0" presId="urn:microsoft.com/office/officeart/2005/8/layout/hList7"/>
    <dgm:cxn modelId="{4A7743D5-9C4D-44BD-92EE-26F2ABAFC55F}" type="presOf" srcId="{552CCA80-8047-48C2-AD01-814233BFA2F7}" destId="{217E02C5-EB1A-44B1-9641-32AAABCB52C3}" srcOrd="0" destOrd="3" presId="urn:microsoft.com/office/officeart/2005/8/layout/hList7"/>
    <dgm:cxn modelId="{CEBAADDD-534F-4132-AC8E-23F699DAB29B}" type="presOf" srcId="{3515838E-D312-435D-BB81-21498458BA1D}" destId="{217E02C5-EB1A-44B1-9641-32AAABCB52C3}" srcOrd="0" destOrd="1" presId="urn:microsoft.com/office/officeart/2005/8/layout/hList7"/>
    <dgm:cxn modelId="{FB76DDDD-EDB1-4EFA-83A0-CFA1F1EE7A29}" srcId="{1F5DFF15-AA32-4498-8661-08FCD464D231}" destId="{552CCA80-8047-48C2-AD01-814233BFA2F7}" srcOrd="2" destOrd="0" parTransId="{2C6CD064-285E-4CEF-A7AD-F7110E2493F0}" sibTransId="{17D28DA6-52C9-47DA-B835-D2697DAD3BB8}"/>
    <dgm:cxn modelId="{3E57C6E1-06EC-468D-9938-EC2D4EE97B32}" type="presOf" srcId="{7491396E-A3DA-4AF9-BFB4-51579047D566}" destId="{4C3472EE-1E96-4606-A31D-20CF53F4E91B}" srcOrd="0" destOrd="1" presId="urn:microsoft.com/office/officeart/2005/8/layout/hList7"/>
    <dgm:cxn modelId="{C75485E5-E959-452C-B31A-BE61E35C7F48}" type="presOf" srcId="{84180A0C-D4D6-4B9B-9C6E-13C539363E92}" destId="{217E02C5-EB1A-44B1-9641-32AAABCB52C3}" srcOrd="0" destOrd="5" presId="urn:microsoft.com/office/officeart/2005/8/layout/hList7"/>
    <dgm:cxn modelId="{B5C6CFE5-744B-4F8D-830A-9CC0BA3C9977}" srcId="{1F5DFF15-AA32-4498-8661-08FCD464D231}" destId="{84180A0C-D4D6-4B9B-9C6E-13C539363E92}" srcOrd="4" destOrd="0" parTransId="{4BEBAFFC-A688-4948-99A2-C259EEC14498}" sibTransId="{F24010D4-E6FF-49FC-9A1A-0C82A6ED0284}"/>
    <dgm:cxn modelId="{2E3302E6-A297-4089-A0AC-EE66263A5E9C}" type="presOf" srcId="{84180A0C-D4D6-4B9B-9C6E-13C539363E92}" destId="{DC8E1B1D-B53D-47CA-9DF1-45377BD2B62D}" srcOrd="1" destOrd="5" presId="urn:microsoft.com/office/officeart/2005/8/layout/hList7"/>
    <dgm:cxn modelId="{14AEBAEF-F9CB-4E54-87FA-EEF135B7591F}" type="presOf" srcId="{B55A0E8E-5E9A-4930-B853-D41C9D9D1CF4}" destId="{1B07FD4B-7F41-42BE-AB8F-AE664EB48F20}" srcOrd="0" destOrd="1" presId="urn:microsoft.com/office/officeart/2005/8/layout/hList7"/>
    <dgm:cxn modelId="{E42D19FC-2EE8-4884-AB75-CAB4B42649DB}" srcId="{3ED22D99-5C02-4B13-920F-190DACD0EEE3}" destId="{FA10DE23-0D69-4F08-B348-6347DD4FD831}" srcOrd="2" destOrd="0" parTransId="{BA69A6ED-151A-47F7-A695-2D2332AF10EC}" sibTransId="{7BEE4D7C-A7D7-449B-8864-7BD231FFBCB6}"/>
    <dgm:cxn modelId="{0670ADFC-C0A5-434A-A175-5A80A1611BF9}" type="presOf" srcId="{270929CF-69C4-4CAF-9958-1601E60B6ACE}" destId="{DC8E1B1D-B53D-47CA-9DF1-45377BD2B62D}" srcOrd="1" destOrd="2" presId="urn:microsoft.com/office/officeart/2005/8/layout/hList7"/>
    <dgm:cxn modelId="{09B00893-4381-4761-94C3-E73C2572042C}" type="presParOf" srcId="{E6BBC586-879F-40A8-AB4C-69775E10CC76}" destId="{A8C4F542-0C4F-49B7-9F3B-41A289A21CDC}" srcOrd="0" destOrd="0" presId="urn:microsoft.com/office/officeart/2005/8/layout/hList7"/>
    <dgm:cxn modelId="{F8A81F55-1211-4130-8F46-F9007D952E03}" type="presParOf" srcId="{E6BBC586-879F-40A8-AB4C-69775E10CC76}" destId="{219197E0-5AB2-40E1-96F3-75D7CD5102F5}" srcOrd="1" destOrd="0" presId="urn:microsoft.com/office/officeart/2005/8/layout/hList7"/>
    <dgm:cxn modelId="{9FC89168-75FC-4B2B-A17C-DF47DA1405BD}" type="presParOf" srcId="{219197E0-5AB2-40E1-96F3-75D7CD5102F5}" destId="{BD9D9C52-303A-4712-BA2A-5D0C2268996C}" srcOrd="0" destOrd="0" presId="urn:microsoft.com/office/officeart/2005/8/layout/hList7"/>
    <dgm:cxn modelId="{B042E869-823E-43F0-98F5-70D337712FDF}" type="presParOf" srcId="{BD9D9C52-303A-4712-BA2A-5D0C2268996C}" destId="{4C3472EE-1E96-4606-A31D-20CF53F4E91B}" srcOrd="0" destOrd="0" presId="urn:microsoft.com/office/officeart/2005/8/layout/hList7"/>
    <dgm:cxn modelId="{812968C7-CF31-4E30-A218-6676C35982DE}" type="presParOf" srcId="{BD9D9C52-303A-4712-BA2A-5D0C2268996C}" destId="{896E781F-4E16-4C11-9182-5A57DCEBFA97}" srcOrd="1" destOrd="0" presId="urn:microsoft.com/office/officeart/2005/8/layout/hList7"/>
    <dgm:cxn modelId="{1FC632FA-1C8C-4B0F-812E-B94B475FA62F}" type="presParOf" srcId="{BD9D9C52-303A-4712-BA2A-5D0C2268996C}" destId="{8383B68D-15E9-4949-8278-069F8D4B6A84}" srcOrd="2" destOrd="0" presId="urn:microsoft.com/office/officeart/2005/8/layout/hList7"/>
    <dgm:cxn modelId="{4A1F9053-F7E5-4684-BCDC-FD12C4948097}" type="presParOf" srcId="{BD9D9C52-303A-4712-BA2A-5D0C2268996C}" destId="{D7520B9C-6ED8-44B9-A344-0D6D3929D50D}" srcOrd="3" destOrd="0" presId="urn:microsoft.com/office/officeart/2005/8/layout/hList7"/>
    <dgm:cxn modelId="{D923EA2C-2D04-432E-B2BF-854805980601}" type="presParOf" srcId="{219197E0-5AB2-40E1-96F3-75D7CD5102F5}" destId="{EA4CEFAF-3794-479E-AC16-7EE77675DCE1}" srcOrd="1" destOrd="0" presId="urn:microsoft.com/office/officeart/2005/8/layout/hList7"/>
    <dgm:cxn modelId="{02D1026B-5C61-4A39-92E0-5F0FDD877EC4}" type="presParOf" srcId="{219197E0-5AB2-40E1-96F3-75D7CD5102F5}" destId="{ED39339D-A963-4337-ACBB-C89AD3B6A744}" srcOrd="2" destOrd="0" presId="urn:microsoft.com/office/officeart/2005/8/layout/hList7"/>
    <dgm:cxn modelId="{50175BC8-201F-4C9E-8E89-F5E59D8C28FC}" type="presParOf" srcId="{ED39339D-A963-4337-ACBB-C89AD3B6A744}" destId="{1B07FD4B-7F41-42BE-AB8F-AE664EB48F20}" srcOrd="0" destOrd="0" presId="urn:microsoft.com/office/officeart/2005/8/layout/hList7"/>
    <dgm:cxn modelId="{2979A5B3-0F17-45F5-8E2C-3B52D9653F2F}" type="presParOf" srcId="{ED39339D-A963-4337-ACBB-C89AD3B6A744}" destId="{0B952116-2428-4485-AB9F-7B45CFE9A5CA}" srcOrd="1" destOrd="0" presId="urn:microsoft.com/office/officeart/2005/8/layout/hList7"/>
    <dgm:cxn modelId="{A85776A7-5342-4F1D-9F0D-B4156C670291}" type="presParOf" srcId="{ED39339D-A963-4337-ACBB-C89AD3B6A744}" destId="{E91D5197-A9E9-4963-A302-CFE20422E8C9}" srcOrd="2" destOrd="0" presId="urn:microsoft.com/office/officeart/2005/8/layout/hList7"/>
    <dgm:cxn modelId="{7BE85F7E-AC3A-4206-A1B9-5A8E6F6B38B8}" type="presParOf" srcId="{ED39339D-A963-4337-ACBB-C89AD3B6A744}" destId="{627A0387-AE53-4473-B049-F583CC5AF283}" srcOrd="3" destOrd="0" presId="urn:microsoft.com/office/officeart/2005/8/layout/hList7"/>
    <dgm:cxn modelId="{615FD1A4-F5F6-494C-97E0-1C965DE52ECA}" type="presParOf" srcId="{219197E0-5AB2-40E1-96F3-75D7CD5102F5}" destId="{72B8BDE3-EEF2-4C41-AB42-46FAAEBEFA37}" srcOrd="3" destOrd="0" presId="urn:microsoft.com/office/officeart/2005/8/layout/hList7"/>
    <dgm:cxn modelId="{33D7229F-2EF8-4FFB-B4AA-2C11855E1A98}" type="presParOf" srcId="{219197E0-5AB2-40E1-96F3-75D7CD5102F5}" destId="{5138B4C9-DBD6-49EA-B9BD-560F3CBC98EB}" srcOrd="4" destOrd="0" presId="urn:microsoft.com/office/officeart/2005/8/layout/hList7"/>
    <dgm:cxn modelId="{98905C30-C861-4094-B7C4-3297AC4E6E93}" type="presParOf" srcId="{5138B4C9-DBD6-49EA-B9BD-560F3CBC98EB}" destId="{217E02C5-EB1A-44B1-9641-32AAABCB52C3}" srcOrd="0" destOrd="0" presId="urn:microsoft.com/office/officeart/2005/8/layout/hList7"/>
    <dgm:cxn modelId="{41326EBC-5243-43A0-AE0C-4E4A53259B74}" type="presParOf" srcId="{5138B4C9-DBD6-49EA-B9BD-560F3CBC98EB}" destId="{DC8E1B1D-B53D-47CA-9DF1-45377BD2B62D}" srcOrd="1" destOrd="0" presId="urn:microsoft.com/office/officeart/2005/8/layout/hList7"/>
    <dgm:cxn modelId="{4632A391-BC59-438A-BF25-2EC616083F0A}" type="presParOf" srcId="{5138B4C9-DBD6-49EA-B9BD-560F3CBC98EB}" destId="{4D466DA9-893B-4018-803D-6FEFB95A7D0C}" srcOrd="2" destOrd="0" presId="urn:microsoft.com/office/officeart/2005/8/layout/hList7"/>
    <dgm:cxn modelId="{B39CB882-3EA7-44EA-833E-C9CB93728146}" type="presParOf" srcId="{5138B4C9-DBD6-49EA-B9BD-560F3CBC98EB}" destId="{8D51943B-7744-40D9-B5C9-2C898F6A51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7CD91-C3A5-46F8-BFD0-A1BEBFC45E9D}">
      <dsp:nvSpPr>
        <dsp:cNvPr id="0" name=""/>
        <dsp:cNvSpPr/>
      </dsp:nvSpPr>
      <dsp:spPr>
        <a:xfrm>
          <a:off x="2579" y="14224"/>
          <a:ext cx="2515341" cy="4281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600"/>
            </a:spcAft>
            <a:buNone/>
          </a:pPr>
          <a:r>
            <a:rPr lang="en-US" sz="2000" b="1" kern="1200" dirty="0">
              <a:latin typeface="Tw Cen MT" panose="020B0602020104020603" pitchFamily="34" charset="0"/>
            </a:rPr>
            <a:t>$600-799</a:t>
          </a:r>
        </a:p>
      </dsp:txBody>
      <dsp:txXfrm>
        <a:off x="2579" y="14224"/>
        <a:ext cx="2515341" cy="428167"/>
      </dsp:txXfrm>
    </dsp:sp>
    <dsp:sp modelId="{0045AAE0-9BB3-4F66-A39D-FC0233DDC39E}">
      <dsp:nvSpPr>
        <dsp:cNvPr id="0" name=""/>
        <dsp:cNvSpPr/>
      </dsp:nvSpPr>
      <dsp:spPr>
        <a:xfrm>
          <a:off x="2579" y="442391"/>
          <a:ext cx="2515341" cy="500687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Bartenders</a:t>
          </a:r>
          <a:endParaRPr lang="en-US" sz="1200" b="1" i="0"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Bus Drivers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Cashiers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Childcare Workers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dirty="0">
              <a:latin typeface="Tw Cen MT" panose="020B0602020104020603" pitchFamily="34" charset="0"/>
            </a:rPr>
            <a:t>Restaurant Cooks</a:t>
          </a:r>
          <a:endParaRPr lang="en-US" sz="1200"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dirty="0">
              <a:latin typeface="Tw Cen MT" panose="020B0602020104020603" pitchFamily="34" charset="0"/>
            </a:rPr>
            <a:t>Dishwashers</a:t>
          </a:r>
          <a:endParaRPr lang="en-US" sz="1200"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dirty="0">
              <a:latin typeface="Tw Cen MT" panose="020B0602020104020603" pitchFamily="34" charset="0"/>
            </a:rPr>
            <a:t>Hairdressers</a:t>
          </a:r>
          <a:endParaRPr lang="en-US" sz="1200"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Home Health and Personal Care Aides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Hotel, Motel, and Resort Desk Clerks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Janitors and Cleaners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Landscaping and Groundskeeping Workers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Laundry and Dry-Cleaning Workers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Maids and Housekeeping Cleaners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Nursing Assistants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Preschool Teachers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Receptionists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Retail Salespersons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dirty="0">
              <a:latin typeface="Tw Cen MT" panose="020B0602020104020603" pitchFamily="34" charset="0"/>
            </a:rPr>
            <a:t>Security Guards</a:t>
          </a:r>
          <a:endParaRPr lang="en-US" sz="1200"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Substitute Teachers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Waitstaff</a:t>
          </a:r>
          <a:endParaRPr lang="en-US" sz="1200" kern="1200">
            <a:latin typeface="Tw Cen MT" panose="020B0602020104020603" pitchFamily="34" charset="0"/>
          </a:endParaRPr>
        </a:p>
      </dsp:txBody>
      <dsp:txXfrm>
        <a:off x="2579" y="442391"/>
        <a:ext cx="2515341" cy="5006879"/>
      </dsp:txXfrm>
    </dsp:sp>
    <dsp:sp modelId="{1A385492-E76F-4B22-9064-58D648E04DA7}">
      <dsp:nvSpPr>
        <dsp:cNvPr id="0" name=""/>
        <dsp:cNvSpPr/>
      </dsp:nvSpPr>
      <dsp:spPr>
        <a:xfrm>
          <a:off x="2870069" y="14224"/>
          <a:ext cx="2515341" cy="4281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600"/>
            </a:spcAft>
            <a:buNone/>
          </a:pPr>
          <a:r>
            <a:rPr lang="en-US" sz="2000" b="1" kern="1200" dirty="0">
              <a:latin typeface="Tw Cen MT" panose="020B0602020104020603" pitchFamily="34" charset="0"/>
            </a:rPr>
            <a:t>$800-999</a:t>
          </a:r>
        </a:p>
      </dsp:txBody>
      <dsp:txXfrm>
        <a:off x="2870069" y="14224"/>
        <a:ext cx="2515341" cy="428167"/>
      </dsp:txXfrm>
    </dsp:sp>
    <dsp:sp modelId="{11FB7C73-6081-42C7-8E15-28075061167B}">
      <dsp:nvSpPr>
        <dsp:cNvPr id="0" name=""/>
        <dsp:cNvSpPr/>
      </dsp:nvSpPr>
      <dsp:spPr>
        <a:xfrm>
          <a:off x="2870069" y="442391"/>
          <a:ext cx="2515341" cy="500687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Construction Laborers</a:t>
          </a:r>
          <a:endParaRPr lang="en-US" sz="1200"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Customer Service Reps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Firefighters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Light Truck Drivers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1" i="0" u="none" kern="1200" dirty="0">
              <a:latin typeface="Tw Cen MT" panose="020B0602020104020603" pitchFamily="34" charset="0"/>
            </a:rPr>
            <a:t>Median, All Occupations</a:t>
          </a:r>
          <a:endParaRPr lang="en-US" sz="1200" b="1"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dirty="0">
              <a:latin typeface="Tw Cen MT" panose="020B0602020104020603" pitchFamily="34" charset="0"/>
            </a:rPr>
            <a:t>Medical Assistants</a:t>
          </a:r>
          <a:endParaRPr lang="en-US" sz="1200"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Office Clerks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Painters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Pharmacy Techs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Secretaries and Administrative Assistants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Veterinary Techs</a:t>
          </a:r>
          <a:endParaRPr lang="en-US" sz="1200" kern="1200">
            <a:latin typeface="Tw Cen MT" panose="020B0602020104020603" pitchFamily="34" charset="0"/>
          </a:endParaRPr>
        </a:p>
      </dsp:txBody>
      <dsp:txXfrm>
        <a:off x="2870069" y="442391"/>
        <a:ext cx="2515341" cy="5006879"/>
      </dsp:txXfrm>
    </dsp:sp>
    <dsp:sp modelId="{528B556C-5429-4133-8BB3-15AEA9F447C7}">
      <dsp:nvSpPr>
        <dsp:cNvPr id="0" name=""/>
        <dsp:cNvSpPr/>
      </dsp:nvSpPr>
      <dsp:spPr>
        <a:xfrm>
          <a:off x="5737558" y="14224"/>
          <a:ext cx="2515341" cy="428167"/>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ts val="600"/>
            </a:spcAft>
            <a:buNone/>
          </a:pPr>
          <a:r>
            <a:rPr lang="en-US" sz="2000" b="1" kern="1200" dirty="0">
              <a:latin typeface="Tw Cen MT" panose="020B0602020104020603" pitchFamily="34" charset="0"/>
            </a:rPr>
            <a:t>$1,000-1,200</a:t>
          </a:r>
        </a:p>
      </dsp:txBody>
      <dsp:txXfrm>
        <a:off x="5737558" y="14224"/>
        <a:ext cx="2515341" cy="428167"/>
      </dsp:txXfrm>
    </dsp:sp>
    <dsp:sp modelId="{34083978-5BA0-40E3-AB18-2F3A89BB9529}">
      <dsp:nvSpPr>
        <dsp:cNvPr id="0" name=""/>
        <dsp:cNvSpPr/>
      </dsp:nvSpPr>
      <dsp:spPr>
        <a:xfrm>
          <a:off x="5737558" y="442391"/>
          <a:ext cx="2515341" cy="500687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Auto Techs and Mechanics</a:t>
          </a:r>
          <a:endParaRPr lang="en-US" sz="1200" b="1" kern="1200" dirty="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Carpenters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Child, Family, and School Social Workers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Correctional Officers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Dental Assistants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Electricians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HVAC and Refrigeration Mechanics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Heavy and Tractor-Trailer Truck Drivers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Middle School Teachers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Plumbers, Pipefitters, and Steamfitters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Roofers</a:t>
          </a:r>
          <a:endParaRPr lang="en-US" sz="1200" kern="1200">
            <a:latin typeface="Tw Cen MT" panose="020B0602020104020603" pitchFamily="34" charset="0"/>
          </a:endParaRPr>
        </a:p>
        <a:p>
          <a:pPr marL="114300" lvl="1" indent="-114300" algn="l" defTabSz="533400">
            <a:lnSpc>
              <a:spcPct val="90000"/>
            </a:lnSpc>
            <a:spcBef>
              <a:spcPct val="0"/>
            </a:spcBef>
            <a:spcAft>
              <a:spcPts val="600"/>
            </a:spcAft>
            <a:buChar char="•"/>
          </a:pPr>
          <a:r>
            <a:rPr lang="en-US" sz="1200" b="0" i="0" u="none" kern="1200">
              <a:latin typeface="Tw Cen MT" panose="020B0602020104020603" pitchFamily="34" charset="0"/>
            </a:rPr>
            <a:t>Tellers</a:t>
          </a:r>
          <a:endParaRPr lang="en-US" sz="1200" kern="1200">
            <a:latin typeface="Tw Cen MT" panose="020B0602020104020603" pitchFamily="34" charset="0"/>
          </a:endParaRPr>
        </a:p>
      </dsp:txBody>
      <dsp:txXfrm>
        <a:off x="5737558" y="442391"/>
        <a:ext cx="2515341" cy="5006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472EE-1E96-4606-A31D-20CF53F4E91B}">
      <dsp:nvSpPr>
        <dsp:cNvPr id="0" name=""/>
        <dsp:cNvSpPr/>
      </dsp:nvSpPr>
      <dsp:spPr>
        <a:xfrm>
          <a:off x="1711" y="0"/>
          <a:ext cx="2663390" cy="5029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latin typeface="Tw Cen MT" panose="020B0602020104020603" pitchFamily="34" charset="0"/>
            </a:rPr>
            <a:t>Supportive Housing (affordable units + services)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Homeless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Older adults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People with disabilities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Other special needs</a:t>
          </a:r>
        </a:p>
      </dsp:txBody>
      <dsp:txXfrm>
        <a:off x="1711" y="2011680"/>
        <a:ext cx="2663390" cy="2011680"/>
      </dsp:txXfrm>
    </dsp:sp>
    <dsp:sp modelId="{D7520B9C-6ED8-44B9-A344-0D6D3929D50D}">
      <dsp:nvSpPr>
        <dsp:cNvPr id="0" name=""/>
        <dsp:cNvSpPr/>
      </dsp:nvSpPr>
      <dsp:spPr>
        <a:xfrm>
          <a:off x="496045" y="301751"/>
          <a:ext cx="1674723" cy="167472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07FD4B-7F41-42BE-AB8F-AE664EB48F20}">
      <dsp:nvSpPr>
        <dsp:cNvPr id="0" name=""/>
        <dsp:cNvSpPr/>
      </dsp:nvSpPr>
      <dsp:spPr>
        <a:xfrm>
          <a:off x="2745004" y="0"/>
          <a:ext cx="2663390" cy="5029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latin typeface="Tw Cen MT" panose="020B0602020104020603" pitchFamily="34" charset="0"/>
            </a:rPr>
            <a:t>Affordable rental housing</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Public housing</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Subsidized (Florida Housing, HUD, USDA)</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Vouchers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NOAH (Naturally Occurring Affordable Housing)</a:t>
          </a:r>
        </a:p>
      </dsp:txBody>
      <dsp:txXfrm>
        <a:off x="2745004" y="2011680"/>
        <a:ext cx="2663390" cy="2011680"/>
      </dsp:txXfrm>
    </dsp:sp>
    <dsp:sp modelId="{627A0387-AE53-4473-B049-F583CC5AF283}">
      <dsp:nvSpPr>
        <dsp:cNvPr id="0" name=""/>
        <dsp:cNvSpPr/>
      </dsp:nvSpPr>
      <dsp:spPr>
        <a:xfrm>
          <a:off x="3239338" y="301751"/>
          <a:ext cx="1674723" cy="1674723"/>
        </a:xfrm>
        <a:prstGeom prst="ellipse">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7E02C5-EB1A-44B1-9641-32AAABCB52C3}">
      <dsp:nvSpPr>
        <dsp:cNvPr id="0" name=""/>
        <dsp:cNvSpPr/>
      </dsp:nvSpPr>
      <dsp:spPr>
        <a:xfrm>
          <a:off x="5488297" y="0"/>
          <a:ext cx="2663390" cy="5029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US" sz="2000" kern="1200" dirty="0">
              <a:latin typeface="Tw Cen MT" panose="020B0602020104020603" pitchFamily="34" charset="0"/>
            </a:rPr>
            <a:t>Affordable home ownership</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Shared equity (e.g. community land trust)</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Down payment assistance</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Low-interest loans</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Affordable construction</a:t>
          </a:r>
        </a:p>
        <a:p>
          <a:pPr marL="171450" lvl="1" indent="-171450" algn="l" defTabSz="711200">
            <a:lnSpc>
              <a:spcPct val="90000"/>
            </a:lnSpc>
            <a:spcBef>
              <a:spcPct val="0"/>
            </a:spcBef>
            <a:spcAft>
              <a:spcPct val="15000"/>
            </a:spcAft>
            <a:buChar char="•"/>
          </a:pPr>
          <a:r>
            <a:rPr lang="en-US" sz="1600" kern="1200" dirty="0">
              <a:latin typeface="Tw Cen MT" panose="020B0602020104020603" pitchFamily="34" charset="0"/>
            </a:rPr>
            <a:t>Home </a:t>
          </a:r>
          <a:r>
            <a:rPr lang="en-US" sz="1600" kern="1200">
              <a:latin typeface="Tw Cen MT" panose="020B0602020104020603" pitchFamily="34" charset="0"/>
            </a:rPr>
            <a:t>rehab and </a:t>
          </a:r>
          <a:r>
            <a:rPr lang="en-US" sz="1600" kern="1200" dirty="0">
              <a:latin typeface="Tw Cen MT" panose="020B0602020104020603" pitchFamily="34" charset="0"/>
            </a:rPr>
            <a:t>weatherization</a:t>
          </a:r>
        </a:p>
      </dsp:txBody>
      <dsp:txXfrm>
        <a:off x="5488297" y="2011680"/>
        <a:ext cx="2663390" cy="2011680"/>
      </dsp:txXfrm>
    </dsp:sp>
    <dsp:sp modelId="{8D51943B-7744-40D9-B5C9-2C898F6A51E1}">
      <dsp:nvSpPr>
        <dsp:cNvPr id="0" name=""/>
        <dsp:cNvSpPr/>
      </dsp:nvSpPr>
      <dsp:spPr>
        <a:xfrm>
          <a:off x="5982630" y="301751"/>
          <a:ext cx="1674723" cy="167472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C4F542-0C4F-49B7-9F3B-41A289A21CDC}">
      <dsp:nvSpPr>
        <dsp:cNvPr id="0" name=""/>
        <dsp:cNvSpPr/>
      </dsp:nvSpPr>
      <dsp:spPr>
        <a:xfrm>
          <a:off x="380969" y="4267198"/>
          <a:ext cx="7501128" cy="75437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0.12204</cdr:x>
      <cdr:y>0.6261</cdr:y>
    </cdr:from>
    <cdr:to>
      <cdr:x>0.40503</cdr:x>
      <cdr:y>0.89166</cdr:y>
    </cdr:to>
    <cdr:sp macro="" textlink="">
      <cdr:nvSpPr>
        <cdr:cNvPr id="4" name="TextBox 2"/>
        <cdr:cNvSpPr txBox="1"/>
      </cdr:nvSpPr>
      <cdr:spPr>
        <a:xfrm xmlns:a="http://schemas.openxmlformats.org/drawingml/2006/main">
          <a:off x="996849" y="3101974"/>
          <a:ext cx="2311502" cy="1315699"/>
        </a:xfrm>
        <a:prstGeom xmlns:a="http://schemas.openxmlformats.org/drawingml/2006/main" prst="rect">
          <a:avLst/>
        </a:prstGeom>
        <a:solidFill xmlns:a="http://schemas.openxmlformats.org/drawingml/2006/main">
          <a:schemeClr val="bg1">
            <a:alpha val="72000"/>
          </a:schemeClr>
        </a:solidFill>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aseline="0" dirty="0">
              <a:solidFill>
                <a:srgbClr val="000000"/>
              </a:solidFill>
              <a:latin typeface="Tw Cen MT" panose="020B0602020104020603" pitchFamily="34" charset="0"/>
            </a:rPr>
            <a:t>Volusia County home prices rose along with prices statewide during the mid-2000s housing boom. The county median price peaked at $327,000 in 2006, compared to $376,000 statewide (2023 $).</a:t>
          </a:r>
        </a:p>
      </cdr:txBody>
    </cdr:sp>
  </cdr:relSizeAnchor>
  <cdr:relSizeAnchor xmlns:cdr="http://schemas.openxmlformats.org/drawingml/2006/chartDrawing">
    <cdr:from>
      <cdr:x>0.35544</cdr:x>
      <cdr:y>0.32784</cdr:y>
    </cdr:from>
    <cdr:to>
      <cdr:x>0.55539</cdr:x>
      <cdr:y>0.44793</cdr:y>
    </cdr:to>
    <cdr:sp macro="" textlink="">
      <cdr:nvSpPr>
        <cdr:cNvPr id="5" name="TextBox 2"/>
        <cdr:cNvSpPr txBox="1"/>
      </cdr:nvSpPr>
      <cdr:spPr>
        <a:xfrm xmlns:a="http://schemas.openxmlformats.org/drawingml/2006/main">
          <a:off x="2903284" y="1624281"/>
          <a:ext cx="1633224" cy="594971"/>
        </a:xfrm>
        <a:prstGeom xmlns:a="http://schemas.openxmlformats.org/drawingml/2006/main" prst="rect">
          <a:avLst/>
        </a:prstGeom>
        <a:solidFill xmlns:a="http://schemas.openxmlformats.org/drawingml/2006/main">
          <a:schemeClr val="bg1">
            <a:alpha val="72000"/>
          </a:schemeClr>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rgbClr val="000000"/>
              </a:solidFill>
              <a:latin typeface="Tw Cen MT" panose="020B0602020104020603" pitchFamily="34" charset="0"/>
            </a:rPr>
            <a:t>The county median bottomed</a:t>
          </a:r>
          <a:r>
            <a:rPr lang="en-US" sz="1200" baseline="0" dirty="0">
              <a:solidFill>
                <a:srgbClr val="000000"/>
              </a:solidFill>
              <a:latin typeface="Tw Cen MT" panose="020B0602020104020603" pitchFamily="34" charset="0"/>
            </a:rPr>
            <a:t> out at $148,000 in 2011.</a:t>
          </a:r>
          <a:endParaRPr lang="en-US" sz="1200" dirty="0">
            <a:solidFill>
              <a:srgbClr val="000000"/>
            </a:solidFill>
            <a:latin typeface="Tw Cen MT" panose="020B0602020104020603" pitchFamily="34" charset="0"/>
          </a:endParaRPr>
        </a:p>
      </cdr:txBody>
    </cdr:sp>
  </cdr:relSizeAnchor>
  <cdr:relSizeAnchor xmlns:cdr="http://schemas.openxmlformats.org/drawingml/2006/chartDrawing">
    <cdr:from>
      <cdr:x>0.71306</cdr:x>
      <cdr:y>0.46095</cdr:y>
    </cdr:from>
    <cdr:to>
      <cdr:x>0.97889</cdr:x>
      <cdr:y>0.61486</cdr:y>
    </cdr:to>
    <cdr:sp macro="" textlink="">
      <cdr:nvSpPr>
        <cdr:cNvPr id="6" name="TextBox 2"/>
        <cdr:cNvSpPr txBox="1"/>
      </cdr:nvSpPr>
      <cdr:spPr>
        <a:xfrm xmlns:a="http://schemas.openxmlformats.org/drawingml/2006/main">
          <a:off x="5824392" y="2283747"/>
          <a:ext cx="2171344" cy="762516"/>
        </a:xfrm>
        <a:prstGeom xmlns:a="http://schemas.openxmlformats.org/drawingml/2006/main" prst="rect">
          <a:avLst/>
        </a:prstGeom>
        <a:solidFill xmlns:a="http://schemas.openxmlformats.org/drawingml/2006/main">
          <a:schemeClr val="bg1">
            <a:alpha val="62000"/>
          </a:schemeClr>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rgbClr val="000000"/>
              </a:solidFill>
              <a:latin typeface="Tw Cen MT" panose="020B0602020104020603" pitchFamily="34" charset="0"/>
            </a:rPr>
            <a:t>The county median sale price was $330,000 in Q1-2 2023, compared to $400,000 statewide.</a:t>
          </a:r>
        </a:p>
      </cdr:txBody>
    </cdr:sp>
  </cdr:relSizeAnchor>
</c:userShapes>
</file>

<file path=ppt/drawings/drawing2.xml><?xml version="1.0" encoding="utf-8"?>
<c:userShapes xmlns:c="http://schemas.openxmlformats.org/drawingml/2006/chart">
  <cdr:relSizeAnchor xmlns:cdr="http://schemas.openxmlformats.org/drawingml/2006/chartDrawing">
    <cdr:from>
      <cdr:x>0.88845</cdr:x>
      <cdr:y>0.23155</cdr:y>
    </cdr:from>
    <cdr:to>
      <cdr:x>0.98707</cdr:x>
      <cdr:y>0.31554</cdr:y>
    </cdr:to>
    <cdr:sp macro="" textlink="">
      <cdr:nvSpPr>
        <cdr:cNvPr id="2" name="TextBox 1">
          <a:extLst xmlns:a="http://schemas.openxmlformats.org/drawingml/2006/main">
            <a:ext uri="{FF2B5EF4-FFF2-40B4-BE49-F238E27FC236}">
              <a16:creationId xmlns:a16="http://schemas.microsoft.com/office/drawing/2014/main" id="{030BD227-0FD2-DEE0-2817-FA8CEE5654A4}"/>
            </a:ext>
          </a:extLst>
        </cdr:cNvPr>
        <cdr:cNvSpPr txBox="1"/>
      </cdr:nvSpPr>
      <cdr:spPr>
        <a:xfrm xmlns:a="http://schemas.openxmlformats.org/drawingml/2006/main">
          <a:off x="7734049" y="1073454"/>
          <a:ext cx="858496" cy="389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solidFill>
                <a:srgbClr val="002060"/>
              </a:solidFill>
              <a:latin typeface="Tw Cen MT" panose="020B0602020104020603" pitchFamily="34" charset="0"/>
            </a:rPr>
            <a:t>Evictions</a:t>
          </a:r>
        </a:p>
      </cdr:txBody>
    </cdr:sp>
  </cdr:relSizeAnchor>
  <cdr:relSizeAnchor xmlns:cdr="http://schemas.openxmlformats.org/drawingml/2006/chartDrawing">
    <cdr:from>
      <cdr:x>0.88626</cdr:x>
      <cdr:y>0.71407</cdr:y>
    </cdr:from>
    <cdr:to>
      <cdr:x>0.98488</cdr:x>
      <cdr:y>0.79805</cdr:y>
    </cdr:to>
    <cdr:sp macro="" textlink="">
      <cdr:nvSpPr>
        <cdr:cNvPr id="3" name="TextBox 1">
          <a:extLst xmlns:a="http://schemas.openxmlformats.org/drawingml/2006/main">
            <a:ext uri="{FF2B5EF4-FFF2-40B4-BE49-F238E27FC236}">
              <a16:creationId xmlns:a16="http://schemas.microsoft.com/office/drawing/2014/main" id="{B8C44977-C6FB-DCF8-C1EB-E7C4A24F8ADD}"/>
            </a:ext>
          </a:extLst>
        </cdr:cNvPr>
        <cdr:cNvSpPr txBox="1"/>
      </cdr:nvSpPr>
      <cdr:spPr>
        <a:xfrm xmlns:a="http://schemas.openxmlformats.org/drawingml/2006/main">
          <a:off x="7714971" y="3310434"/>
          <a:ext cx="858496" cy="3893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a:solidFill>
                <a:schemeClr val="accent1">
                  <a:lumMod val="75000"/>
                </a:schemeClr>
              </a:solidFill>
              <a:latin typeface="Tw Cen MT" panose="020B0602020104020603" pitchFamily="34" charset="0"/>
            </a:rPr>
            <a:t>Foreclosures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2668B-43D1-4360-93B3-96091288849A}" type="datetimeFigureOut">
              <a:rPr lang="en-US" smtClean="0"/>
              <a:t>7/30/24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B245D-144D-4F97-91CF-CCCB4B860F1A}" type="slidenum">
              <a:rPr lang="en-US" smtClean="0"/>
              <a:t>‹#›</a:t>
            </a:fld>
            <a:endParaRPr lang="en-US"/>
          </a:p>
        </p:txBody>
      </p:sp>
    </p:spTree>
    <p:extLst>
      <p:ext uri="{BB962C8B-B14F-4D97-AF65-F5344CB8AC3E}">
        <p14:creationId xmlns:p14="http://schemas.microsoft.com/office/powerpoint/2010/main" val="400482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B245D-144D-4F97-91CF-CCCB4B860F1A}" type="slidenum">
              <a:rPr lang="en-US" smtClean="0"/>
              <a:t>1</a:t>
            </a:fld>
            <a:endParaRPr lang="en-US"/>
          </a:p>
        </p:txBody>
      </p:sp>
    </p:spTree>
    <p:extLst>
      <p:ext uri="{BB962C8B-B14F-4D97-AF65-F5344CB8AC3E}">
        <p14:creationId xmlns:p14="http://schemas.microsoft.com/office/powerpoint/2010/main" val="181634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7B54FBC-4E80-4464-84C6-C2C9DA2F80D3}"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38439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4FBC-4E80-4464-84C6-C2C9DA2F80D3}"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330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4FBC-4E80-4464-84C6-C2C9DA2F80D3}"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0871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Tw Cen MT" panose="020B0602020104020603" pitchFamily="34" charset="0"/>
              <a:ea typeface="+mn-ea"/>
            </a:endParaRPr>
          </a:p>
        </p:txBody>
      </p:sp>
      <p:sp>
        <p:nvSpPr>
          <p:cNvPr id="2" name="Title 1"/>
          <p:cNvSpPr>
            <a:spLocks noGrp="1"/>
          </p:cNvSpPr>
          <p:nvPr>
            <p:ph type="title"/>
          </p:nvPr>
        </p:nvSpPr>
        <p:spPr>
          <a:xfrm>
            <a:off x="304800" y="599015"/>
            <a:ext cx="82296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381000" y="1447800"/>
            <a:ext cx="8077200" cy="4953000"/>
          </a:xfrm>
        </p:spPr>
        <p:txBody>
          <a:bodyPr/>
          <a:lstStyle>
            <a:lvl1pPr>
              <a:defRPr>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99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Tw Cen MT" panose="020B0602020104020603" pitchFamily="34" charset="0"/>
              <a:ea typeface="+mn-ea"/>
            </a:endParaRPr>
          </a:p>
        </p:txBody>
      </p:sp>
      <p:sp>
        <p:nvSpPr>
          <p:cNvPr id="2" name="Title 1"/>
          <p:cNvSpPr>
            <a:spLocks noGrp="1"/>
          </p:cNvSpPr>
          <p:nvPr>
            <p:ph type="title"/>
          </p:nvPr>
        </p:nvSpPr>
        <p:spPr>
          <a:xfrm>
            <a:off x="304800" y="599015"/>
            <a:ext cx="85344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4114800" y="1447800"/>
            <a:ext cx="4724400" cy="4953000"/>
          </a:xfrm>
        </p:spPr>
        <p:txBody>
          <a:bodyPr/>
          <a:lstStyle>
            <a:lvl1pPr>
              <a:defRPr>
                <a:solidFill>
                  <a:schemeClr val="bg2">
                    <a:lumMod val="25000"/>
                  </a:schemeClr>
                </a:solidFill>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342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150684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235626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15C55-BD40-44D6-840C-AB14E036E23E}"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2416516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815C55-BD40-44D6-840C-AB14E036E23E}"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4212765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815C55-BD40-44D6-840C-AB14E036E23E}" type="datetimeFigureOut">
              <a:rPr lang="en-US" smtClean="0"/>
              <a:t>7/30/24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300372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815C55-BD40-44D6-840C-AB14E036E23E}" type="datetimeFigureOut">
              <a:rPr lang="en-US" smtClean="0"/>
              <a:t>7/30/24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307452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4FBC-4E80-4464-84C6-C2C9DA2F80D3}"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261557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15C55-BD40-44D6-840C-AB14E036E23E}" type="datetimeFigureOut">
              <a:rPr lang="en-US" smtClean="0"/>
              <a:t>7/30/24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2050753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15C55-BD40-44D6-840C-AB14E036E23E}"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507221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15C55-BD40-44D6-840C-AB14E036E23E}"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102230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277570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15C55-BD40-44D6-840C-AB14E036E23E}"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77F5B-2287-459F-A51C-04DD51BDDF6C}" type="slidenum">
              <a:rPr lang="en-US" smtClean="0"/>
              <a:t>‹#›</a:t>
            </a:fld>
            <a:endParaRPr lang="en-US"/>
          </a:p>
        </p:txBody>
      </p:sp>
    </p:spTree>
    <p:extLst>
      <p:ext uri="{BB962C8B-B14F-4D97-AF65-F5344CB8AC3E}">
        <p14:creationId xmlns:p14="http://schemas.microsoft.com/office/powerpoint/2010/main" val="2305171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a:xfrm>
            <a:off x="914400" y="3664347"/>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6" name="Rectangle 5"/>
          <p:cNvSpPr/>
          <p:nvPr/>
        </p:nvSpPr>
        <p:spPr>
          <a:xfrm>
            <a:off x="914400" y="3664347"/>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8" name="Title 7"/>
          <p:cNvSpPr>
            <a:spLocks noGrp="1"/>
          </p:cNvSpPr>
          <p:nvPr>
            <p:ph type="ctrTitle"/>
          </p:nvPr>
        </p:nvSpPr>
        <p:spPr>
          <a:xfrm>
            <a:off x="1228725" y="3902472"/>
            <a:ext cx="6858000" cy="990600"/>
          </a:xfrm>
        </p:spPr>
        <p:txBody>
          <a:bodyPr anchor="t"/>
          <a:lstStyle>
            <a:lvl1pPr algn="r">
              <a:defRPr sz="3200">
                <a:solidFill>
                  <a:schemeClr val="tx1"/>
                </a:solidFill>
              </a:defRPr>
            </a:lvl1pPr>
          </a:lstStyle>
          <a:p>
            <a:r>
              <a:rPr lang="en-US"/>
              <a:t>Click to edit Master title style</a:t>
            </a:r>
          </a:p>
        </p:txBody>
      </p:sp>
      <p:sp>
        <p:nvSpPr>
          <p:cNvPr id="10" name="Date Placeholder 27"/>
          <p:cNvSpPr>
            <a:spLocks noGrp="1"/>
          </p:cNvSpPr>
          <p:nvPr>
            <p:ph type="dt" sz="half" idx="10"/>
          </p:nvPr>
        </p:nvSpPr>
        <p:spPr>
          <a:xfrm>
            <a:off x="6400800" y="6354763"/>
            <a:ext cx="2286000" cy="366712"/>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779F662F-8B84-47ED-9C85-36F171F57704}" type="datetimeFigureOut">
              <a:rPr lang="en-US"/>
              <a:pPr/>
              <a:t>7/30/24</a:t>
            </a:fld>
            <a:endParaRPr lang="en-US"/>
          </a:p>
        </p:txBody>
      </p:sp>
      <p:sp>
        <p:nvSpPr>
          <p:cNvPr id="11" name="Footer Placeholder 16"/>
          <p:cNvSpPr>
            <a:spLocks noGrp="1"/>
          </p:cNvSpPr>
          <p:nvPr>
            <p:ph type="ftr" sz="quarter" idx="11"/>
          </p:nvPr>
        </p:nvSpPr>
        <p:spPr>
          <a:xfrm>
            <a:off x="2898775" y="6354763"/>
            <a:ext cx="3475038" cy="366712"/>
          </a:xfrm>
          <a:prstGeom prst="rect">
            <a:avLst/>
          </a:prstGeom>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endParaRPr lang="en-US"/>
          </a:p>
        </p:txBody>
      </p:sp>
      <p:sp>
        <p:nvSpPr>
          <p:cNvPr id="12" name="Slide Number Placeholder 28"/>
          <p:cNvSpPr>
            <a:spLocks noGrp="1"/>
          </p:cNvSpPr>
          <p:nvPr>
            <p:ph type="sldNum" sz="quarter" idx="12"/>
          </p:nvPr>
        </p:nvSpPr>
        <p:spPr>
          <a:xfrm>
            <a:off x="1216025" y="6354763"/>
            <a:ext cx="1219200" cy="366712"/>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fld id="{477CE861-C898-437E-974E-1358E6A3DD1A}" type="slidenum">
              <a:rPr lang="en-US"/>
              <a:pPr/>
              <a:t>‹#›</a:t>
            </a:fld>
            <a:endParaRPr lang="en-US"/>
          </a:p>
        </p:txBody>
      </p:sp>
      <p:sp>
        <p:nvSpPr>
          <p:cNvPr id="13" name="Rectangle 12"/>
          <p:cNvSpPr/>
          <p:nvPr userDrawn="1"/>
        </p:nvSpPr>
        <p:spPr>
          <a:xfrm>
            <a:off x="914400" y="5134769"/>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14" name="Rectangle 13"/>
          <p:cNvSpPr/>
          <p:nvPr userDrawn="1"/>
        </p:nvSpPr>
        <p:spPr>
          <a:xfrm>
            <a:off x="914400" y="5134769"/>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srgbClr val="FFFFFF"/>
              </a:solidFill>
              <a:latin typeface="Gill Sans MT" pitchFamily="34" charset="0"/>
              <a:ea typeface="ＭＳ Ｐゴシック" pitchFamily="-72" charset="-128"/>
            </a:endParaRPr>
          </a:p>
        </p:txBody>
      </p:sp>
      <p:sp>
        <p:nvSpPr>
          <p:cNvPr id="15" name="Subtitle 8"/>
          <p:cNvSpPr txBox="1">
            <a:spLocks/>
          </p:cNvSpPr>
          <p:nvPr userDrawn="1"/>
        </p:nvSpPr>
        <p:spPr bwMode="auto">
          <a:xfrm>
            <a:off x="1219200" y="5210969"/>
            <a:ext cx="685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fontAlgn="base">
              <a:spcBef>
                <a:spcPts val="600"/>
              </a:spcBef>
              <a:spcAft>
                <a:spcPct val="0"/>
              </a:spcAft>
              <a:buClr>
                <a:schemeClr val="accent1"/>
              </a:buClr>
              <a:buSzPct val="76000"/>
              <a:buFont typeface="Wingdings 3" pitchFamily="18" charset="2"/>
              <a:buNone/>
              <a:defRPr sz="2000" kern="1200">
                <a:solidFill>
                  <a:schemeClr val="tx2"/>
                </a:solidFill>
                <a:latin typeface="+mj-lt"/>
                <a:ea typeface="+mj-ea"/>
                <a:cs typeface="+mj-cs"/>
              </a:defRPr>
            </a:lvl1pPr>
            <a:lvl2pPr marL="457200" indent="0" algn="ctr" rtl="0" fontAlgn="base">
              <a:spcBef>
                <a:spcPts val="500"/>
              </a:spcBef>
              <a:spcAft>
                <a:spcPct val="0"/>
              </a:spcAft>
              <a:buClr>
                <a:schemeClr val="accent2"/>
              </a:buClr>
              <a:buSzPct val="76000"/>
              <a:buFont typeface="Wingdings 3" pitchFamily="18" charset="2"/>
              <a:buNone/>
              <a:defRPr sz="2300" kern="1200">
                <a:solidFill>
                  <a:schemeClr val="tx2"/>
                </a:solidFill>
                <a:latin typeface="+mn-lt"/>
                <a:ea typeface="+mn-ea"/>
                <a:cs typeface="+mn-cs"/>
              </a:defRPr>
            </a:lvl2pPr>
            <a:lvl3pPr marL="914400" indent="0" algn="ctr" rtl="0" fontAlgn="base">
              <a:spcBef>
                <a:spcPts val="500"/>
              </a:spcBef>
              <a:spcAft>
                <a:spcPct val="0"/>
              </a:spcAft>
              <a:buClr>
                <a:srgbClr val="BCBCBC"/>
              </a:buClr>
              <a:buSzPct val="76000"/>
              <a:buFont typeface="Wingdings 3" pitchFamily="18" charset="2"/>
              <a:buNone/>
              <a:defRPr sz="2000" kern="1200">
                <a:solidFill>
                  <a:schemeClr val="tx1"/>
                </a:solidFill>
                <a:latin typeface="+mn-lt"/>
                <a:ea typeface="+mn-ea"/>
                <a:cs typeface="+mn-cs"/>
              </a:defRPr>
            </a:lvl3pPr>
            <a:lvl4pPr marL="1371600" indent="0" algn="ctr" rtl="0" fontAlgn="base">
              <a:spcBef>
                <a:spcPts val="400"/>
              </a:spcBef>
              <a:spcAft>
                <a:spcPct val="0"/>
              </a:spcAft>
              <a:buClr>
                <a:srgbClr val="8BA2B4"/>
              </a:buClr>
              <a:buSzPct val="70000"/>
              <a:buFont typeface="Wingdings" pitchFamily="2" charset="2"/>
              <a:buNone/>
              <a:defRPr kern="1200">
                <a:solidFill>
                  <a:schemeClr val="tx1"/>
                </a:solidFill>
                <a:latin typeface="+mn-lt"/>
                <a:ea typeface="+mn-ea"/>
                <a:cs typeface="+mn-cs"/>
              </a:defRPr>
            </a:lvl4pPr>
            <a:lvl5pPr marL="1828800" indent="0" algn="ctr" rtl="0" fontAlgn="base">
              <a:spcBef>
                <a:spcPts val="300"/>
              </a:spcBef>
              <a:spcAft>
                <a:spcPct val="0"/>
              </a:spcAft>
              <a:buClr>
                <a:schemeClr val="accent2"/>
              </a:buClr>
              <a:buSzPct val="70000"/>
              <a:buFont typeface="Wingdings" pitchFamily="2" charset="2"/>
              <a:buNone/>
              <a:defRPr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260525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a:ea typeface="+mn-ea"/>
            </a:endParaRPr>
          </a:p>
        </p:txBody>
      </p:sp>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727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Tw Cen MT" panose="020B0602020104020603" pitchFamily="34" charset="0"/>
              <a:ea typeface="+mn-ea"/>
            </a:endParaRPr>
          </a:p>
        </p:txBody>
      </p:sp>
      <p:sp>
        <p:nvSpPr>
          <p:cNvPr id="2" name="Title 1"/>
          <p:cNvSpPr>
            <a:spLocks noGrp="1"/>
          </p:cNvSpPr>
          <p:nvPr>
            <p:ph type="title"/>
          </p:nvPr>
        </p:nvSpPr>
        <p:spPr/>
        <p:txBody>
          <a:bodyPr/>
          <a:lstStyle>
            <a:lvl1pPr>
              <a:defRPr>
                <a:latin typeface="Tw Cen MT" panose="020B0602020104020603" pitchFamily="34" charset="0"/>
              </a:defRPr>
            </a:lvl1pPr>
          </a:lstStyle>
          <a:p>
            <a:r>
              <a:rPr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5404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2296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381000" y="1447800"/>
            <a:ext cx="8077200" cy="4953000"/>
          </a:xfrm>
        </p:spPr>
        <p:txBody>
          <a:bodyPr/>
          <a:lstStyle>
            <a:lvl1pPr>
              <a:defRPr>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1910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5344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4114800" y="1447800"/>
            <a:ext cx="4724400" cy="4953000"/>
          </a:xfrm>
        </p:spPr>
        <p:txBody>
          <a:bodyPr/>
          <a:lstStyle>
            <a:lvl1pPr>
              <a:defRPr>
                <a:solidFill>
                  <a:schemeClr val="bg2">
                    <a:lumMod val="25000"/>
                  </a:schemeClr>
                </a:solidFill>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538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B54FBC-4E80-4464-84C6-C2C9DA2F80D3}"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360811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2296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381000" y="1447800"/>
            <a:ext cx="8077200" cy="4953000"/>
          </a:xfrm>
        </p:spPr>
        <p:txBody>
          <a:bodyPr/>
          <a:lstStyle>
            <a:lvl1pPr>
              <a:defRPr>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37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304800" y="1274232"/>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sz="1800" dirty="0">
              <a:latin typeface="Rockwell" panose="02060603020205020403" pitchFamily="18" charset="0"/>
              <a:ea typeface="+mn-ea"/>
            </a:endParaRPr>
          </a:p>
        </p:txBody>
      </p:sp>
      <p:sp>
        <p:nvSpPr>
          <p:cNvPr id="2" name="Title 1"/>
          <p:cNvSpPr>
            <a:spLocks noGrp="1"/>
          </p:cNvSpPr>
          <p:nvPr>
            <p:ph type="title"/>
          </p:nvPr>
        </p:nvSpPr>
        <p:spPr>
          <a:xfrm>
            <a:off x="304800" y="599015"/>
            <a:ext cx="8534400" cy="609600"/>
          </a:xfrm>
        </p:spPr>
        <p:txBody>
          <a:bodyPr/>
          <a:lstStyle>
            <a:lvl1pPr>
              <a:defRPr sz="2400">
                <a:latin typeface="Tw Cen MT" panose="020B06020201040206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4724400" y="76199"/>
            <a:ext cx="4114800" cy="457200"/>
          </a:xfrm>
        </p:spPr>
        <p:txBody>
          <a:bodyPr/>
          <a:lstStyle>
            <a:lvl1pPr marL="0" indent="0" algn="r">
              <a:buNone/>
              <a:defRPr sz="1400" b="1" cap="small" baseline="0">
                <a:latin typeface="Tw Cen MT" panose="020B0602020104020603" pitchFamily="34" charset="0"/>
              </a:defRPr>
            </a:lvl1pPr>
            <a:lvl2pPr marL="274638" indent="0" algn="r">
              <a:buNone/>
              <a:defRPr sz="1400" b="1" cap="small" baseline="0"/>
            </a:lvl2pPr>
            <a:lvl3pPr marL="593725" indent="0" algn="r">
              <a:buNone/>
              <a:defRPr sz="1400" b="1" cap="small" baseline="0"/>
            </a:lvl3pPr>
            <a:lvl4pPr marL="868363" indent="0" algn="r">
              <a:buNone/>
              <a:defRPr sz="1400" b="1" cap="small" baseline="0"/>
            </a:lvl4pPr>
            <a:lvl5pPr marL="1143000" indent="0" algn="r">
              <a:buNone/>
              <a:defRPr sz="1400" b="1" cap="small" baseline="0"/>
            </a:lvl5pPr>
          </a:lstStyle>
          <a:p>
            <a:pPr lvl="0"/>
            <a:r>
              <a:rPr lang="en-US" dirty="0"/>
              <a:t>Click to edit Master text styles</a:t>
            </a:r>
          </a:p>
        </p:txBody>
      </p:sp>
      <p:sp>
        <p:nvSpPr>
          <p:cNvPr id="6" name="Text Placeholder 5"/>
          <p:cNvSpPr>
            <a:spLocks noGrp="1"/>
          </p:cNvSpPr>
          <p:nvPr>
            <p:ph type="body" sz="quarter" idx="11"/>
          </p:nvPr>
        </p:nvSpPr>
        <p:spPr>
          <a:xfrm>
            <a:off x="4114800" y="1447800"/>
            <a:ext cx="4724400" cy="4953000"/>
          </a:xfrm>
        </p:spPr>
        <p:txBody>
          <a:bodyPr/>
          <a:lstStyle>
            <a:lvl1pPr>
              <a:defRPr>
                <a:solidFill>
                  <a:schemeClr val="bg2">
                    <a:lumMod val="25000"/>
                  </a:schemeClr>
                </a:solidFill>
                <a:latin typeface="Tw Cen MT" panose="020B0602020104020603" pitchFamily="34" charset="0"/>
              </a:defRPr>
            </a:lvl1pPr>
            <a:lvl2pPr>
              <a:defRPr>
                <a:solidFill>
                  <a:schemeClr val="bg2">
                    <a:lumMod val="25000"/>
                  </a:schemeClr>
                </a:solidFill>
                <a:latin typeface="Tw Cen MT" panose="020B0602020104020603" pitchFamily="34" charset="0"/>
              </a:defRPr>
            </a:lvl2pPr>
            <a:lvl3pPr>
              <a:defRPr>
                <a:solidFill>
                  <a:schemeClr val="bg2">
                    <a:lumMod val="25000"/>
                  </a:schemeClr>
                </a:solidFill>
                <a:latin typeface="Tw Cen MT" panose="020B0602020104020603" pitchFamily="34" charset="0"/>
              </a:defRPr>
            </a:lvl3pPr>
            <a:lvl4pPr>
              <a:defRPr>
                <a:solidFill>
                  <a:schemeClr val="bg2">
                    <a:lumMod val="25000"/>
                  </a:schemeClr>
                </a:solidFill>
                <a:latin typeface="Tw Cen MT" panose="020B0602020104020603" pitchFamily="34" charset="0"/>
              </a:defRPr>
            </a:lvl4pPr>
            <a:lvl5pPr>
              <a:defRPr>
                <a:solidFill>
                  <a:schemeClr val="bg2">
                    <a:lumMod val="25000"/>
                  </a:schemeClr>
                </a:solidFill>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2938799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2886481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1B92D-3361-415C-9535-8AB67C6637C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2212575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81B92D-3361-415C-9535-8AB67C6637C2}"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1063617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81B92D-3361-415C-9535-8AB67C6637C2}" type="datetimeFigureOut">
              <a:rPr lang="en-US" smtClean="0"/>
              <a:t>7/30/24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3769850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81B92D-3361-415C-9535-8AB67C6637C2}" type="datetimeFigureOut">
              <a:rPr lang="en-US" smtClean="0"/>
              <a:t>7/30/24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932671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1B92D-3361-415C-9535-8AB67C6637C2}" type="datetimeFigureOut">
              <a:rPr lang="en-US" smtClean="0"/>
              <a:t>7/30/24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2940316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81B92D-3361-415C-9535-8AB67C6637C2}"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157269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4FBC-4E80-4464-84C6-C2C9DA2F80D3}"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1714700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81B92D-3361-415C-9535-8AB67C6637C2}"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3512246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1935098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81B92D-3361-415C-9535-8AB67C6637C2}" type="datetimeFigureOut">
              <a:rPr lang="en-US" smtClean="0"/>
              <a:t>7/30/24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EF52F-E3D1-4A55-BE30-54A76503B5F3}" type="slidenum">
              <a:rPr lang="en-US" smtClean="0"/>
              <a:t>‹#›</a:t>
            </a:fld>
            <a:endParaRPr lang="en-US"/>
          </a:p>
        </p:txBody>
      </p:sp>
    </p:spTree>
    <p:extLst>
      <p:ext uri="{BB962C8B-B14F-4D97-AF65-F5344CB8AC3E}">
        <p14:creationId xmlns:p14="http://schemas.microsoft.com/office/powerpoint/2010/main" val="366701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B54FBC-4E80-4464-84C6-C2C9DA2F80D3}" type="datetimeFigureOut">
              <a:rPr lang="en-US" smtClean="0"/>
              <a:t>7/30/24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197727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B54FBC-4E80-4464-84C6-C2C9DA2F80D3}" type="datetimeFigureOut">
              <a:rPr lang="en-US" smtClean="0"/>
              <a:t>7/30/24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617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54FBC-4E80-4464-84C6-C2C9DA2F80D3}" type="datetimeFigureOut">
              <a:rPr lang="en-US" smtClean="0"/>
              <a:t>7/30/24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304121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B54FBC-4E80-4464-84C6-C2C9DA2F80D3}"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260305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7B54FBC-4E80-4464-84C6-C2C9DA2F80D3}" type="datetimeFigureOut">
              <a:rPr lang="en-US" smtClean="0"/>
              <a:t>7/30/24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2F288-46F2-4EFD-80E9-B6BF4C2D4BE1}" type="slidenum">
              <a:rPr lang="en-US" smtClean="0"/>
              <a:t>‹#›</a:t>
            </a:fld>
            <a:endParaRPr lang="en-US"/>
          </a:p>
        </p:txBody>
      </p:sp>
    </p:spTree>
    <p:extLst>
      <p:ext uri="{BB962C8B-B14F-4D97-AF65-F5344CB8AC3E}">
        <p14:creationId xmlns:p14="http://schemas.microsoft.com/office/powerpoint/2010/main" val="168305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7B54FBC-4E80-4464-84C6-C2C9DA2F80D3}" type="datetimeFigureOut">
              <a:rPr lang="en-US" smtClean="0"/>
              <a:t>7/30/24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82F288-46F2-4EFD-80E9-B6BF4C2D4BE1}" type="slidenum">
              <a:rPr lang="en-US" smtClean="0"/>
              <a:t>‹#›</a:t>
            </a:fld>
            <a:endParaRPr lang="en-US"/>
          </a:p>
        </p:txBody>
      </p:sp>
    </p:spTree>
    <p:extLst>
      <p:ext uri="{BB962C8B-B14F-4D97-AF65-F5344CB8AC3E}">
        <p14:creationId xmlns:p14="http://schemas.microsoft.com/office/powerpoint/2010/main" val="1400693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panose="020B0602020104020603" pitchFamily="34" charset="0"/>
              </a:defRPr>
            </a:lvl1pPr>
          </a:lstStyle>
          <a:p>
            <a:fld id="{44815C55-BD40-44D6-840C-AB14E036E23E}" type="datetimeFigureOut">
              <a:rPr lang="en-US" smtClean="0"/>
              <a:pPr/>
              <a:t>7/30/24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w Cen MT" panose="020B0602020104020603"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panose="020B0602020104020603" pitchFamily="34" charset="0"/>
              </a:defRPr>
            </a:lvl1pPr>
          </a:lstStyle>
          <a:p>
            <a:fld id="{1E077F5B-2287-459F-A51C-04DD51BDDF6C}" type="slidenum">
              <a:rPr lang="en-US" smtClean="0"/>
              <a:pPr/>
              <a:t>‹#›</a:t>
            </a:fld>
            <a:endParaRPr lang="en-US" dirty="0"/>
          </a:p>
        </p:txBody>
      </p:sp>
    </p:spTree>
    <p:extLst>
      <p:ext uri="{BB962C8B-B14F-4D97-AF65-F5344CB8AC3E}">
        <p14:creationId xmlns:p14="http://schemas.microsoft.com/office/powerpoint/2010/main" val="33555385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8"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1749"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6997512"/>
      </p:ext>
    </p:extLst>
  </p:cSld>
  <p:clrMap bg1="lt1" tx1="dk1" bg2="lt2" tx2="dk2" accent1="accent1" accent2="accent2" accent3="accent3" accent4="accent4" accent5="accent5" accent6="accent6" hlink="hlink" folHlink="folHlink"/>
  <p:sldLayoutIdLst>
    <p:sldLayoutId id="2147483717" r:id="rId1"/>
    <p:sldLayoutId id="2147483718" r:id="rId2"/>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ea typeface="ＭＳ Ｐゴシック" pitchFamily="-72" charset="-128"/>
        </a:defRPr>
      </a:lvl2pPr>
      <a:lvl3pPr algn="l" rtl="0" fontAlgn="base">
        <a:spcBef>
          <a:spcPct val="0"/>
        </a:spcBef>
        <a:spcAft>
          <a:spcPct val="0"/>
        </a:spcAft>
        <a:defRPr sz="3200">
          <a:solidFill>
            <a:schemeClr val="tx2"/>
          </a:solidFill>
          <a:latin typeface="Bookman Old Style" pitchFamily="18" charset="0"/>
          <a:ea typeface="ＭＳ Ｐゴシック" pitchFamily="-72" charset="-128"/>
        </a:defRPr>
      </a:lvl3pPr>
      <a:lvl4pPr algn="l" rtl="0" fontAlgn="base">
        <a:spcBef>
          <a:spcPct val="0"/>
        </a:spcBef>
        <a:spcAft>
          <a:spcPct val="0"/>
        </a:spcAft>
        <a:defRPr sz="3200">
          <a:solidFill>
            <a:schemeClr val="tx2"/>
          </a:solidFill>
          <a:latin typeface="Bookman Old Style" pitchFamily="18" charset="0"/>
          <a:ea typeface="ＭＳ Ｐゴシック" pitchFamily="-72" charset="-128"/>
        </a:defRPr>
      </a:lvl4pPr>
      <a:lvl5pPr algn="l" rtl="0" fontAlgn="base">
        <a:spcBef>
          <a:spcPct val="0"/>
        </a:spcBef>
        <a:spcAft>
          <a:spcPct val="0"/>
        </a:spcAft>
        <a:defRPr sz="3200">
          <a:solidFill>
            <a:schemeClr val="tx2"/>
          </a:solidFill>
          <a:latin typeface="Bookman Old Style" pitchFamily="18" charset="0"/>
          <a:ea typeface="ＭＳ Ｐゴシック" pitchFamily="-72" charset="-128"/>
        </a:defRPr>
      </a:lvl5pPr>
      <a:lvl6pPr marL="457200" algn="l" rtl="0" fontAlgn="base">
        <a:spcBef>
          <a:spcPct val="0"/>
        </a:spcBef>
        <a:spcAft>
          <a:spcPct val="0"/>
        </a:spcAft>
        <a:defRPr sz="3200">
          <a:solidFill>
            <a:schemeClr val="tx2"/>
          </a:solidFill>
          <a:latin typeface="Bookman Old Style" pitchFamily="18" charset="0"/>
          <a:ea typeface="ＭＳ Ｐゴシック" pitchFamily="-72" charset="-128"/>
        </a:defRPr>
      </a:lvl6pPr>
      <a:lvl7pPr marL="914400" algn="l" rtl="0" fontAlgn="base">
        <a:spcBef>
          <a:spcPct val="0"/>
        </a:spcBef>
        <a:spcAft>
          <a:spcPct val="0"/>
        </a:spcAft>
        <a:defRPr sz="3200">
          <a:solidFill>
            <a:schemeClr val="tx2"/>
          </a:solidFill>
          <a:latin typeface="Bookman Old Style" pitchFamily="18" charset="0"/>
          <a:ea typeface="ＭＳ Ｐゴシック" pitchFamily="-72" charset="-128"/>
        </a:defRPr>
      </a:lvl7pPr>
      <a:lvl8pPr marL="1371600" algn="l" rtl="0" fontAlgn="base">
        <a:spcBef>
          <a:spcPct val="0"/>
        </a:spcBef>
        <a:spcAft>
          <a:spcPct val="0"/>
        </a:spcAft>
        <a:defRPr sz="3200">
          <a:solidFill>
            <a:schemeClr val="tx2"/>
          </a:solidFill>
          <a:latin typeface="Bookman Old Style" pitchFamily="18" charset="0"/>
          <a:ea typeface="ＭＳ Ｐゴシック" pitchFamily="-72" charset="-128"/>
        </a:defRPr>
      </a:lvl8pPr>
      <a:lvl9pPr marL="1828800" algn="l" rtl="0" fontAlgn="base">
        <a:spcBef>
          <a:spcPct val="0"/>
        </a:spcBef>
        <a:spcAft>
          <a:spcPct val="0"/>
        </a:spcAft>
        <a:defRPr sz="3200">
          <a:solidFill>
            <a:schemeClr val="tx2"/>
          </a:solidFill>
          <a:latin typeface="Bookman Old Style" pitchFamily="18" charset="0"/>
          <a:ea typeface="ＭＳ Ｐゴシック" pitchFamily="-72" charset="-128"/>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8"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31749"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646009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hf hdr="0" ftr="0" dt="0"/>
  <p:txStyles>
    <p:titleStyle>
      <a:lvl1pPr algn="l" rtl="0" fontAlgn="base">
        <a:spcBef>
          <a:spcPct val="0"/>
        </a:spcBef>
        <a:spcAft>
          <a:spcPct val="0"/>
        </a:spcAft>
        <a:defRPr sz="3200" kern="1200">
          <a:solidFill>
            <a:schemeClr val="tx2"/>
          </a:solidFill>
          <a:latin typeface="Tw Cen MT" panose="020B0602020104020603" pitchFamily="34" charset="0"/>
          <a:ea typeface="+mj-ea"/>
          <a:cs typeface="+mj-cs"/>
        </a:defRPr>
      </a:lvl1pPr>
      <a:lvl2pPr algn="l" rtl="0" fontAlgn="base">
        <a:spcBef>
          <a:spcPct val="0"/>
        </a:spcBef>
        <a:spcAft>
          <a:spcPct val="0"/>
        </a:spcAft>
        <a:defRPr sz="3200">
          <a:solidFill>
            <a:schemeClr val="tx2"/>
          </a:solidFill>
          <a:latin typeface="Bookman Old Style" pitchFamily="18" charset="0"/>
          <a:ea typeface="ＭＳ Ｐゴシック" pitchFamily="-72" charset="-128"/>
        </a:defRPr>
      </a:lvl2pPr>
      <a:lvl3pPr algn="l" rtl="0" fontAlgn="base">
        <a:spcBef>
          <a:spcPct val="0"/>
        </a:spcBef>
        <a:spcAft>
          <a:spcPct val="0"/>
        </a:spcAft>
        <a:defRPr sz="3200">
          <a:solidFill>
            <a:schemeClr val="tx2"/>
          </a:solidFill>
          <a:latin typeface="Bookman Old Style" pitchFamily="18" charset="0"/>
          <a:ea typeface="ＭＳ Ｐゴシック" pitchFamily="-72" charset="-128"/>
        </a:defRPr>
      </a:lvl3pPr>
      <a:lvl4pPr algn="l" rtl="0" fontAlgn="base">
        <a:spcBef>
          <a:spcPct val="0"/>
        </a:spcBef>
        <a:spcAft>
          <a:spcPct val="0"/>
        </a:spcAft>
        <a:defRPr sz="3200">
          <a:solidFill>
            <a:schemeClr val="tx2"/>
          </a:solidFill>
          <a:latin typeface="Bookman Old Style" pitchFamily="18" charset="0"/>
          <a:ea typeface="ＭＳ Ｐゴシック" pitchFamily="-72" charset="-128"/>
        </a:defRPr>
      </a:lvl4pPr>
      <a:lvl5pPr algn="l" rtl="0" fontAlgn="base">
        <a:spcBef>
          <a:spcPct val="0"/>
        </a:spcBef>
        <a:spcAft>
          <a:spcPct val="0"/>
        </a:spcAft>
        <a:defRPr sz="3200">
          <a:solidFill>
            <a:schemeClr val="tx2"/>
          </a:solidFill>
          <a:latin typeface="Bookman Old Style" pitchFamily="18" charset="0"/>
          <a:ea typeface="ＭＳ Ｐゴシック" pitchFamily="-72" charset="-128"/>
        </a:defRPr>
      </a:lvl5pPr>
      <a:lvl6pPr marL="457200" algn="l" rtl="0" fontAlgn="base">
        <a:spcBef>
          <a:spcPct val="0"/>
        </a:spcBef>
        <a:spcAft>
          <a:spcPct val="0"/>
        </a:spcAft>
        <a:defRPr sz="3200">
          <a:solidFill>
            <a:schemeClr val="tx2"/>
          </a:solidFill>
          <a:latin typeface="Bookman Old Style" pitchFamily="18" charset="0"/>
          <a:ea typeface="ＭＳ Ｐゴシック" pitchFamily="-72" charset="-128"/>
        </a:defRPr>
      </a:lvl6pPr>
      <a:lvl7pPr marL="914400" algn="l" rtl="0" fontAlgn="base">
        <a:spcBef>
          <a:spcPct val="0"/>
        </a:spcBef>
        <a:spcAft>
          <a:spcPct val="0"/>
        </a:spcAft>
        <a:defRPr sz="3200">
          <a:solidFill>
            <a:schemeClr val="tx2"/>
          </a:solidFill>
          <a:latin typeface="Bookman Old Style" pitchFamily="18" charset="0"/>
          <a:ea typeface="ＭＳ Ｐゴシック" pitchFamily="-72" charset="-128"/>
        </a:defRPr>
      </a:lvl7pPr>
      <a:lvl8pPr marL="1371600" algn="l" rtl="0" fontAlgn="base">
        <a:spcBef>
          <a:spcPct val="0"/>
        </a:spcBef>
        <a:spcAft>
          <a:spcPct val="0"/>
        </a:spcAft>
        <a:defRPr sz="3200">
          <a:solidFill>
            <a:schemeClr val="tx2"/>
          </a:solidFill>
          <a:latin typeface="Bookman Old Style" pitchFamily="18" charset="0"/>
          <a:ea typeface="ＭＳ Ｐゴシック" pitchFamily="-72" charset="-128"/>
        </a:defRPr>
      </a:lvl8pPr>
      <a:lvl9pPr marL="1828800" algn="l" rtl="0" fontAlgn="base">
        <a:spcBef>
          <a:spcPct val="0"/>
        </a:spcBef>
        <a:spcAft>
          <a:spcPct val="0"/>
        </a:spcAft>
        <a:defRPr sz="3200">
          <a:solidFill>
            <a:schemeClr val="tx2"/>
          </a:solidFill>
          <a:latin typeface="Bookman Old Style" pitchFamily="18" charset="0"/>
          <a:ea typeface="ＭＳ Ｐゴシック" pitchFamily="-72" charset="-128"/>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w Cen MT" panose="020B0602020104020603" pitchFamily="34" charset="0"/>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w Cen MT" panose="020B0602020104020603" pitchFamily="34" charset="0"/>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w Cen MT" panose="020B0602020104020603" pitchFamily="34" charset="0"/>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w Cen MT" panose="020B0602020104020603" pitchFamily="34" charset="0"/>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w Cen MT" panose="020B0602020104020603"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81B92D-3361-415C-9535-8AB67C6637C2}" type="datetimeFigureOut">
              <a:rPr lang="en-US" smtClean="0"/>
              <a:t>7/30/24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3EF52F-E3D1-4A55-BE30-54A76503B5F3}" type="slidenum">
              <a:rPr lang="en-US" smtClean="0"/>
              <a:t>‹#›</a:t>
            </a:fld>
            <a:endParaRPr lang="en-US"/>
          </a:p>
        </p:txBody>
      </p:sp>
    </p:spTree>
    <p:extLst>
      <p:ext uri="{BB962C8B-B14F-4D97-AF65-F5344CB8AC3E}">
        <p14:creationId xmlns:p14="http://schemas.microsoft.com/office/powerpoint/2010/main" val="1492412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hyperlink" Target="http://flhousing.data.shimberg.ufl.edu/" TargetMode="External"/><Relationship Id="rId2" Type="http://schemas.openxmlformats.org/officeDocument/2006/relationships/hyperlink" Target="http://www.shimberg.ufl.edu/"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3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5094612"/>
            <a:ext cx="8915400" cy="1879002"/>
          </a:xfrm>
        </p:spPr>
        <p:txBody>
          <a:bodyPr/>
          <a:lstStyle/>
          <a:p>
            <a:pPr marL="0" indent="0">
              <a:spcBef>
                <a:spcPts val="0"/>
              </a:spcBef>
              <a:spcAft>
                <a:spcPts val="600"/>
              </a:spcAft>
              <a:buNone/>
            </a:pPr>
            <a:r>
              <a:rPr lang="en-US" sz="2800" b="1" dirty="0">
                <a:solidFill>
                  <a:srgbClr val="000000"/>
                </a:solidFill>
                <a:latin typeface="Tw Cen MT" panose="020B0602020104020603" pitchFamily="34" charset="0"/>
              </a:rPr>
              <a:t>Volusia County Housing Trends</a:t>
            </a:r>
          </a:p>
          <a:p>
            <a:pPr marL="0" indent="0">
              <a:spcBef>
                <a:spcPts val="0"/>
              </a:spcBef>
              <a:spcAft>
                <a:spcPts val="600"/>
              </a:spcAft>
              <a:buNone/>
            </a:pPr>
            <a:r>
              <a:rPr lang="en-US" sz="2000" dirty="0">
                <a:solidFill>
                  <a:srgbClr val="000000"/>
                </a:solidFill>
                <a:latin typeface="Tw Cen MT" panose="020B0602020104020603" pitchFamily="34" charset="0"/>
              </a:rPr>
              <a:t>Shimberg Center for Housing Studies</a:t>
            </a:r>
          </a:p>
          <a:p>
            <a:pPr marL="0" indent="0">
              <a:spcBef>
                <a:spcPts val="0"/>
              </a:spcBef>
              <a:spcAft>
                <a:spcPts val="600"/>
              </a:spcAft>
              <a:buNone/>
            </a:pPr>
            <a:r>
              <a:rPr lang="en-US" sz="2000" dirty="0">
                <a:solidFill>
                  <a:srgbClr val="000000"/>
                </a:solidFill>
                <a:latin typeface="Tw Cen MT" panose="020B0602020104020603" pitchFamily="34" charset="0"/>
              </a:rPr>
              <a:t>June 2024</a:t>
            </a:r>
          </a:p>
        </p:txBody>
      </p:sp>
      <p:grpSp>
        <p:nvGrpSpPr>
          <p:cNvPr id="2" name="Group 1"/>
          <p:cNvGrpSpPr/>
          <p:nvPr/>
        </p:nvGrpSpPr>
        <p:grpSpPr>
          <a:xfrm>
            <a:off x="6815010" y="6179548"/>
            <a:ext cx="2007297" cy="554717"/>
            <a:chOff x="6815010" y="6179548"/>
            <a:chExt cx="2007297" cy="554717"/>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pic>
        <p:nvPicPr>
          <p:cNvPr id="6" name="Picture 5">
            <a:extLst>
              <a:ext uri="{FF2B5EF4-FFF2-40B4-BE49-F238E27FC236}">
                <a16:creationId xmlns:a16="http://schemas.microsoft.com/office/drawing/2014/main" id="{23E67FF1-8CE3-F85D-F643-7A572FD6DED8}"/>
              </a:ext>
            </a:extLst>
          </p:cNvPr>
          <p:cNvPicPr>
            <a:picLocks noChangeAspect="1"/>
          </p:cNvPicPr>
          <p:nvPr/>
        </p:nvPicPr>
        <p:blipFill rotWithShape="1">
          <a:blip r:embed="rId5"/>
          <a:srcRect r="16373" b="21620"/>
          <a:stretch/>
        </p:blipFill>
        <p:spPr>
          <a:xfrm>
            <a:off x="0" y="0"/>
            <a:ext cx="9144000" cy="5002923"/>
          </a:xfrm>
          <a:prstGeom prst="rect">
            <a:avLst/>
          </a:prstGeom>
        </p:spPr>
      </p:pic>
    </p:spTree>
    <p:extLst>
      <p:ext uri="{BB962C8B-B14F-4D97-AF65-F5344CB8AC3E}">
        <p14:creationId xmlns:p14="http://schemas.microsoft.com/office/powerpoint/2010/main" val="300541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2800" dirty="0">
                <a:latin typeface="Tw Cen MT" panose="020B0602020104020603" pitchFamily="34" charset="0"/>
              </a:rPr>
              <a:t>Contact</a:t>
            </a:r>
          </a:p>
        </p:txBody>
      </p:sp>
      <p:sp>
        <p:nvSpPr>
          <p:cNvPr id="7" name="Content Placeholder 2"/>
          <p:cNvSpPr>
            <a:spLocks noGrp="1"/>
          </p:cNvSpPr>
          <p:nvPr>
            <p:ph sz="quarter" idx="1"/>
          </p:nvPr>
        </p:nvSpPr>
        <p:spPr>
          <a:xfrm>
            <a:off x="228600" y="5002923"/>
            <a:ext cx="8915400" cy="1665473"/>
          </a:xfrm>
        </p:spPr>
        <p:txBody>
          <a:bodyPr>
            <a:normAutofit lnSpcReduction="10000"/>
          </a:bodyPr>
          <a:lstStyle/>
          <a:p>
            <a:pPr marL="0" indent="0">
              <a:spcBef>
                <a:spcPts val="0"/>
              </a:spcBef>
              <a:spcAft>
                <a:spcPts val="600"/>
              </a:spcAft>
              <a:buNone/>
            </a:pPr>
            <a:r>
              <a:rPr lang="en-US" sz="2000" dirty="0">
                <a:latin typeface="Tw Cen MT" panose="020B0602020104020603" pitchFamily="34" charset="0"/>
              </a:rPr>
              <a:t>Shimberg Center for Housing Studies</a:t>
            </a:r>
          </a:p>
          <a:p>
            <a:pPr marL="0" indent="0">
              <a:spcBef>
                <a:spcPts val="0"/>
              </a:spcBef>
              <a:spcAft>
                <a:spcPts val="600"/>
              </a:spcAft>
              <a:buNone/>
            </a:pPr>
            <a:r>
              <a:rPr lang="en-US" sz="2000" dirty="0">
                <a:latin typeface="Tw Cen MT" panose="020B0602020104020603" pitchFamily="34" charset="0"/>
              </a:rPr>
              <a:t>352-273-1192</a:t>
            </a:r>
          </a:p>
          <a:p>
            <a:pPr marL="0" indent="0">
              <a:spcBef>
                <a:spcPts val="0"/>
              </a:spcBef>
              <a:spcAft>
                <a:spcPts val="600"/>
              </a:spcAft>
              <a:buNone/>
            </a:pPr>
            <a:r>
              <a:rPr lang="en-US" sz="2000" dirty="0">
                <a:latin typeface="Tw Cen MT" panose="020B0602020104020603" pitchFamily="34" charset="0"/>
              </a:rPr>
              <a:t>aray@ufl.edu</a:t>
            </a:r>
          </a:p>
          <a:p>
            <a:pPr marL="0" indent="0">
              <a:spcBef>
                <a:spcPts val="0"/>
              </a:spcBef>
              <a:spcAft>
                <a:spcPts val="600"/>
              </a:spcAft>
              <a:buNone/>
            </a:pPr>
            <a:r>
              <a:rPr lang="en-US" sz="2000" dirty="0">
                <a:latin typeface="Tw Cen MT" panose="020B0602020104020603" pitchFamily="34" charset="0"/>
              </a:rPr>
              <a:t>Main site: </a:t>
            </a:r>
            <a:r>
              <a:rPr lang="en-US" sz="2000" dirty="0">
                <a:latin typeface="Tw Cen MT" panose="020B0602020104020603" pitchFamily="34" charset="0"/>
                <a:hlinkClick r:id="rId2"/>
              </a:rPr>
              <a:t>http://www.shimberg.ufl.edu</a:t>
            </a:r>
            <a:endParaRPr lang="en-US" sz="2000" dirty="0">
              <a:latin typeface="Tw Cen MT" panose="020B0602020104020603" pitchFamily="34" charset="0"/>
            </a:endParaRPr>
          </a:p>
          <a:p>
            <a:pPr marL="0" indent="0">
              <a:spcBef>
                <a:spcPts val="0"/>
              </a:spcBef>
              <a:spcAft>
                <a:spcPts val="600"/>
              </a:spcAft>
              <a:buNone/>
            </a:pPr>
            <a:r>
              <a:rPr lang="en-US" sz="2000" dirty="0">
                <a:latin typeface="Tw Cen MT" panose="020B0602020104020603" pitchFamily="34" charset="0"/>
              </a:rPr>
              <a:t>Data clearinghouse: </a:t>
            </a:r>
            <a:r>
              <a:rPr lang="en-US" sz="2000" dirty="0">
                <a:latin typeface="Tw Cen MT" panose="020B0602020104020603" pitchFamily="34" charset="0"/>
                <a:hlinkClick r:id="rId3"/>
              </a:rPr>
              <a:t>http://flhousing.data.shimberg.ufl.edu</a:t>
            </a:r>
            <a:endParaRPr lang="en-US" sz="2000" dirty="0">
              <a:latin typeface="Tw Cen MT" panose="020B0602020104020603" pitchFamily="34" charset="0"/>
            </a:endParaRPr>
          </a:p>
        </p:txBody>
      </p:sp>
      <p:grpSp>
        <p:nvGrpSpPr>
          <p:cNvPr id="6" name="Group 5"/>
          <p:cNvGrpSpPr/>
          <p:nvPr/>
        </p:nvGrpSpPr>
        <p:grpSpPr>
          <a:xfrm>
            <a:off x="7357958" y="6378824"/>
            <a:ext cx="1391197" cy="331831"/>
            <a:chOff x="6815010" y="6179548"/>
            <a:chExt cx="2007297" cy="554717"/>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pic>
        <p:nvPicPr>
          <p:cNvPr id="2" name="Picture 1">
            <a:extLst>
              <a:ext uri="{FF2B5EF4-FFF2-40B4-BE49-F238E27FC236}">
                <a16:creationId xmlns:a16="http://schemas.microsoft.com/office/drawing/2014/main" id="{6097BB64-F6D6-7F0D-A06A-BF68654244B2}"/>
              </a:ext>
            </a:extLst>
          </p:cNvPr>
          <p:cNvPicPr>
            <a:picLocks noChangeAspect="1"/>
          </p:cNvPicPr>
          <p:nvPr/>
        </p:nvPicPr>
        <p:blipFill rotWithShape="1">
          <a:blip r:embed="rId6"/>
          <a:srcRect r="16373" b="21620"/>
          <a:stretch/>
        </p:blipFill>
        <p:spPr>
          <a:xfrm>
            <a:off x="0" y="0"/>
            <a:ext cx="9144000" cy="5002923"/>
          </a:xfrm>
          <a:prstGeom prst="rect">
            <a:avLst/>
          </a:prstGeom>
        </p:spPr>
      </p:pic>
    </p:spTree>
    <p:extLst>
      <p:ext uri="{BB962C8B-B14F-4D97-AF65-F5344CB8AC3E}">
        <p14:creationId xmlns:p14="http://schemas.microsoft.com/office/powerpoint/2010/main" val="1865008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39E8D33-4B5B-47BC-99BA-A1E03A6F7E44}"/>
              </a:ext>
            </a:extLst>
          </p:cNvPr>
          <p:cNvGraphicFramePr>
            <a:graphicFrameLocks/>
          </p:cNvGraphicFramePr>
          <p:nvPr>
            <p:extLst>
              <p:ext uri="{D42A27DB-BD31-4B8C-83A1-F6EECF244321}">
                <p14:modId xmlns:p14="http://schemas.microsoft.com/office/powerpoint/2010/main" val="1108581530"/>
              </p:ext>
            </p:extLst>
          </p:nvPr>
        </p:nvGraphicFramePr>
        <p:xfrm>
          <a:off x="432344" y="986473"/>
          <a:ext cx="8168166" cy="4801839"/>
        </p:xfrm>
        <a:graphic>
          <a:graphicData uri="http://schemas.openxmlformats.org/drawingml/2006/chart">
            <c:chart xmlns:c="http://schemas.openxmlformats.org/drawingml/2006/chart" xmlns:r="http://schemas.openxmlformats.org/officeDocument/2006/relationships" r:id="rId2"/>
          </a:graphicData>
        </a:graphic>
      </p:graphicFrame>
      <p:sp>
        <p:nvSpPr>
          <p:cNvPr id="53250" name="Title 1"/>
          <p:cNvSpPr>
            <a:spLocks noGrp="1"/>
          </p:cNvSpPr>
          <p:nvPr>
            <p:ph type="title"/>
          </p:nvPr>
        </p:nvSpPr>
        <p:spPr>
          <a:xfrm>
            <a:off x="542551" y="343483"/>
            <a:ext cx="8471237" cy="642991"/>
          </a:xfrm>
          <a:noFill/>
        </p:spPr>
        <p:txBody>
          <a:bodyPr>
            <a:normAutofit fontScale="90000"/>
          </a:bodyPr>
          <a:lstStyle/>
          <a:p>
            <a:r>
              <a:rPr lang="en-US" sz="2000" dirty="0">
                <a:solidFill>
                  <a:srgbClr val="000000"/>
                </a:solidFill>
                <a:latin typeface="Tw Cen MT" panose="020B0602020104020603" pitchFamily="34" charset="0"/>
              </a:rPr>
              <a:t>Home prices in Volusia County have risen and fallen alongside statewide prices, but homes in the county generally have been more affordable. Adjusted for inflation, county and state prices are back to their mid-2000s boom levels. </a:t>
            </a:r>
          </a:p>
        </p:txBody>
      </p:sp>
      <p:sp>
        <p:nvSpPr>
          <p:cNvPr id="53253" name="Text Box 5"/>
          <p:cNvSpPr txBox="1">
            <a:spLocks noChangeArrowheads="1"/>
          </p:cNvSpPr>
          <p:nvPr/>
        </p:nvSpPr>
        <p:spPr bwMode="auto">
          <a:xfrm>
            <a:off x="542551" y="6114407"/>
            <a:ext cx="6098855"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pitchFamily="-72" charset="-128"/>
                <a:cs typeface="+mn-cs"/>
              </a:rPr>
              <a:t>Source: Shimberg Center analysis of Florida Department of Revenue, Sales Data Files. All values in 2023 dollars to correct for inflation.</a:t>
            </a:r>
          </a:p>
        </p:txBody>
      </p:sp>
      <p:sp>
        <p:nvSpPr>
          <p:cNvPr id="6" name="Rectangle 5"/>
          <p:cNvSpPr/>
          <p:nvPr/>
        </p:nvSpPr>
        <p:spPr>
          <a:xfrm>
            <a:off x="544451" y="5799246"/>
            <a:ext cx="7870797" cy="319446"/>
          </a:xfrm>
          <a:prstGeom prst="rect">
            <a:avLst/>
          </a:prstGeom>
          <a:noFill/>
        </p:spPr>
        <p:txBody>
          <a:bodyPr wrap="square">
            <a:spAutoFit/>
          </a:bodyPr>
          <a:lstStyle/>
          <a:p>
            <a:pPr marL="0" marR="0" lvl="0" indent="0" algn="l" defTabSz="914400" rtl="0" eaLnBrk="1" fontAlgn="base" latinLnBrk="0" hangingPunct="1">
              <a:lnSpc>
                <a:spcPct val="112000"/>
              </a:lnSpc>
              <a:spcBef>
                <a:spcPts val="1000"/>
              </a:spcBef>
              <a:spcAft>
                <a:spcPts val="1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S Gothic"/>
                <a:cs typeface="Times New Roman"/>
              </a:rPr>
              <a:t>Median Single Family Home Sale Price, </a:t>
            </a:r>
            <a:r>
              <a:rPr lang="en-US" sz="1400" b="1" dirty="0">
                <a:solidFill>
                  <a:srgbClr val="000000"/>
                </a:solidFill>
                <a:latin typeface="Tw Cen MT" panose="020B0602020104020603" pitchFamily="34" charset="0"/>
                <a:ea typeface="MS Gothic"/>
                <a:cs typeface="Times New Roman"/>
              </a:rPr>
              <a:t>Volusia County </a:t>
            </a:r>
            <a:r>
              <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S Gothic"/>
                <a:cs typeface="Times New Roman"/>
              </a:rPr>
              <a:t>&amp; Florida, 2003-2023 (2023$)</a:t>
            </a:r>
          </a:p>
        </p:txBody>
      </p:sp>
      <p:sp>
        <p:nvSpPr>
          <p:cNvPr id="11" name="TextBox 10"/>
          <p:cNvSpPr txBox="1"/>
          <p:nvPr/>
        </p:nvSpPr>
        <p:spPr>
          <a:xfrm>
            <a:off x="8062244" y="2013429"/>
            <a:ext cx="10765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23366"/>
                </a:solidFill>
                <a:effectLst/>
                <a:uLnTx/>
                <a:uFillTx/>
                <a:latin typeface="Tw Cen MT" panose="020B0602020104020603" pitchFamily="34" charset="0"/>
                <a:ea typeface="+mn-ea"/>
                <a:cs typeface="+mn-cs"/>
              </a:rPr>
              <a:t>Volusia County</a:t>
            </a:r>
          </a:p>
        </p:txBody>
      </p:sp>
      <p:sp>
        <p:nvSpPr>
          <p:cNvPr id="12" name="TextBox 11"/>
          <p:cNvSpPr txBox="1"/>
          <p:nvPr/>
        </p:nvSpPr>
        <p:spPr>
          <a:xfrm>
            <a:off x="8063229" y="1476868"/>
            <a:ext cx="7040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45454"/>
                </a:solidFill>
                <a:effectLst/>
                <a:uLnTx/>
                <a:uFillTx/>
                <a:latin typeface="Tw Cen MT" panose="020B0602020104020603" pitchFamily="34" charset="0"/>
                <a:ea typeface="+mn-ea"/>
                <a:cs typeface="+mn-cs"/>
              </a:rPr>
              <a:t>Florida</a:t>
            </a:r>
          </a:p>
        </p:txBody>
      </p:sp>
      <p:grpSp>
        <p:nvGrpSpPr>
          <p:cNvPr id="15" name="Group 14"/>
          <p:cNvGrpSpPr/>
          <p:nvPr/>
        </p:nvGrpSpPr>
        <p:grpSpPr>
          <a:xfrm>
            <a:off x="6947269" y="6183679"/>
            <a:ext cx="1771942" cy="501631"/>
            <a:chOff x="6815010" y="6179548"/>
            <a:chExt cx="2007297" cy="554717"/>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291003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442303" y="33391"/>
            <a:ext cx="8471237" cy="990600"/>
          </a:xfrm>
          <a:noFill/>
        </p:spPr>
        <p:txBody>
          <a:bodyPr/>
          <a:lstStyle/>
          <a:p>
            <a:r>
              <a:rPr lang="en-US" sz="2200" dirty="0">
                <a:solidFill>
                  <a:srgbClr val="000000"/>
                </a:solidFill>
                <a:latin typeface="Tw Cen MT" panose="020B0602020104020603" pitchFamily="34" charset="0"/>
              </a:rPr>
              <a:t>Affordable Housing Terminology</a:t>
            </a:r>
          </a:p>
        </p:txBody>
      </p:sp>
      <p:sp>
        <p:nvSpPr>
          <p:cNvPr id="3" name="Content Placeholder 2"/>
          <p:cNvSpPr>
            <a:spLocks noGrp="1"/>
          </p:cNvSpPr>
          <p:nvPr>
            <p:ph sz="quarter" idx="1"/>
          </p:nvPr>
        </p:nvSpPr>
        <p:spPr>
          <a:xfrm>
            <a:off x="533400" y="1313380"/>
            <a:ext cx="8001000" cy="5163620"/>
          </a:xfrm>
        </p:spPr>
        <p:txBody>
          <a:bodyPr/>
          <a:lstStyle/>
          <a:p>
            <a:pPr marL="227013" lvl="1" indent="-227013">
              <a:spcBef>
                <a:spcPts val="600"/>
              </a:spcBef>
              <a:spcAft>
                <a:spcPts val="1200"/>
              </a:spcAft>
              <a:buClr>
                <a:schemeClr val="tx1">
                  <a:lumMod val="75000"/>
                  <a:lumOff val="25000"/>
                </a:schemeClr>
              </a:buClr>
            </a:pPr>
            <a:r>
              <a:rPr lang="en-US" sz="2400" dirty="0">
                <a:solidFill>
                  <a:srgbClr val="000000"/>
                </a:solidFill>
                <a:latin typeface="Tw Cen MT" panose="020B0602020104020603" pitchFamily="34" charset="0"/>
              </a:rPr>
              <a:t>Housing is usually considered to be </a:t>
            </a:r>
            <a:r>
              <a:rPr lang="en-US" sz="2400" b="1" dirty="0">
                <a:solidFill>
                  <a:srgbClr val="000000"/>
                </a:solidFill>
                <a:latin typeface="Tw Cen MT" panose="020B0602020104020603" pitchFamily="34" charset="0"/>
              </a:rPr>
              <a:t>affordable</a:t>
            </a:r>
            <a:r>
              <a:rPr lang="en-US" sz="2400" dirty="0">
                <a:solidFill>
                  <a:srgbClr val="000000"/>
                </a:solidFill>
                <a:latin typeface="Tw Cen MT" panose="020B0602020104020603" pitchFamily="34" charset="0"/>
              </a:rPr>
              <a:t> if it costs no more than 30% of household income.</a:t>
            </a:r>
          </a:p>
          <a:p>
            <a:pPr marL="227013" lvl="1" indent="-227013">
              <a:spcBef>
                <a:spcPts val="600"/>
              </a:spcBef>
              <a:spcAft>
                <a:spcPts val="1200"/>
              </a:spcAft>
              <a:buClr>
                <a:schemeClr val="tx1">
                  <a:lumMod val="75000"/>
                  <a:lumOff val="25000"/>
                </a:schemeClr>
              </a:buClr>
            </a:pPr>
            <a:r>
              <a:rPr lang="en-US" sz="2400" b="1" dirty="0">
                <a:solidFill>
                  <a:srgbClr val="000000"/>
                </a:solidFill>
                <a:latin typeface="Tw Cen MT" panose="020B0602020104020603" pitchFamily="34" charset="0"/>
              </a:rPr>
              <a:t>Cost burdened</a:t>
            </a:r>
            <a:r>
              <a:rPr lang="en-US" sz="2400" dirty="0">
                <a:solidFill>
                  <a:srgbClr val="000000"/>
                </a:solidFill>
                <a:latin typeface="Tw Cen MT" panose="020B0602020104020603" pitchFamily="34" charset="0"/>
              </a:rPr>
              <a:t>: Paying more than 30% of income for owner or renter costs</a:t>
            </a:r>
          </a:p>
          <a:p>
            <a:pPr marL="227013" lvl="1" indent="-227013">
              <a:spcBef>
                <a:spcPts val="600"/>
              </a:spcBef>
              <a:spcAft>
                <a:spcPts val="1200"/>
              </a:spcAft>
              <a:buClr>
                <a:schemeClr val="tx1">
                  <a:lumMod val="75000"/>
                  <a:lumOff val="25000"/>
                </a:schemeClr>
              </a:buClr>
            </a:pPr>
            <a:r>
              <a:rPr lang="en-US" sz="2400" b="1" dirty="0">
                <a:solidFill>
                  <a:srgbClr val="000000"/>
                </a:solidFill>
                <a:latin typeface="Tw Cen MT" panose="020B0602020104020603" pitchFamily="34" charset="0"/>
              </a:rPr>
              <a:t>Severely cost burdened</a:t>
            </a:r>
            <a:r>
              <a:rPr lang="en-US" sz="2400" dirty="0">
                <a:solidFill>
                  <a:srgbClr val="000000"/>
                </a:solidFill>
                <a:latin typeface="Tw Cen MT" panose="020B0602020104020603" pitchFamily="34" charset="0"/>
              </a:rPr>
              <a:t>: Paying more than 50% of income </a:t>
            </a:r>
          </a:p>
          <a:p>
            <a:pPr marL="227013" lvl="1" indent="-227013">
              <a:spcBef>
                <a:spcPts val="600"/>
              </a:spcBef>
              <a:spcAft>
                <a:spcPts val="1200"/>
              </a:spcAft>
              <a:buClr>
                <a:schemeClr val="tx1">
                  <a:lumMod val="75000"/>
                  <a:lumOff val="25000"/>
                </a:schemeClr>
              </a:buClr>
            </a:pPr>
            <a:r>
              <a:rPr lang="en-US" sz="2400" b="1" dirty="0">
                <a:solidFill>
                  <a:srgbClr val="000000"/>
                </a:solidFill>
                <a:latin typeface="Tw Cen MT" panose="020B0602020104020603" pitchFamily="34" charset="0"/>
              </a:rPr>
              <a:t>Area median income (AMI)</a:t>
            </a:r>
            <a:r>
              <a:rPr lang="en-US" sz="2400" dirty="0">
                <a:solidFill>
                  <a:srgbClr val="000000"/>
                </a:solidFill>
                <a:latin typeface="Tw Cen MT" panose="020B0602020104020603" pitchFamily="34" charset="0"/>
              </a:rPr>
              <a:t>:</a:t>
            </a:r>
            <a:r>
              <a:rPr lang="en-US" sz="2400" b="1" dirty="0">
                <a:solidFill>
                  <a:srgbClr val="000000"/>
                </a:solidFill>
                <a:latin typeface="Tw Cen MT" panose="020B0602020104020603" pitchFamily="34" charset="0"/>
              </a:rPr>
              <a:t> </a:t>
            </a:r>
            <a:r>
              <a:rPr lang="en-US" sz="2400" dirty="0">
                <a:solidFill>
                  <a:srgbClr val="000000"/>
                </a:solidFill>
                <a:latin typeface="Tw Cen MT" panose="020B0602020104020603" pitchFamily="34" charset="0"/>
              </a:rPr>
              <a:t>Used to create standard income measures across </a:t>
            </a:r>
            <a:r>
              <a:rPr lang="en-US" sz="2400">
                <a:solidFill>
                  <a:srgbClr val="000000"/>
                </a:solidFill>
                <a:latin typeface="Tw Cen MT" panose="020B0602020104020603" pitchFamily="34" charset="0"/>
              </a:rPr>
              <a:t>places and </a:t>
            </a:r>
            <a:r>
              <a:rPr lang="en-US" sz="2400" dirty="0">
                <a:solidFill>
                  <a:srgbClr val="000000"/>
                </a:solidFill>
                <a:latin typeface="Tw Cen MT" panose="020B0602020104020603" pitchFamily="34" charset="0"/>
              </a:rPr>
              <a:t>household sizes, expressed as % AMI</a:t>
            </a:r>
          </a:p>
          <a:p>
            <a:pPr marL="227013" lvl="1" indent="-227013">
              <a:spcBef>
                <a:spcPts val="600"/>
              </a:spcBef>
              <a:spcAft>
                <a:spcPts val="1200"/>
              </a:spcAft>
            </a:pPr>
            <a:endParaRPr lang="en-US" sz="2100" dirty="0">
              <a:solidFill>
                <a:srgbClr val="000000"/>
              </a:solidFill>
              <a:latin typeface="Tw Cen MT" panose="020B0602020104020603" pitchFamily="34" charset="0"/>
            </a:endParaRPr>
          </a:p>
          <a:p>
            <a:pPr marL="274637" lvl="2" indent="0">
              <a:buNone/>
            </a:pPr>
            <a:endParaRPr lang="en-US" sz="1700" dirty="0">
              <a:solidFill>
                <a:srgbClr val="000000"/>
              </a:solidFill>
              <a:latin typeface="Tw Cen MT" panose="020B0602020104020603" pitchFamily="34" charset="0"/>
            </a:endParaRPr>
          </a:p>
          <a:p>
            <a:pPr marL="0" lvl="1" indent="0">
              <a:buNone/>
            </a:pPr>
            <a:endParaRPr lang="en-US" sz="2000" dirty="0">
              <a:solidFill>
                <a:srgbClr val="000000"/>
              </a:solidFill>
              <a:latin typeface="Tw Cen MT" panose="020B0602020104020603" pitchFamily="34" charset="0"/>
            </a:endParaRPr>
          </a:p>
        </p:txBody>
      </p:sp>
      <p:grpSp>
        <p:nvGrpSpPr>
          <p:cNvPr id="4" name="Group 3"/>
          <p:cNvGrpSpPr/>
          <p:nvPr/>
        </p:nvGrpSpPr>
        <p:grpSpPr>
          <a:xfrm>
            <a:off x="7498079" y="6369667"/>
            <a:ext cx="1324227" cy="364597"/>
            <a:chOff x="6815010" y="6179548"/>
            <a:chExt cx="2007297" cy="554717"/>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286491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6687" y="384049"/>
            <a:ext cx="8253985" cy="639942"/>
          </a:xfrm>
          <a:noFill/>
        </p:spPr>
        <p:txBody>
          <a:bodyPr/>
          <a:lstStyle/>
          <a:p>
            <a:r>
              <a:rPr lang="en-US" sz="2400" dirty="0">
                <a:solidFill>
                  <a:srgbClr val="000000"/>
                </a:solidFill>
                <a:latin typeface="Tw Cen MT" panose="020B0602020104020603" pitchFamily="34" charset="0"/>
              </a:rPr>
              <a:t>2024 Volusia County Income (% AMI) and Housing Cost Limits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58343919"/>
              </p:ext>
            </p:extLst>
          </p:nvPr>
        </p:nvGraphicFramePr>
        <p:xfrm>
          <a:off x="466687" y="1219200"/>
          <a:ext cx="8229601" cy="4912980"/>
        </p:xfrm>
        <a:graphic>
          <a:graphicData uri="http://schemas.openxmlformats.org/drawingml/2006/table">
            <a:tbl>
              <a:tblPr firstRow="1" bandRow="1">
                <a:tableStyleId>{5C22544A-7EE6-4342-B048-85BDC9FD1C3A}</a:tableStyleId>
              </a:tblPr>
              <a:tblGrid>
                <a:gridCol w="1526015">
                  <a:extLst>
                    <a:ext uri="{9D8B030D-6E8A-4147-A177-3AD203B41FA5}">
                      <a16:colId xmlns:a16="http://schemas.microsoft.com/office/drawing/2014/main" val="391046648"/>
                    </a:ext>
                  </a:extLst>
                </a:gridCol>
                <a:gridCol w="1893498">
                  <a:extLst>
                    <a:ext uri="{9D8B030D-6E8A-4147-A177-3AD203B41FA5}">
                      <a16:colId xmlns:a16="http://schemas.microsoft.com/office/drawing/2014/main" val="3144182741"/>
                    </a:ext>
                  </a:extLst>
                </a:gridCol>
                <a:gridCol w="1528744">
                  <a:extLst>
                    <a:ext uri="{9D8B030D-6E8A-4147-A177-3AD203B41FA5}">
                      <a16:colId xmlns:a16="http://schemas.microsoft.com/office/drawing/2014/main" val="3163411109"/>
                    </a:ext>
                  </a:extLst>
                </a:gridCol>
                <a:gridCol w="1408550">
                  <a:extLst>
                    <a:ext uri="{9D8B030D-6E8A-4147-A177-3AD203B41FA5}">
                      <a16:colId xmlns:a16="http://schemas.microsoft.com/office/drawing/2014/main" val="3862370200"/>
                    </a:ext>
                  </a:extLst>
                </a:gridCol>
                <a:gridCol w="1872794">
                  <a:extLst>
                    <a:ext uri="{9D8B030D-6E8A-4147-A177-3AD203B41FA5}">
                      <a16:colId xmlns:a16="http://schemas.microsoft.com/office/drawing/2014/main" val="3168410088"/>
                    </a:ext>
                  </a:extLst>
                </a:gridCol>
              </a:tblGrid>
              <a:tr h="2362200">
                <a:tc>
                  <a:txBody>
                    <a:bodyPr/>
                    <a:lstStyle/>
                    <a:p>
                      <a:pPr algn="ctr"/>
                      <a:r>
                        <a:rPr lang="en-US" sz="2000" dirty="0">
                          <a:latin typeface="Tw Cen MT" panose="020B0602020104020603" pitchFamily="34" charset="0"/>
                        </a:rPr>
                        <a:t>Income</a:t>
                      </a:r>
                      <a:r>
                        <a:rPr lang="en-US" sz="2000" baseline="0" dirty="0">
                          <a:latin typeface="Tw Cen MT" panose="020B0602020104020603" pitchFamily="34" charset="0"/>
                        </a:rPr>
                        <a:t> level</a:t>
                      </a:r>
                      <a:endParaRPr lang="en-US" sz="2000" dirty="0">
                        <a:latin typeface="Tw Cen MT" panose="020B0602020104020603" pitchFamily="34" charset="0"/>
                      </a:endParaRPr>
                    </a:p>
                  </a:txBody>
                  <a:tcPr marL="137160" marR="137160" marT="137160" marB="137160"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Annual income</a:t>
                      </a:r>
                      <a:r>
                        <a:rPr lang="en-US" sz="2000" baseline="0" dirty="0">
                          <a:latin typeface="Tw Cen MT" panose="020B0602020104020603" pitchFamily="34" charset="0"/>
                        </a:rPr>
                        <a:t> range </a:t>
                      </a:r>
                      <a:br>
                        <a:rPr lang="en-US" sz="2000" baseline="0" dirty="0">
                          <a:latin typeface="Tw Cen MT" panose="020B0602020104020603" pitchFamily="34" charset="0"/>
                        </a:rPr>
                      </a:br>
                      <a:r>
                        <a:rPr lang="en-US" sz="2000" baseline="0" dirty="0">
                          <a:latin typeface="Tw Cen MT" panose="020B0602020104020603" pitchFamily="34" charset="0"/>
                        </a:rPr>
                        <a:t>(1-4 person household)</a:t>
                      </a:r>
                      <a:endParaRPr lang="en-US" sz="2000" dirty="0">
                        <a:latin typeface="Tw Cen MT" panose="020B0602020104020603"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Hourly</a:t>
                      </a:r>
                      <a:r>
                        <a:rPr lang="en-US" sz="2000" baseline="0" dirty="0">
                          <a:latin typeface="Tw Cen MT" panose="020B0602020104020603" pitchFamily="34" charset="0"/>
                        </a:rPr>
                        <a:t> wage, </a:t>
                      </a:r>
                    </a:p>
                    <a:p>
                      <a:pPr algn="ctr"/>
                      <a:r>
                        <a:rPr lang="en-US" sz="2000" baseline="0" dirty="0">
                          <a:latin typeface="Tw Cen MT" panose="020B0602020104020603" pitchFamily="34" charset="0"/>
                        </a:rPr>
                        <a:t>1 full-time job</a:t>
                      </a:r>
                      <a:endParaRPr lang="en-US" sz="2000" dirty="0">
                        <a:latin typeface="Tw Cen MT" panose="020B0602020104020603"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Hourly wage, 2 full-time jobs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latin typeface="Tw Cen MT" panose="020B0602020104020603" pitchFamily="34" charset="0"/>
                        </a:rPr>
                        <a:t>Max.</a:t>
                      </a:r>
                      <a:r>
                        <a:rPr lang="en-US" sz="2000" baseline="0" dirty="0">
                          <a:latin typeface="Tw Cen MT" panose="020B0602020104020603" pitchFamily="34" charset="0"/>
                        </a:rPr>
                        <a:t> affordable monthly housing cost (1-3 bedroom unit)</a:t>
                      </a:r>
                      <a:endParaRPr lang="en-US" sz="2000" dirty="0">
                        <a:latin typeface="Tw Cen MT" panose="020B0602020104020603" pitchFamily="34" charset="0"/>
                      </a:endParaRPr>
                    </a:p>
                  </a:txBody>
                  <a:tcPr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9006615"/>
                  </a:ext>
                </a:extLst>
              </a:tr>
              <a:tr h="850260">
                <a:tc>
                  <a:txBody>
                    <a:bodyPr/>
                    <a:lstStyle/>
                    <a:p>
                      <a:pPr algn="l"/>
                      <a:r>
                        <a:rPr lang="en-US" sz="2000" b="1" dirty="0">
                          <a:latin typeface="Tw Cen MT" panose="020B0602020104020603" pitchFamily="34" charset="0"/>
                          <a:cs typeface="Calibri" panose="020F0502020204030204" pitchFamily="34" charset="0"/>
                        </a:rPr>
                        <a:t>50%</a:t>
                      </a:r>
                      <a:r>
                        <a:rPr lang="en-US" sz="2000" b="0" dirty="0">
                          <a:latin typeface="Tw Cen MT" panose="020B0602020104020603" pitchFamily="34" charset="0"/>
                          <a:cs typeface="Calibri" panose="020F0502020204030204" pitchFamily="34" charset="0"/>
                        </a:rPr>
                        <a:t> </a:t>
                      </a:r>
                      <a:r>
                        <a:rPr lang="en-US" sz="2000" b="1" dirty="0">
                          <a:latin typeface="Tw Cen MT" panose="020B0602020104020603" pitchFamily="34" charset="0"/>
                          <a:cs typeface="Calibri" panose="020F0502020204030204" pitchFamily="34" charset="0"/>
                        </a:rPr>
                        <a:t>AMI</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$29,000-41,400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$14-$20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$776-$1,076</a:t>
                      </a:r>
                    </a:p>
                  </a:txBody>
                  <a:tcPr marL="6350" marR="6350" marT="6350" marB="0"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6856973"/>
                  </a:ext>
                </a:extLst>
              </a:tr>
              <a:tr h="850260">
                <a:tc>
                  <a:txBody>
                    <a:bodyPr/>
                    <a:lstStyle/>
                    <a:p>
                      <a:pPr algn="l"/>
                      <a:r>
                        <a:rPr lang="en-US" sz="2000" b="1" dirty="0">
                          <a:latin typeface="Tw Cen MT" panose="020B0602020104020603" pitchFamily="34" charset="0"/>
                          <a:cs typeface="Calibri" panose="020F0502020204030204" pitchFamily="34" charset="0"/>
                        </a:rPr>
                        <a:t>80% AMI</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$46,400-66,240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$22-$32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$13-$16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$1,243-$1,723</a:t>
                      </a:r>
                    </a:p>
                  </a:txBody>
                  <a:tcPr marL="6350" marR="6350" marT="6350" marB="0"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9958925"/>
                  </a:ext>
                </a:extLst>
              </a:tr>
              <a:tr h="850260">
                <a:tc>
                  <a:txBody>
                    <a:bodyPr/>
                    <a:lstStyle/>
                    <a:p>
                      <a:pPr algn="l"/>
                      <a:r>
                        <a:rPr lang="en-US" sz="2000" b="1" dirty="0">
                          <a:latin typeface="Tw Cen MT" panose="020B0602020104020603" pitchFamily="34" charset="0"/>
                          <a:cs typeface="Calibri" panose="020F0502020204030204" pitchFamily="34" charset="0"/>
                        </a:rPr>
                        <a:t>120% AMI</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$69,600-99,360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a:solidFill>
                            <a:schemeClr val="dk1"/>
                          </a:solidFill>
                          <a:latin typeface="Tw Cen MT" panose="020B0602020104020603" pitchFamily="34" charset="0"/>
                          <a:ea typeface="+mn-ea"/>
                          <a:cs typeface="Calibri" panose="020F0502020204030204" pitchFamily="34" charset="0"/>
                        </a:rPr>
                        <a:t>$33-$48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a:solidFill>
                            <a:schemeClr val="dk1"/>
                          </a:solidFill>
                          <a:latin typeface="Tw Cen MT" panose="020B0602020104020603" pitchFamily="34" charset="0"/>
                          <a:ea typeface="+mn-ea"/>
                          <a:cs typeface="Calibri" panose="020F0502020204030204" pitchFamily="34" charset="0"/>
                        </a:rPr>
                        <a:t>$19-$24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b="1" kern="1200" dirty="0">
                          <a:solidFill>
                            <a:schemeClr val="dk1"/>
                          </a:solidFill>
                          <a:latin typeface="Tw Cen MT" panose="020B0602020104020603" pitchFamily="34" charset="0"/>
                          <a:ea typeface="+mn-ea"/>
                          <a:cs typeface="Calibri" panose="020F0502020204030204" pitchFamily="34" charset="0"/>
                        </a:rPr>
                        <a:t>$1,864-$2,584</a:t>
                      </a:r>
                    </a:p>
                  </a:txBody>
                  <a:tcPr marL="6350" marR="6350" marT="6350" marB="0" anchor="ctr">
                    <a:lnL w="63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3354949"/>
                  </a:ext>
                </a:extLst>
              </a:tr>
            </a:tbl>
          </a:graphicData>
        </a:graphic>
      </p:graphicFrame>
      <p:sp>
        <p:nvSpPr>
          <p:cNvPr id="2" name="Rectangle 1"/>
          <p:cNvSpPr/>
          <p:nvPr/>
        </p:nvSpPr>
        <p:spPr>
          <a:xfrm>
            <a:off x="373551" y="6327389"/>
            <a:ext cx="860874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http://flhousingdata.shimberg.ufl.edu/income-and-rent-limits</a:t>
            </a:r>
            <a:endParaRPr kumimoji="0" lang="en-US" sz="16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endParaRPr>
          </a:p>
        </p:txBody>
      </p:sp>
      <p:grpSp>
        <p:nvGrpSpPr>
          <p:cNvPr id="5" name="Group 4"/>
          <p:cNvGrpSpPr/>
          <p:nvPr/>
        </p:nvGrpSpPr>
        <p:grpSpPr>
          <a:xfrm>
            <a:off x="6947269" y="6183679"/>
            <a:ext cx="1771942" cy="501631"/>
            <a:chOff x="6815010" y="6179548"/>
            <a:chExt cx="2007297" cy="554717"/>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118018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368755" y="115593"/>
            <a:ext cx="8453551" cy="946646"/>
          </a:xfrm>
          <a:noFill/>
        </p:spPr>
        <p:txBody>
          <a:bodyPr/>
          <a:lstStyle/>
          <a:p>
            <a:r>
              <a:rPr lang="en-US" sz="2400" dirty="0">
                <a:solidFill>
                  <a:srgbClr val="000000"/>
                </a:solidFill>
              </a:rPr>
              <a:t>V</a:t>
            </a:r>
            <a:r>
              <a:rPr lang="en-US" sz="2400" dirty="0">
                <a:solidFill>
                  <a:srgbClr val="000000"/>
                </a:solidFill>
                <a:latin typeface="Tw Cen MT" panose="020B0602020104020603" pitchFamily="34" charset="0"/>
              </a:rPr>
              <a:t>ery low-income owners and renters make up the largest groups of cost-burdened households in </a:t>
            </a:r>
            <a:r>
              <a:rPr lang="en-US" sz="2400" dirty="0">
                <a:solidFill>
                  <a:srgbClr val="000000"/>
                </a:solidFill>
              </a:rPr>
              <a:t>Volusia </a:t>
            </a:r>
            <a:r>
              <a:rPr lang="en-US" sz="2400" dirty="0">
                <a:solidFill>
                  <a:srgbClr val="000000"/>
                </a:solidFill>
                <a:latin typeface="Tw Cen MT" panose="020B0602020104020603" pitchFamily="34" charset="0"/>
              </a:rPr>
              <a:t>County.</a:t>
            </a:r>
          </a:p>
        </p:txBody>
      </p:sp>
      <p:sp>
        <p:nvSpPr>
          <p:cNvPr id="53253" name="Text Box 5"/>
          <p:cNvSpPr txBox="1">
            <a:spLocks noChangeArrowheads="1"/>
          </p:cNvSpPr>
          <p:nvPr/>
        </p:nvSpPr>
        <p:spPr bwMode="auto">
          <a:xfrm>
            <a:off x="368755" y="6369667"/>
            <a:ext cx="6571541" cy="2616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w Cen MT" panose="020B0602020104020603" pitchFamily="34" charset="0"/>
                <a:ea typeface="ＭＳ Ｐゴシック"/>
                <a:cs typeface="+mn-cs"/>
              </a:rPr>
              <a:t>Source: Shimberg Center tabulation of U.S. Census Bureau, 2022 American Community Survey </a:t>
            </a:r>
          </a:p>
        </p:txBody>
      </p:sp>
      <p:sp>
        <p:nvSpPr>
          <p:cNvPr id="3" name="Rectangle 2"/>
          <p:cNvSpPr/>
          <p:nvPr/>
        </p:nvSpPr>
        <p:spPr>
          <a:xfrm>
            <a:off x="368755" y="5881028"/>
            <a:ext cx="7906305" cy="523220"/>
          </a:xfrm>
          <a:prstGeom prst="rect">
            <a:avLst/>
          </a:prstGeom>
        </p:spPr>
        <p:txBody>
          <a:bodyPr wrap="square">
            <a:spAutoFit/>
          </a:bodyPr>
          <a:lstStyle/>
          <a:p>
            <a:pPr marL="0" marR="0" lvl="0" indent="0" algn="l" defTabSz="914400" rtl="0" eaLnBrk="1" fontAlgn="auto" latinLnBrk="0" hangingPunct="1">
              <a:lnSpc>
                <a:spcPct val="100000"/>
              </a:lnSpc>
              <a:spcBef>
                <a:spcPts val="1000"/>
              </a:spcBef>
              <a:spcAft>
                <a:spcPts val="100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S Gothic"/>
                <a:cs typeface="Times New Roman"/>
              </a:rPr>
              <a:t>Cost Burdened Households by Income as a Percentage of Area Median Income (AMI), Volusia County</a:t>
            </a:r>
            <a:r>
              <a:rPr kumimoji="0" lang="en-US" sz="1400" b="1" i="0" u="none" strike="noStrike" kern="1200" cap="none" spc="0" normalizeH="0" baseline="0" noProof="0" dirty="0">
                <a:ln>
                  <a:noFill/>
                </a:ln>
                <a:solidFill>
                  <a:prstClr val="black"/>
                </a:solidFill>
                <a:effectLst/>
                <a:uLnTx/>
                <a:uFillTx/>
                <a:latin typeface="Tw Cen MT" panose="020B0602020104020603" pitchFamily="34" charset="0"/>
                <a:ea typeface="MS Gothic"/>
                <a:cs typeface="Times New Roman"/>
              </a:rPr>
              <a:t>, 2022</a:t>
            </a:r>
            <a:endParaRPr kumimoji="0" lang="en-US" sz="1400" b="1" i="0" u="none" strike="noStrike" kern="1200" cap="none" spc="0" normalizeH="0" baseline="0" noProof="0" dirty="0">
              <a:ln>
                <a:noFill/>
              </a:ln>
              <a:solidFill>
                <a:srgbClr val="000000"/>
              </a:solidFill>
              <a:effectLst/>
              <a:uLnTx/>
              <a:uFillTx/>
              <a:latin typeface="Tw Cen MT" panose="020B0602020104020603" pitchFamily="34" charset="0"/>
              <a:ea typeface="MS Gothic"/>
              <a:cs typeface="Times New Roman"/>
            </a:endParaRPr>
          </a:p>
        </p:txBody>
      </p:sp>
      <p:grpSp>
        <p:nvGrpSpPr>
          <p:cNvPr id="8" name="Group 7"/>
          <p:cNvGrpSpPr/>
          <p:nvPr/>
        </p:nvGrpSpPr>
        <p:grpSpPr>
          <a:xfrm>
            <a:off x="7498079" y="6369667"/>
            <a:ext cx="1324227" cy="364597"/>
            <a:chOff x="6815010" y="6179548"/>
            <a:chExt cx="2007297" cy="554717"/>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graphicFrame>
        <p:nvGraphicFramePr>
          <p:cNvPr id="4" name="Chart 3">
            <a:extLst>
              <a:ext uri="{FF2B5EF4-FFF2-40B4-BE49-F238E27FC236}">
                <a16:creationId xmlns:a16="http://schemas.microsoft.com/office/drawing/2014/main" id="{F6FF16CA-BF9E-514B-8360-512DF584F3BE}"/>
              </a:ext>
            </a:extLst>
          </p:cNvPr>
          <p:cNvGraphicFramePr>
            <a:graphicFrameLocks/>
          </p:cNvGraphicFramePr>
          <p:nvPr/>
        </p:nvGraphicFramePr>
        <p:xfrm>
          <a:off x="212026" y="1068133"/>
          <a:ext cx="8719947" cy="47217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044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5442" y="241541"/>
            <a:ext cx="7798279" cy="656402"/>
          </a:xfrm>
        </p:spPr>
        <p:txBody>
          <a:bodyPr>
            <a:noAutofit/>
          </a:bodyPr>
          <a:lstStyle/>
          <a:p>
            <a:r>
              <a:rPr lang="en-US" sz="2800" dirty="0">
                <a:latin typeface="Tw Cen MT" panose="020B0602020104020603" pitchFamily="34" charset="0"/>
              </a:rPr>
              <a:t>Housing costs outpace wages for many occupations. </a:t>
            </a:r>
            <a:endParaRPr lang="en-US" sz="3200" dirty="0">
              <a:latin typeface="Tw Cen MT" panose="020B0602020104020603" pitchFamily="34" charset="0"/>
            </a:endParaRPr>
          </a:p>
        </p:txBody>
      </p:sp>
      <p:sp>
        <p:nvSpPr>
          <p:cNvPr id="5" name="Content Placeholder 3"/>
          <p:cNvSpPr txBox="1">
            <a:spLocks/>
          </p:cNvSpPr>
          <p:nvPr/>
        </p:nvSpPr>
        <p:spPr>
          <a:xfrm>
            <a:off x="470047" y="1071692"/>
            <a:ext cx="8203906" cy="3542647"/>
          </a:xfrm>
          <a:prstGeom prst="rect">
            <a:avLst/>
          </a:prstGeom>
          <a:noFill/>
          <a:ln>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24000"/>
              </a:lnSpc>
              <a:spcBef>
                <a:spcPts val="1000"/>
              </a:spcBef>
              <a:spcAft>
                <a:spcPts val="0"/>
              </a:spcAft>
              <a:buClr>
                <a:srgbClr val="44546A">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Volusia County housing wage: $25.04/hour</a:t>
            </a:r>
          </a:p>
          <a:p>
            <a:pPr marL="342900" marR="0" lvl="0" indent="-342900" algn="l" defTabSz="457200" rtl="0" eaLnBrk="1" fontAlgn="auto" latinLnBrk="0" hangingPunct="1">
              <a:lnSpc>
                <a:spcPct val="124000"/>
              </a:lnSpc>
              <a:spcBef>
                <a:spcPts val="1000"/>
              </a:spcBef>
              <a:spcAft>
                <a:spcPts val="0"/>
              </a:spcAft>
              <a:buClr>
                <a:srgbClr val="44546A">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 full-time worker would need to earn this amount to rent a typical 2BR apartment (HUD Fair Market Rent 2023: $1,302/</a:t>
            </a:r>
            <a:r>
              <a:rPr kumimoji="0" lang="en-US" sz="24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mn-cs"/>
              </a:rPr>
              <a:t>mo</a:t>
            </a: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p>
            <a:pPr marL="342900" marR="0" lvl="0" indent="-342900" algn="l" defTabSz="457200" rtl="0" eaLnBrk="1" fontAlgn="auto" latinLnBrk="0" hangingPunct="1">
              <a:lnSpc>
                <a:spcPct val="124000"/>
              </a:lnSpc>
              <a:spcBef>
                <a:spcPts val="1000"/>
              </a:spcBef>
              <a:spcAft>
                <a:spcPts val="0"/>
              </a:spcAft>
              <a:buClr>
                <a:srgbClr val="44546A">
                  <a:lumMod val="40000"/>
                  <a:lumOff val="60000"/>
                </a:srgbClr>
              </a:buClr>
              <a:buSzPct val="80000"/>
              <a:buFont typeface="Wingdings 3" charset="2"/>
              <a:buChar char=""/>
              <a:tabLst/>
              <a:defRPr/>
            </a:pPr>
            <a:r>
              <a:rPr kumimoji="0" lang="en-US" sz="2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Median wage for Volusia County, 2023: $18.36/hour. A full-time, year-round worker with this wage can afford $955 in rent.</a:t>
            </a:r>
          </a:p>
        </p:txBody>
      </p:sp>
      <p:sp>
        <p:nvSpPr>
          <p:cNvPr id="8" name="Rectangle 7"/>
          <p:cNvSpPr/>
          <p:nvPr/>
        </p:nvSpPr>
        <p:spPr>
          <a:xfrm>
            <a:off x="470047" y="5605016"/>
            <a:ext cx="834069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Sources: National Low Income Housing Coalition, </a:t>
            </a:r>
            <a:r>
              <a:rPr kumimoji="0" lang="en-US" sz="1200" b="0" i="1"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Out of Reach</a:t>
            </a: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 </a:t>
            </a:r>
            <a:r>
              <a:rPr kumimoji="0" lang="en-US" sz="1200" b="0" i="0" u="none" strike="noStrike" kern="1200" cap="none" spc="0" normalizeH="0" baseline="0" noProof="0" dirty="0" err="1">
                <a:ln>
                  <a:noFill/>
                </a:ln>
                <a:solidFill>
                  <a:prstClr val="black"/>
                </a:solidFill>
                <a:effectLst/>
                <a:uLnTx/>
                <a:uFillTx/>
                <a:latin typeface="Tw Cen MT" panose="020B0602020104020603" pitchFamily="34" charset="0"/>
                <a:ea typeface="ＭＳ Ｐゴシック" pitchFamily="-72" charset="-128"/>
                <a:cs typeface="+mn-cs"/>
              </a:rPr>
              <a:t>Shimberg</a:t>
            </a: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 Center tabulation of Florida Department of Economic Opportunity, Occupational Employment and Wage Statistics</a:t>
            </a:r>
          </a:p>
        </p:txBody>
      </p:sp>
      <p:grpSp>
        <p:nvGrpSpPr>
          <p:cNvPr id="6" name="Group 5"/>
          <p:cNvGrpSpPr/>
          <p:nvPr/>
        </p:nvGrpSpPr>
        <p:grpSpPr>
          <a:xfrm>
            <a:off x="6902011" y="6197324"/>
            <a:ext cx="1771942" cy="501631"/>
            <a:chOff x="6815010" y="6179548"/>
            <a:chExt cx="2007297" cy="554717"/>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375119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257823967"/>
              </p:ext>
            </p:extLst>
          </p:nvPr>
        </p:nvGraphicFramePr>
        <p:xfrm>
          <a:off x="444260" y="532898"/>
          <a:ext cx="8255480" cy="546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53682" y="-9810"/>
            <a:ext cx="8531525" cy="664234"/>
          </a:xfrm>
        </p:spPr>
        <p:txBody>
          <a:bodyPr>
            <a:noAutofit/>
          </a:bodyPr>
          <a:lstStyle/>
          <a:p>
            <a:r>
              <a:rPr lang="en-US" sz="2400" dirty="0"/>
              <a:t>How much can workers afford to pay for housing each month?</a:t>
            </a:r>
          </a:p>
        </p:txBody>
      </p:sp>
      <p:sp>
        <p:nvSpPr>
          <p:cNvPr id="3" name="Rectangle 2"/>
          <p:cNvSpPr/>
          <p:nvPr/>
        </p:nvSpPr>
        <p:spPr>
          <a:xfrm>
            <a:off x="353682" y="6110741"/>
            <a:ext cx="665096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Source: </a:t>
            </a:r>
            <a:r>
              <a:rPr kumimoji="0" lang="en-US" sz="1200" b="0" i="0" u="none" strike="noStrike" kern="1200" cap="none" spc="0" normalizeH="0" baseline="0" noProof="0" dirty="0" err="1">
                <a:ln>
                  <a:noFill/>
                </a:ln>
                <a:solidFill>
                  <a:prstClr val="black"/>
                </a:solidFill>
                <a:effectLst/>
                <a:uLnTx/>
                <a:uFillTx/>
                <a:latin typeface="Tw Cen MT" panose="020B0602020104020603" pitchFamily="34" charset="0"/>
                <a:ea typeface="ＭＳ Ｐゴシック" pitchFamily="-72" charset="-128"/>
                <a:cs typeface="+mn-cs"/>
              </a:rPr>
              <a:t>Shimberg</a:t>
            </a:r>
            <a:r>
              <a:rPr kumimoji="0" lang="en-US" sz="1200" b="0" i="0" u="none" strike="noStrike" kern="1200" cap="none" spc="0" normalizeH="0" baseline="0" noProof="0" dirty="0">
                <a:ln>
                  <a:noFill/>
                </a:ln>
                <a:solidFill>
                  <a:prstClr val="black"/>
                </a:solidFill>
                <a:effectLst/>
                <a:uLnTx/>
                <a:uFillTx/>
                <a:latin typeface="Tw Cen MT" panose="020B0602020104020603" pitchFamily="34" charset="0"/>
                <a:ea typeface="ＭＳ Ｐゴシック" pitchFamily="-72" charset="-128"/>
                <a:cs typeface="+mn-cs"/>
              </a:rPr>
              <a:t> Center tabulation of Florida Department of Economic Security, Occupational Employment Statistics and Wages. Based on median wage for occupations in Volusia County. Assumes full-time worker, 30% of income spent on housing costs.</a:t>
            </a:r>
          </a:p>
        </p:txBody>
      </p:sp>
      <p:grpSp>
        <p:nvGrpSpPr>
          <p:cNvPr id="5" name="Group 4"/>
          <p:cNvGrpSpPr/>
          <p:nvPr/>
        </p:nvGrpSpPr>
        <p:grpSpPr>
          <a:xfrm>
            <a:off x="7431110" y="6402434"/>
            <a:ext cx="1391197" cy="331831"/>
            <a:chOff x="6815010" y="6179548"/>
            <a:chExt cx="2007297" cy="554717"/>
          </a:xfrm>
        </p:grpSpPr>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225693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2352" y="5971295"/>
            <a:ext cx="66190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Eviction &amp; Foreclosure Filings, Volusia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Source: Shimberg Center tabulation of filing data from Florida Clerks &amp; Comptrollers and Office of the State Courts Administrator.</a:t>
            </a:r>
          </a:p>
        </p:txBody>
      </p:sp>
      <p:grpSp>
        <p:nvGrpSpPr>
          <p:cNvPr id="14" name="Group 13"/>
          <p:cNvGrpSpPr/>
          <p:nvPr/>
        </p:nvGrpSpPr>
        <p:grpSpPr>
          <a:xfrm>
            <a:off x="7357958" y="6378824"/>
            <a:ext cx="1391197" cy="331831"/>
            <a:chOff x="6815010" y="6179548"/>
            <a:chExt cx="2007297" cy="554717"/>
          </a:xfrm>
        </p:grpSpPr>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graphicFrame>
        <p:nvGraphicFramePr>
          <p:cNvPr id="5" name="Chart 4">
            <a:extLst>
              <a:ext uri="{FF2B5EF4-FFF2-40B4-BE49-F238E27FC236}">
                <a16:creationId xmlns:a16="http://schemas.microsoft.com/office/drawing/2014/main" id="{0A5A5E60-8CAC-49C0-ABE3-E3DF77C4DD6F}"/>
              </a:ext>
            </a:extLst>
          </p:cNvPr>
          <p:cNvGraphicFramePr>
            <a:graphicFrameLocks/>
          </p:cNvGraphicFramePr>
          <p:nvPr/>
        </p:nvGraphicFramePr>
        <p:xfrm>
          <a:off x="331245" y="1105471"/>
          <a:ext cx="8481510" cy="4647057"/>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BF7326E9-9FEE-9ED6-6B36-82858646A357}"/>
              </a:ext>
            </a:extLst>
          </p:cNvPr>
          <p:cNvSpPr txBox="1">
            <a:spLocks/>
          </p:cNvSpPr>
          <p:nvPr/>
        </p:nvSpPr>
        <p:spPr>
          <a:xfrm>
            <a:off x="452352" y="272816"/>
            <a:ext cx="8616546" cy="8326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w Cen MT" charset="0"/>
                <a:ea typeface="Tw Cen MT" charset="0"/>
                <a:cs typeface="Tw Cen MT" charset="0"/>
              </a:rPr>
              <a:t>Eviction &amp; foreclosure filings fell sharply in Q2 2020 during the state moratorium, then increased when filings were permitted again. Eviction filings now exceed pre-pandemic levels, while foreclosure </a:t>
            </a:r>
            <a:r>
              <a:rPr lang="en-US" sz="2000" dirty="0">
                <a:solidFill>
                  <a:srgbClr val="000000"/>
                </a:solidFill>
                <a:latin typeface="Tw Cen MT" charset="0"/>
                <a:ea typeface="Tw Cen MT" charset="0"/>
                <a:cs typeface="Tw Cen MT" charset="0"/>
              </a:rPr>
              <a:t>filings are near historic levels. </a:t>
            </a:r>
            <a:endParaRPr kumimoji="0" lang="en-US" sz="2000" b="0" i="0" u="none" strike="noStrike" kern="1200" cap="none" spc="0" normalizeH="0" baseline="0" noProof="0" dirty="0">
              <a:ln>
                <a:noFill/>
              </a:ln>
              <a:solidFill>
                <a:srgbClr val="000000"/>
              </a:solidFill>
              <a:effectLst/>
              <a:uLnTx/>
              <a:uFillTx/>
              <a:latin typeface="Tw Cen MT" charset="0"/>
              <a:ea typeface="Tw Cen MT" charset="0"/>
              <a:cs typeface="Tw Cen MT" charset="0"/>
            </a:endParaRPr>
          </a:p>
        </p:txBody>
      </p:sp>
    </p:spTree>
    <p:extLst>
      <p:ext uri="{BB962C8B-B14F-4D97-AF65-F5344CB8AC3E}">
        <p14:creationId xmlns:p14="http://schemas.microsoft.com/office/powerpoint/2010/main" val="400163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52400"/>
            <a:ext cx="8534400" cy="990600"/>
          </a:xfrm>
          <a:noFill/>
        </p:spPr>
        <p:txBody>
          <a:bodyPr/>
          <a:lstStyle/>
          <a:p>
            <a:r>
              <a:rPr lang="en-US" sz="2400" dirty="0">
                <a:solidFill>
                  <a:srgbClr val="000000"/>
                </a:solidFill>
                <a:latin typeface="Tw Cen MT" panose="020B0602020104020603" pitchFamily="34" charset="0"/>
              </a:rPr>
              <a:t>Building a Local Housing System: The Affordable Housing Continuum</a:t>
            </a:r>
          </a:p>
        </p:txBody>
      </p:sp>
      <p:graphicFrame>
        <p:nvGraphicFramePr>
          <p:cNvPr id="2" name="Diagram 1"/>
          <p:cNvGraphicFramePr/>
          <p:nvPr>
            <p:extLst>
              <p:ext uri="{D42A27DB-BD31-4B8C-83A1-F6EECF244321}">
                <p14:modId xmlns:p14="http://schemas.microsoft.com/office/powerpoint/2010/main" val="250057881"/>
              </p:ext>
            </p:extLst>
          </p:nvPr>
        </p:nvGraphicFramePr>
        <p:xfrm>
          <a:off x="457200" y="1078992"/>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7357958" y="6378824"/>
            <a:ext cx="1391197" cy="331831"/>
            <a:chOff x="6815010" y="6179548"/>
            <a:chExt cx="2007297" cy="554717"/>
          </a:xfrm>
        </p:grpSpPr>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2906" y="6179548"/>
              <a:ext cx="1399401" cy="554717"/>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15010" y="6232161"/>
              <a:ext cx="453590" cy="449489"/>
            </a:xfrm>
            <a:prstGeom prst="rect">
              <a:avLst/>
            </a:prstGeom>
          </p:spPr>
        </p:pic>
      </p:grpSp>
    </p:spTree>
    <p:extLst>
      <p:ext uri="{BB962C8B-B14F-4D97-AF65-F5344CB8AC3E}">
        <p14:creationId xmlns:p14="http://schemas.microsoft.com/office/powerpoint/2010/main" val="81005024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Shimberg Colors">
      <a:dk1>
        <a:srgbClr val="545454"/>
      </a:dk1>
      <a:lt1>
        <a:srgbClr val="FFFFFF"/>
      </a:lt1>
      <a:dk2>
        <a:srgbClr val="FFFFFF"/>
      </a:dk2>
      <a:lt2>
        <a:srgbClr val="FFFFFF"/>
      </a:lt2>
      <a:accent1>
        <a:srgbClr val="023366"/>
      </a:accent1>
      <a:accent2>
        <a:srgbClr val="A0A2A5"/>
      </a:accent2>
      <a:accent3>
        <a:srgbClr val="FFFFFF"/>
      </a:accent3>
      <a:accent4>
        <a:srgbClr val="4E85C0"/>
      </a:accent4>
      <a:accent5>
        <a:srgbClr val="4472C4"/>
      </a:accent5>
      <a:accent6>
        <a:srgbClr val="4E85C0"/>
      </a:accent6>
      <a:hlink>
        <a:srgbClr val="023366"/>
      </a:hlink>
      <a:folHlink>
        <a:srgbClr val="54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rigin">
  <a:themeElements>
    <a:clrScheme name="Custom 2">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002060"/>
      </a:hlink>
      <a:folHlink>
        <a:srgbClr val="002060"/>
      </a:folHlink>
    </a:clrScheme>
    <a:fontScheme name="1_Origin">
      <a:majorFont>
        <a:latin typeface=""/>
        <a:ea typeface="ＭＳ Ｐゴシック"/>
        <a:cs typeface=""/>
      </a:majorFont>
      <a:minorFont>
        <a:latin typeface=""/>
        <a:ea typeface="ＭＳ Ｐゴシック"/>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2_Origin">
  <a:themeElements>
    <a:clrScheme name="Shimberg Colors">
      <a:dk1>
        <a:srgbClr val="545454"/>
      </a:dk1>
      <a:lt1>
        <a:srgbClr val="FFFFFF"/>
      </a:lt1>
      <a:dk2>
        <a:srgbClr val="FFFFFF"/>
      </a:dk2>
      <a:lt2>
        <a:srgbClr val="FFFFFF"/>
      </a:lt2>
      <a:accent1>
        <a:srgbClr val="023366"/>
      </a:accent1>
      <a:accent2>
        <a:srgbClr val="A0A2A5"/>
      </a:accent2>
      <a:accent3>
        <a:srgbClr val="FFFFFF"/>
      </a:accent3>
      <a:accent4>
        <a:srgbClr val="4E85C0"/>
      </a:accent4>
      <a:accent5>
        <a:srgbClr val="4472C4"/>
      </a:accent5>
      <a:accent6>
        <a:srgbClr val="4E85C0"/>
      </a:accent6>
      <a:hlink>
        <a:srgbClr val="023366"/>
      </a:hlink>
      <a:folHlink>
        <a:srgbClr val="545454"/>
      </a:folHlink>
    </a:clrScheme>
    <a:fontScheme name="1_Origin">
      <a:majorFont>
        <a:latin typeface=""/>
        <a:ea typeface="ＭＳ Ｐゴシック"/>
        <a:cs typeface=""/>
      </a:majorFont>
      <a:minorFont>
        <a:latin typeface=""/>
        <a:ea typeface="ＭＳ Ｐゴシック"/>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39583</TotalTime>
  <Words>841</Words>
  <Application>Microsoft Macintosh PowerPoint</Application>
  <PresentationFormat>On-screen Show (4:3)</PresentationFormat>
  <Paragraphs>128</Paragraphs>
  <Slides>10</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10</vt:i4>
      </vt:variant>
    </vt:vector>
  </HeadingPairs>
  <TitlesOfParts>
    <vt:vector size="26" baseType="lpstr">
      <vt:lpstr>Aptos</vt:lpstr>
      <vt:lpstr>Aptos Display</vt:lpstr>
      <vt:lpstr>Arial</vt:lpstr>
      <vt:lpstr>Bookman Old Style</vt:lpstr>
      <vt:lpstr>Calibri</vt:lpstr>
      <vt:lpstr>Calibri Light</vt:lpstr>
      <vt:lpstr>Gill Sans MT</vt:lpstr>
      <vt:lpstr>Rockwell</vt:lpstr>
      <vt:lpstr>Tw Cen MT</vt:lpstr>
      <vt:lpstr>Wingdings</vt:lpstr>
      <vt:lpstr>Wingdings 3</vt:lpstr>
      <vt:lpstr>Office Theme</vt:lpstr>
      <vt:lpstr>1_Office Theme</vt:lpstr>
      <vt:lpstr>1_Origin</vt:lpstr>
      <vt:lpstr>2_Origin</vt:lpstr>
      <vt:lpstr>2_Office Theme</vt:lpstr>
      <vt:lpstr>PowerPoint Presentation</vt:lpstr>
      <vt:lpstr>Home prices in Volusia County have risen and fallen alongside statewide prices, but homes in the county generally have been more affordable. Adjusted for inflation, county and state prices are back to their mid-2000s boom levels. </vt:lpstr>
      <vt:lpstr>Affordable Housing Terminology</vt:lpstr>
      <vt:lpstr>2024 Volusia County Income (% AMI) and Housing Cost Limits</vt:lpstr>
      <vt:lpstr>Very low-income owners and renters make up the largest groups of cost-burdened households in Volusia County.</vt:lpstr>
      <vt:lpstr>Housing costs outpace wages for many occupations. </vt:lpstr>
      <vt:lpstr>How much can workers afford to pay for housing each month?</vt:lpstr>
      <vt:lpstr>PowerPoint Presentation</vt:lpstr>
      <vt:lpstr>Building a Local Housing System: The Affordable Housing Continuum</vt:lpstr>
      <vt:lpstr>Contact</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Ray,Anne L</dc:creator>
  <cp:lastModifiedBy>Ray,Anne L</cp:lastModifiedBy>
  <cp:revision>224</cp:revision>
  <cp:lastPrinted>2023-04-14T13:56:05Z</cp:lastPrinted>
  <dcterms:created xsi:type="dcterms:W3CDTF">2021-07-20T20:40:42Z</dcterms:created>
  <dcterms:modified xsi:type="dcterms:W3CDTF">2024-07-30T13:00:05Z</dcterms:modified>
</cp:coreProperties>
</file>